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3" r:id="rId3"/>
    <p:sldId id="274" r:id="rId4"/>
    <p:sldId id="275" r:id="rId5"/>
    <p:sldId id="276" r:id="rId6"/>
    <p:sldId id="277" r:id="rId7"/>
    <p:sldId id="278" r:id="rId8"/>
    <p:sldId id="279" r:id="rId9"/>
    <p:sldId id="28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F66680-9B3F-4C41-A2E1-71C39B39D3BE}" v="78" dt="2024-05-17T11:19:09.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0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2024/5/17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8</a:t>
            </a:fld>
            <a:endParaRPr kumimoji="1" lang="ja-JP" altLang="en-US"/>
          </a:p>
        </p:txBody>
      </p:sp>
    </p:spTree>
    <p:extLst>
      <p:ext uri="{BB962C8B-B14F-4D97-AF65-F5344CB8AC3E}">
        <p14:creationId xmlns:p14="http://schemas.microsoft.com/office/powerpoint/2010/main" val="408792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2024/5/17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2024/5/17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2024/5/17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2024/5/17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umandevelopment.va/en/risorse/documenti/oeconomicae-et-pecuniariae-quaestiones.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18" TargetMode="External"/><Relationship Id="rId7" Type="http://schemas.openxmlformats.org/officeDocument/2006/relationships/hyperlink" Target="https://www.vatican.va/content/john-paul-ii/en/encyclicals/documents/hf_jp-ii_enc_30121987_sollicitudo-rei-socialis.html" TargetMode="External"/><Relationship Id="rId2" Type="http://schemas.openxmlformats.org/officeDocument/2006/relationships/hyperlink" Target="https://www.vatican.va/roman_curia/congregations/cfaith/documents/rc_con_cfaith_doc_20180106_oeconomicae-et-pecuniariae_en.html#_ftn18"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19" TargetMode="External"/><Relationship Id="rId5" Type="http://schemas.openxmlformats.org/officeDocument/2006/relationships/hyperlink" Target="https://www.vatican.va/roman_curia/congregations/cfaith/documents/rc_con_cfaith_doc_20180106_oeconomicae-et-pecuniariae_en.html#_ftn19" TargetMode="External"/><Relationship Id="rId4" Type="http://schemas.openxmlformats.org/officeDocument/2006/relationships/hyperlink" Target="https://www.vatican.va/content/benedict-xvi/en/encyclicals/documents/hf_ben-xvi_enc_20090629_caritas-in-veritate.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vatican.va/content/dam/francesco/pdf/encyclicals/documents/papa-francesco_20150524_enciclica-laudato-si_ja.pdf" TargetMode="External"/><Relationship Id="rId3" Type="http://schemas.openxmlformats.org/officeDocument/2006/relationships/hyperlink" Target="https://www.vatican.va/roman_curia/congregations/cfaith/documents/rc_con_cfaith_doc_20180106_oeconomicae-et-pecuniariae_en.html#_ftn21" TargetMode="External"/><Relationship Id="rId7" Type="http://schemas.openxmlformats.org/officeDocument/2006/relationships/hyperlink" Target="https://www.vatican.va/content/francesco/en/apost_exhortations/documents/papa-francesco_esortazione-ap_20160319_amoris-laetitia.html" TargetMode="External"/><Relationship Id="rId2" Type="http://schemas.openxmlformats.org/officeDocument/2006/relationships/hyperlink" Target="https://www.vatican.va/roman_curia/congregations/cfaith/documents/rc_con_cfaith_doc_20180106_oeconomicae-et-pecuniariae_en.html#_ftn20"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papa-francesco_20150524_enciclica-laudato-si.html" TargetMode="External"/><Relationship Id="rId5" Type="http://schemas.openxmlformats.org/officeDocument/2006/relationships/hyperlink" Target="https://www.vatican.va/roman_curia/congregations/cfaith/documents/rc_con_cfaith_doc_20180106_oeconomicae-et-pecuniariae_en.html#_ftnref21" TargetMode="External"/><Relationship Id="rId4" Type="http://schemas.openxmlformats.org/officeDocument/2006/relationships/hyperlink" Target="https://www.vatican.va/roman_curia/congregations/cfaith/documents/rc_con_cfaith_doc_20180106_oeconomicae-et-pecuniariae_en.html#_ftnref2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vatican.va/content/john-paul-ii/en/encyclicals/documents/hf_jp-ii_enc_01051991_centesimus-annus.html" TargetMode="External"/><Relationship Id="rId13" Type="http://schemas.openxmlformats.org/officeDocument/2006/relationships/hyperlink" Target="https://www.vatican.va/content/dam/francesco/pdf/encyclicals/documents/papa-francesco_20150524_enciclica-laudato-si_ja.pdf" TargetMode="External"/><Relationship Id="rId3" Type="http://schemas.openxmlformats.org/officeDocument/2006/relationships/hyperlink" Target="https://www.vatican.va/roman_curia/congregations/cfaith/documents/rc_con_cfaith_doc_20180106_oeconomicae-et-pecuniariae_en.html#_ftnref22" TargetMode="External"/><Relationship Id="rId7" Type="http://schemas.openxmlformats.org/officeDocument/2006/relationships/hyperlink" Target="https://www.vatican.va/roman_curia/congregations/cfaith/documents/rc_con_cfaith_doc_20180106_oeconomicae-et-pecuniariae_en.html#_ftnref23" TargetMode="External"/><Relationship Id="rId12" Type="http://schemas.openxmlformats.org/officeDocument/2006/relationships/hyperlink" Target="https://www.vatican.va/content/francesco/en/encyclicals/documents/papa-francesco_20150524_enciclica-laudato-si.html" TargetMode="External"/><Relationship Id="rId2" Type="http://schemas.openxmlformats.org/officeDocument/2006/relationships/hyperlink" Target="https://www.vatican.va/roman_curia/congregations/cfaith/documents/rc_con_cfaith_doc_20180106_oeconomicae-et-pecuniariae_en.html#_ftn22"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24" TargetMode="External"/><Relationship Id="rId11" Type="http://schemas.openxmlformats.org/officeDocument/2006/relationships/hyperlink" Target="https://www.vatican.va/content/paul-vi/en/encyclicals/documents/hf_p-vi_enc_26031967_populorum.html" TargetMode="External"/><Relationship Id="rId5" Type="http://schemas.openxmlformats.org/officeDocument/2006/relationships/hyperlink" Target="https://www.vatican.va/roman_curia/congregations/cfaith/documents/rc_con_cfaith_doc_20180106_oeconomicae-et-pecuniariae_en.html#_ftn23" TargetMode="External"/><Relationship Id="rId10" Type="http://schemas.openxmlformats.org/officeDocument/2006/relationships/hyperlink" Target="https://www.vatican.va/content/pius-xi/en/encyclicals/documents/hf_p-xi_enc_19310515_quadragesimo-anno.html" TargetMode="External"/><Relationship Id="rId4" Type="http://schemas.openxmlformats.org/officeDocument/2006/relationships/hyperlink" Target="https://ja.wikipedia.org/wiki/%E3%83%8C%E3%83%AB%E3%82%B7%E3%82%A2%E3%81%AE%E3%83%99%E3%83%8D%E3%83%87%E3%82%A3%E3%82%AF%E3%83%88%E3%82%A5%E3%82%B9" TargetMode="External"/><Relationship Id="rId9" Type="http://schemas.openxmlformats.org/officeDocument/2006/relationships/hyperlink" Target="https://www.vatican.va/roman_curia/congregations/cfaith/documents/rc_con_cfaith_doc_20180106_oeconomicae-et-pecuniariae_en.html#_ftnref24"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roman_curia/congregations/cfaith/documents/rc_con_cfaith_doc_20180106_oeconomicae-et-pecuniariae_en.html#_ftnref26" TargetMode="External"/><Relationship Id="rId3" Type="http://schemas.openxmlformats.org/officeDocument/2006/relationships/hyperlink" Target="https://www.vatican.va/roman_curia/congregations/cfaith/documents/rc_con_cfaith_doc_20180106_oeconomicae-et-pecuniariae_en.html#_ftnref25" TargetMode="External"/><Relationship Id="rId7" Type="http://schemas.openxmlformats.org/officeDocument/2006/relationships/hyperlink" Target="https://www.vatican.va/roman_curia/congregations/cfaith/documents/rc_con_cfaith_doc_20180106_oeconomicae-et-pecuniariae_en.html#_ftn26" TargetMode="External"/><Relationship Id="rId12" Type="http://schemas.openxmlformats.org/officeDocument/2006/relationships/hyperlink" Target="https://www.amazon.co.jp/%E7%AC%AC%E4%BA%8C%E3%83%90%E3%83%81%E3%82%AB%E3%83%B3%E5%85%AC%E4%BC%9A%E8%AD%B0%E5%85%AC%E6%96%87%E6%9B%B8%E6%94%B9%E8%A8%82%E5%85%AC%E5%BC%8F%E8%A8%B3-%E7%AC%AC2%E3%83%90%E3%83%81%E3%82%AB%E3%83%B3%E5%85%AC%E4%BC%9A%E8%AD%B0%E6%96%87%E6%9B%B8%E5%85%AC%E5%BC%8F%E8%A8%B3%E6%94%B9%E8%A8%82%E7%89%B9%E5%88%A5%E5%A7%94%E5%93%A1%E4%BC%9A/dp/4877501738" TargetMode="External"/><Relationship Id="rId2" Type="http://schemas.openxmlformats.org/officeDocument/2006/relationships/hyperlink" Target="https://www.vatican.va/roman_curia/congregations/cfaith/documents/rc_con_cfaith_doc_20180106_oeconomicae-et-pecuniariae_en.html#_ftn25" TargetMode="External"/><Relationship Id="rId1" Type="http://schemas.openxmlformats.org/officeDocument/2006/relationships/slideLayout" Target="../slideLayouts/slideLayout6.xml"/><Relationship Id="rId6" Type="http://schemas.openxmlformats.org/officeDocument/2006/relationships/hyperlink" Target="https://www.vatican.va/content/dam/francesco/pdf/encyclicals/documents/papa-francesco_20150524_enciclica-laudato-si_ja.pdf" TargetMode="External"/><Relationship Id="rId11" Type="http://schemas.openxmlformats.org/officeDocument/2006/relationships/hyperlink" Target="https://www.vatican.va/archive/hist_councils/ii_vatican_council/documents/vat-ii_const_19651207_gaudium-et-spes_en.html" TargetMode="External"/><Relationship Id="rId5" Type="http://schemas.openxmlformats.org/officeDocument/2006/relationships/hyperlink" Target="https://www.vatican.va/content/benedict-xvi/en/encyclicals/documents/hf_ben-xvi_enc_20090629_caritas-in-veritate.html" TargetMode="External"/><Relationship Id="rId10" Type="http://schemas.openxmlformats.org/officeDocument/2006/relationships/hyperlink" Target="https://www.vatican.va/roman_curia/congregations/cfaith/documents/rc_con_cfaith_doc_20180106_oeconomicae-et-pecuniariae_en.html#_ftnref27" TargetMode="External"/><Relationship Id="rId4" Type="http://schemas.openxmlformats.org/officeDocument/2006/relationships/hyperlink" Target="https://www.vatican.va/content/francesco/en/encyclicals/documents/papa-francesco_20150524_enciclica-laudato-si.html" TargetMode="External"/><Relationship Id="rId9" Type="http://schemas.openxmlformats.org/officeDocument/2006/relationships/hyperlink" Target="https://www.vatican.va/roman_curia/congregations/cfaith/documents/rc_con_cfaith_doc_20180106_oeconomicae-et-pecuniariae_en.html#_ftn2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28" TargetMode="External"/><Relationship Id="rId2" Type="http://schemas.openxmlformats.org/officeDocument/2006/relationships/hyperlink" Target="https://www.vatican.va/roman_curia/congregations/cfaith/documents/rc_con_cfaith_doc_20180106_oeconomicae-et-pecuniariae_en.html#_ftn28"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apost_exhortations/documents/papa-francesco_esortazione-ap_20131124_evangelii-gaudium.html#The_economy_and_the_distribution_of_income" TargetMode="External"/><Relationship Id="rId5" Type="http://schemas.openxmlformats.org/officeDocument/2006/relationships/hyperlink" Target="https://www.vatican.va/content/benedict-xvi/en/encyclicals/documents/hf_ben-xvi_enc_20090629_caritas-in-veritate.html" TargetMode="External"/><Relationship Id="rId4" Type="http://schemas.openxmlformats.org/officeDocument/2006/relationships/hyperlink" Target="https://www.vatican.va/content/pius-xi/en/encyclicals/documents/hf_p-xi_enc_19310515_quadragesimo-anno.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vatican.va/content/john-paul-ii/en/encyclicals/documents/hf_jp-ii_enc_14091981_laborem-exercens.html" TargetMode="External"/><Relationship Id="rId3" Type="http://schemas.openxmlformats.org/officeDocument/2006/relationships/hyperlink" Target="https://www.vatican.va/roman_curia/congregations/cfaith/documents/rc_con_cfaith_doc_20180106_oeconomicae-et-pecuniariae_en.html#_ftnref29" TargetMode="External"/><Relationship Id="rId7" Type="http://schemas.openxmlformats.org/officeDocument/2006/relationships/hyperlink" Target="https://www.vatican.va/roman_curia/congregations/cfaith/documents/rc_con_cfaith_doc_20180106_oeconomicae-et-pecuniariae_en.html#_ftnref30" TargetMode="External"/><Relationship Id="rId2" Type="http://schemas.openxmlformats.org/officeDocument/2006/relationships/hyperlink" Target="https://www.vatican.va/roman_curia/congregations/cfaith/documents/rc_con_cfaith_doc_20180106_oeconomicae-et-pecuniariae_en.html#_ftn29"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30" TargetMode="External"/><Relationship Id="rId11" Type="http://schemas.openxmlformats.org/officeDocument/2006/relationships/hyperlink" Target="https://www.vatican.va/content/francesco/en/apost_exhortations/documents/papa-francesco_esortazione-ap_20131124_evangelii-gaudium.html#No_to_an_economy_of_exclusion" TargetMode="External"/><Relationship Id="rId5" Type="http://schemas.openxmlformats.org/officeDocument/2006/relationships/hyperlink" Target="https://www.vatican.va/content/dam/francesco/pdf/encyclicals/documents/papa-francesco_20150524_enciclica-laudato-si_ja.pdf" TargetMode="External"/><Relationship Id="rId10" Type="http://schemas.openxmlformats.org/officeDocument/2006/relationships/hyperlink" Target="https://www.vatican.va/roman_curia/congregations/cfaith/documents/rc_con_cfaith_doc_20180106_oeconomicae-et-pecuniariae_en.html#_ftnref31" TargetMode="External"/><Relationship Id="rId4" Type="http://schemas.openxmlformats.org/officeDocument/2006/relationships/hyperlink" Target="https://www.vatican.va/content/francesco/en/encyclicals/documents/papa-francesco_20150524_enciclica-laudato-si.html" TargetMode="External"/><Relationship Id="rId9" Type="http://schemas.openxmlformats.org/officeDocument/2006/relationships/hyperlink" Target="https://www.vatican.va/roman_curia/congregations/cfaith/documents/rc_con_cfaith_doc_20180106_oeconomicae-et-pecuniariae_en.html#_ftn31"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amazon.co.jp/%E6%95%99%E4%BC%9A%E3%81%AE%E7%A4%BE%E4%BC%9A%E6%95%99%E8%AA%AC%E7%B6%B1%E8%A6%81-%E6%95%99%E7%9A%87%E5%BA%81%E6%AD%A3%E7%BE%A9%E3%81%A8%E5%B9%B3%E5%92%8C%E8%A9%95%E8%AD%B0%E4%BC%9A/dp/4877501460/ref=sr_1_2?__mk_ja_JP=%E3%82%AB%E3%82%BF%E3%82%AB%E3%83%8A&amp;crid=14KFEBFAUVQLB&amp;keywords=%E6%95%99%E4%BC%9A%E3%81%AE%E7%A4%BE%E4%BC%9A%E6%95%99%E8%AA%AC%E8%A6%81%E9%A0%85&amp;qid=1707524995&amp;sprefix=%E6%95%99%E4%BC%9A%E3%81%AE%E7%A4%BE%E4%BC%9A%E6%95%99%E8%AA%AC%E8%A6%81%E9%A0%85%2Caps%2C252&amp;sr=8-2" TargetMode="External"/><Relationship Id="rId3" Type="http://schemas.openxmlformats.org/officeDocument/2006/relationships/hyperlink" Target="https://llc-research.jp/blog/column/261-conscientist-schellnhuber/" TargetMode="External"/><Relationship Id="rId7" Type="http://schemas.openxmlformats.org/officeDocument/2006/relationships/hyperlink" Target="https://ja.wikipedia.org/wiki/%E3%83%9E%E3%82%A4%E3%82%AF%E3%83%AD%E3%82%AF%E3%83%AC%E3%82%B8%E3%83%83%E3%83%88" TargetMode="External"/><Relationship Id="rId12" Type="http://schemas.openxmlformats.org/officeDocument/2006/relationships/hyperlink" Target="https://www.vatican.va/content/pius-xi/en/encyclicals/documents/hf_p-xi_enc_19310515_quadragesimo-anno.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vatican.va/roman_curia/pontifical_councils/justpeace/documents/rc_pc_justpeace_doc_20060526_compendio-dott-soc_en.html#The%20international%20financial%20system" TargetMode="External"/><Relationship Id="rId11" Type="http://schemas.openxmlformats.org/officeDocument/2006/relationships/hyperlink" Target="https://www.vatican.va/roman_curia/congregations/cfaith/documents/rc_con_cfaith_doc_20180106_oeconomicae-et-pecuniariae_en.html#_ftnref33" TargetMode="External"/><Relationship Id="rId5" Type="http://schemas.openxmlformats.org/officeDocument/2006/relationships/hyperlink" Target="https://www.vatican.va/roman_curia/congregations/cfaith/documents/rc_con_cfaith_doc_20180106_oeconomicae-et-pecuniariae_en.html#_ftnref32" TargetMode="External"/><Relationship Id="rId10" Type="http://schemas.openxmlformats.org/officeDocument/2006/relationships/hyperlink" Target="https://www.vatican.va/roman_curia/congregations/cfaith/documents/rc_con_cfaith_doc_20180106_oeconomicae-et-pecuniariae_en.html#_ftn33" TargetMode="External"/><Relationship Id="rId4" Type="http://schemas.openxmlformats.org/officeDocument/2006/relationships/hyperlink" Target="https://www.vatican.va/roman_curia/congregations/cfaith/documents/rc_con_cfaith_doc_20180106_oeconomicae-et-pecuniariae_en.html#_ftn32" TargetMode="External"/><Relationship Id="rId9" Type="http://schemas.openxmlformats.org/officeDocument/2006/relationships/hyperlink" Target="https://llc-research.jp/blog/benkyokai/20200321-building-bridges-between-peoples-and-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ref34" TargetMode="External"/><Relationship Id="rId2" Type="http://schemas.openxmlformats.org/officeDocument/2006/relationships/hyperlink" Target="https://www.vatican.va/roman_curia/congregations/cfaith/documents/rc_con_cfaith_doc_20180106_oeconomicae-et-pecuniariae_en.html#_ftn34" TargetMode="External"/><Relationship Id="rId1" Type="http://schemas.openxmlformats.org/officeDocument/2006/relationships/slideLayout" Target="../slideLayouts/slideLayout6.xml"/><Relationship Id="rId5" Type="http://schemas.openxmlformats.org/officeDocument/2006/relationships/hyperlink" Target="https://www.vatican.va/archive/ENG0015/__P8B.HTM" TargetMode="External"/><Relationship Id="rId4" Type="http://schemas.openxmlformats.org/officeDocument/2006/relationships/hyperlink" Target="https://www.vatican.va/archive/ENG0015/_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6011816"/>
            <a:ext cx="6858000" cy="877641"/>
          </a:xfrm>
        </p:spPr>
        <p:txBody>
          <a:bodyPr>
            <a:normAutofit lnSpcReduction="10000"/>
          </a:bodyPr>
          <a:lstStyle/>
          <a:p>
            <a:r>
              <a:rPr kumimoji="1" lang="en-US" altLang="ja-JP" sz="1400" dirty="0"/>
              <a:t>2024.05.18</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2024.05.17</a:t>
            </a:r>
            <a:r>
              <a:rPr lang="ja-JP" altLang="en-US" sz="1400" dirty="0"/>
              <a:t> </a:t>
            </a:r>
            <a:r>
              <a:rPr lang="en-US" altLang="ja-JP" sz="1400" dirty="0"/>
              <a:t>rev.7a</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419108"/>
            <a:ext cx="8702154" cy="1507875"/>
          </a:xfrm>
        </p:spPr>
        <p:txBody>
          <a:bodyPr anchor="ctr" anchorCtr="0">
            <a:normAutofit fontScale="90000"/>
          </a:bodyPr>
          <a:lstStyle/>
          <a:p>
            <a:pPr algn="ctr">
              <a:lnSpc>
                <a:spcPct val="100000"/>
              </a:lnSpc>
            </a:pPr>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(2024</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lang="ja-JP" altLang="en-US" sz="1800" dirty="0">
                <a:effectLst/>
                <a:latin typeface="游明朝" panose="02020400000000000000" pitchFamily="18" charset="-128"/>
                <a:cs typeface="Times New Roman" panose="02020603050405020304" pitchFamily="18" charset="0"/>
              </a:rPr>
              <a:t>基調論文</a:t>
            </a:r>
            <a:br>
              <a:rPr lang="en-US" altLang="ja-JP" sz="1800" dirty="0">
                <a:effectLst/>
                <a:latin typeface="游明朝" panose="02020400000000000000" pitchFamily="18" charset="-128"/>
                <a:cs typeface="Times New Roman" panose="02020603050405020304" pitchFamily="18" charset="0"/>
              </a:rPr>
            </a:b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Oeconomicae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et </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pecuniariae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quaestiones</a:t>
            </a: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100" b="1" dirty="0">
                <a:effectLst/>
                <a:ea typeface="游明朝" panose="02020400000000000000" pitchFamily="18" charset="-128"/>
                <a:cs typeface="Times New Roman" panose="02020603050405020304" pitchFamily="18" charset="0"/>
              </a:rPr>
              <a:t>現行経済金融の様々な問題点</a:t>
            </a:r>
            <a:br>
              <a:rPr lang="en-US"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200" b="1" i="1" dirty="0">
                <a:effectLst/>
                <a:latin typeface="游明朝" panose="02020400000000000000" pitchFamily="18" charset="-128"/>
                <a:cs typeface="Times New Roman" panose="02020603050405020304" pitchFamily="18" charset="0"/>
              </a:rPr>
              <a:t>Considerations for an Ethical Discernment Regarding Some Aspects of the Present Economic-Financial System</a:t>
            </a:r>
            <a:br>
              <a:rPr lang="en-US" altLang="ja-JP" sz="1200" b="1" i="1" dirty="0">
                <a:effectLst/>
                <a:latin typeface="游明朝" panose="02020400000000000000" pitchFamily="18" charset="-128"/>
                <a:cs typeface="Times New Roman" panose="02020603050405020304" pitchFamily="18" charset="0"/>
              </a:rPr>
            </a:b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現行経済金融システムの諸相に関し</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an ethical discernment</a:t>
            </a: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するための様々な約因</a:t>
            </a:r>
            <a:b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全</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34</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節を</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回に分けて精読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294679" y="4512510"/>
            <a:ext cx="9217754" cy="1502976"/>
          </a:xfrm>
          <a:prstGeom prst="rect">
            <a:avLst/>
          </a:prstGeom>
          <a:noFill/>
        </p:spPr>
        <p:txBody>
          <a:bodyPr wrap="square" rtlCol="0">
            <a:spAutoFit/>
          </a:bodyPr>
          <a:lstStyle/>
          <a:p>
            <a:pPr marL="321945">
              <a:lnSpc>
                <a:spcPts val="14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今の時代を生きる私達は、それぞれの人間ペルソナの限られた</a:t>
            </a:r>
            <a:r>
              <a:rPr kumimoji="1" lang="en-US" altLang="ja-JP"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vision</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しか示していない</a:t>
            </a:r>
            <a:endParaRPr lang="en-US" altLang="ja-JP" sz="10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r>
              <a:rPr lang="ja-JP" altLang="en-US" sz="11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それぞれの人間ペルソナによる或る自発的率先が、何よりも求められている</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defTabSz="457200" rtl="0" eaLnBrk="1" fontAlgn="auto" latinLnBrk="0" hangingPunct="1">
              <a:lnSpc>
                <a:spcPts val="14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74162" y="4781886"/>
            <a:ext cx="9003936" cy="279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hlinkClick r:id="rId4"/>
            <a:extLst>
              <a:ext uri="{FF2B5EF4-FFF2-40B4-BE49-F238E27FC236}">
                <a16:creationId xmlns:a16="http://schemas.microsoft.com/office/drawing/2014/main" id="{96888487-26D1-E969-F201-A85222FA6C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61" y="2582919"/>
            <a:ext cx="2428329" cy="13234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B1944767-BA8D-3D1A-9A11-A2EB20010A07}"/>
              </a:ext>
            </a:extLst>
          </p:cNvPr>
          <p:cNvSpPr txBox="1"/>
          <p:nvPr/>
        </p:nvSpPr>
        <p:spPr>
          <a:xfrm>
            <a:off x="2494840" y="2709920"/>
            <a:ext cx="6649160" cy="1077218"/>
          </a:xfrm>
          <a:prstGeom prst="rect">
            <a:avLst/>
          </a:prstGeom>
          <a:noFill/>
        </p:spPr>
        <p:txBody>
          <a:bodyPr wrap="square" rtlCol="0">
            <a:spAutoFit/>
          </a:bodyPr>
          <a:lstStyle/>
          <a:p>
            <a:r>
              <a:rPr kumimoji="1" lang="ja-JP" altLang="en-US" sz="1600" dirty="0"/>
              <a:t>第</a:t>
            </a:r>
            <a:r>
              <a:rPr kumimoji="1" lang="en-US" altLang="ja-JP" sz="1600" dirty="0"/>
              <a:t>1</a:t>
            </a:r>
            <a:r>
              <a:rPr kumimoji="1" lang="ja-JP" altLang="en-US" sz="1600" dirty="0"/>
              <a:t>章「はじめに」</a:t>
            </a:r>
            <a:r>
              <a:rPr kumimoji="1" lang="en-US" altLang="ja-JP" sz="1600" dirty="0"/>
              <a:t>								</a:t>
            </a:r>
            <a:r>
              <a:rPr kumimoji="1" lang="ja-JP" altLang="en-US" sz="1600" dirty="0"/>
              <a:t>第</a:t>
            </a:r>
            <a:r>
              <a:rPr kumimoji="1" lang="en-US" altLang="ja-JP" sz="1600" dirty="0"/>
              <a:t>1</a:t>
            </a:r>
            <a:r>
              <a:rPr kumimoji="1" lang="ja-JP" altLang="en-US" sz="1600" dirty="0"/>
              <a:t>節～第</a:t>
            </a:r>
            <a:r>
              <a:rPr kumimoji="1" lang="en-US" altLang="ja-JP" sz="1600" dirty="0"/>
              <a:t>6</a:t>
            </a:r>
            <a:r>
              <a:rPr kumimoji="1" lang="ja-JP" altLang="en-US" sz="1600" dirty="0"/>
              <a:t>節</a:t>
            </a:r>
            <a:endParaRPr kumimoji="1" lang="en-US" altLang="ja-JP" sz="1600" dirty="0"/>
          </a:p>
          <a:p>
            <a:r>
              <a:rPr kumimoji="1" lang="ja-JP" altLang="en-US" sz="1600" dirty="0"/>
              <a:t>第</a:t>
            </a:r>
            <a:r>
              <a:rPr kumimoji="1" lang="en-US" altLang="ja-JP" sz="1600" dirty="0"/>
              <a:t>2</a:t>
            </a:r>
            <a:r>
              <a:rPr kumimoji="1" lang="ja-JP" altLang="en-US" sz="1600" dirty="0"/>
              <a:t>章「根本となる様々な約因」</a:t>
            </a:r>
            <a:r>
              <a:rPr kumimoji="1" lang="en-US" altLang="ja-JP" sz="1600" dirty="0"/>
              <a:t>					</a:t>
            </a:r>
            <a:r>
              <a:rPr kumimoji="1" lang="ja-JP" altLang="en-US" sz="1600" dirty="0"/>
              <a:t>第</a:t>
            </a:r>
            <a:r>
              <a:rPr kumimoji="1" lang="en-US" altLang="ja-JP" sz="1600" dirty="0"/>
              <a:t>7</a:t>
            </a:r>
            <a:r>
              <a:rPr kumimoji="1" lang="ja-JP" altLang="en-US" sz="1600" dirty="0"/>
              <a:t>節～第</a:t>
            </a:r>
            <a:r>
              <a:rPr kumimoji="1" lang="en-US" altLang="ja-JP" sz="1600" dirty="0"/>
              <a:t>17</a:t>
            </a:r>
            <a:r>
              <a:rPr kumimoji="1" lang="ja-JP" altLang="en-US" sz="1600" dirty="0"/>
              <a:t>節</a:t>
            </a:r>
            <a:endParaRPr kumimoji="1" lang="en-US" altLang="ja-JP" sz="1600" dirty="0"/>
          </a:p>
          <a:p>
            <a:r>
              <a:rPr kumimoji="1" lang="ja-JP" altLang="en-US" sz="1600" dirty="0"/>
              <a:t>第</a:t>
            </a:r>
            <a:r>
              <a:rPr kumimoji="1" lang="en-US" altLang="ja-JP" sz="1600" dirty="0"/>
              <a:t>3</a:t>
            </a:r>
            <a:r>
              <a:rPr kumimoji="1" lang="ja-JP" altLang="en-US" sz="1600" dirty="0"/>
              <a:t>章「現行の文脈に関して解明された幾つかの事柄」</a:t>
            </a:r>
            <a:r>
              <a:rPr kumimoji="1" lang="en-US" altLang="ja-JP" sz="1600" dirty="0"/>
              <a:t>	</a:t>
            </a:r>
            <a:r>
              <a:rPr kumimoji="1" lang="ja-JP" altLang="en-US" sz="1600" dirty="0"/>
              <a:t>第</a:t>
            </a:r>
            <a:r>
              <a:rPr kumimoji="1" lang="en-US" altLang="ja-JP" sz="1600" dirty="0"/>
              <a:t>18</a:t>
            </a:r>
            <a:r>
              <a:rPr kumimoji="1" lang="ja-JP" altLang="en-US" sz="1600" dirty="0"/>
              <a:t>節～第</a:t>
            </a:r>
            <a:r>
              <a:rPr kumimoji="1" lang="en-US" altLang="ja-JP" sz="1600" dirty="0"/>
              <a:t>33</a:t>
            </a:r>
            <a:r>
              <a:rPr kumimoji="1" lang="ja-JP" altLang="en-US" sz="1600" dirty="0"/>
              <a:t>節</a:t>
            </a:r>
            <a:endParaRPr kumimoji="1" lang="en-US" altLang="ja-JP" sz="1600" dirty="0"/>
          </a:p>
          <a:p>
            <a:r>
              <a:rPr kumimoji="1" lang="ja-JP" altLang="en-US" sz="1600" dirty="0"/>
              <a:t>第</a:t>
            </a:r>
            <a:r>
              <a:rPr kumimoji="1" lang="en-US" altLang="ja-JP" sz="1600" dirty="0"/>
              <a:t>4</a:t>
            </a:r>
            <a:r>
              <a:rPr kumimoji="1" lang="ja-JP" altLang="en-US" sz="1600" dirty="0"/>
              <a:t>章「結論」</a:t>
            </a:r>
            <a:r>
              <a:rPr kumimoji="1" lang="en-US" altLang="ja-JP" sz="1600" dirty="0"/>
              <a:t>									</a:t>
            </a:r>
            <a:r>
              <a:rPr kumimoji="1" lang="ja-JP" altLang="en-US" sz="1600" dirty="0"/>
              <a:t>第</a:t>
            </a:r>
            <a:r>
              <a:rPr kumimoji="1" lang="en-US" altLang="ja-JP" sz="1600" dirty="0"/>
              <a:t>34</a:t>
            </a:r>
            <a:r>
              <a:rPr kumimoji="1" lang="ja-JP" altLang="en-US" sz="1600" dirty="0"/>
              <a:t>節</a:t>
            </a:r>
          </a:p>
        </p:txBody>
      </p:sp>
      <p:sp>
        <p:nvSpPr>
          <p:cNvPr id="6" name="テキスト ボックス 5">
            <a:extLst>
              <a:ext uri="{FF2B5EF4-FFF2-40B4-BE49-F238E27FC236}">
                <a16:creationId xmlns:a16="http://schemas.microsoft.com/office/drawing/2014/main" id="{712D5A2D-A355-5D02-8A31-FAC1035A6B66}"/>
              </a:ext>
            </a:extLst>
          </p:cNvPr>
          <p:cNvSpPr txBox="1"/>
          <p:nvPr/>
        </p:nvSpPr>
        <p:spPr>
          <a:xfrm>
            <a:off x="3517558" y="5160394"/>
            <a:ext cx="5738750" cy="279628"/>
          </a:xfrm>
          <a:prstGeom prst="rect">
            <a:avLst/>
          </a:prstGeom>
          <a:noFill/>
        </p:spPr>
        <p:txBody>
          <a:bodyPr wrap="none" rtlCol="0">
            <a:spAutoFit/>
          </a:bodyPr>
          <a:lstStyle/>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経済と金融の形而下代行者が、倫理に関する見当識 </a:t>
            </a:r>
            <a:r>
              <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(bearings)</a:t>
            </a: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をどう持てば良いのか、</a:t>
            </a:r>
            <a:endParaRPr kumimoji="0"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321945" marR="0" lvl="0" indent="0" algn="l" defTabSz="457200" rtl="0" eaLnBrk="1" fontAlgn="auto" latinLnBrk="0" hangingPunct="1">
              <a:lnSpc>
                <a:spcPts val="100"/>
              </a:lnSpc>
              <a:spcBef>
                <a:spcPts val="0"/>
              </a:spcBef>
              <a:spcAft>
                <a:spcPts val="100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詳しく具体的に示して欲しいという要望が、彼ら全員から益々多く寄せられている。</a:t>
            </a:r>
            <a:endParaRPr kumimoji="0" lang="en-US" altLang="ja-JP" sz="16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8" y="26534"/>
            <a:ext cx="8736281" cy="462224"/>
          </a:xfrm>
        </p:spPr>
        <p:txBody>
          <a:bodyPr>
            <a:noAutofit/>
          </a:bodyPr>
          <a:lstStyle/>
          <a:p>
            <a:pPr marL="635" marR="0" lvl="0" indent="0" algn="ctr" defTabSz="914400" rtl="0" eaLnBrk="1" fontAlgn="auto" latinLnBrk="0" hangingPunct="1">
              <a:lnSpc>
                <a:spcPts val="1700"/>
              </a:lnSpc>
              <a:spcBef>
                <a:spcPts val="0"/>
              </a:spcBef>
              <a:spcAft>
                <a:spcPts val="0"/>
              </a:spcAft>
              <a:tabLst/>
              <a:defRPr/>
            </a:pP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無分別に形而下益</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(profit)</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の拡大を図るのではなく、</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全ペルソナと各ペルソナの高次統合</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well-being</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へと向かう道を先導する形而下法律を整備する。</a:t>
            </a:r>
            <a:endParaRPr lang="ja-JP" altLang="en-US" sz="72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CDB67F45-8890-1436-1D61-A646D278635F}"/>
              </a:ext>
            </a:extLst>
          </p:cNvPr>
          <p:cNvGraphicFramePr>
            <a:graphicFrameLocks noGrp="1"/>
          </p:cNvGraphicFramePr>
          <p:nvPr>
            <p:extLst>
              <p:ext uri="{D42A27DB-BD31-4B8C-83A1-F6EECF244321}">
                <p14:modId xmlns:p14="http://schemas.microsoft.com/office/powerpoint/2010/main" val="3069059576"/>
              </p:ext>
            </p:extLst>
          </p:nvPr>
        </p:nvGraphicFramePr>
        <p:xfrm>
          <a:off x="-2" y="507666"/>
          <a:ext cx="9144000" cy="6323800"/>
        </p:xfrm>
        <a:graphic>
          <a:graphicData uri="http://schemas.openxmlformats.org/drawingml/2006/table">
            <a:tbl>
              <a:tblPr firstRow="1" firstCol="1" bandRow="1"/>
              <a:tblGrid>
                <a:gridCol w="4572000">
                  <a:extLst>
                    <a:ext uri="{9D8B030D-6E8A-4147-A177-3AD203B41FA5}">
                      <a16:colId xmlns:a16="http://schemas.microsoft.com/office/drawing/2014/main" val="3640116956"/>
                    </a:ext>
                  </a:extLst>
                </a:gridCol>
                <a:gridCol w="4572000">
                  <a:extLst>
                    <a:ext uri="{9D8B030D-6E8A-4147-A177-3AD203B41FA5}">
                      <a16:colId xmlns:a16="http://schemas.microsoft.com/office/drawing/2014/main" val="2764251771"/>
                    </a:ext>
                  </a:extLst>
                </a:gridCol>
              </a:tblGrid>
              <a:tr h="1585410">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 It is easy to note the advantages of a vision of the human person understood as constitutively inserted in a network of relationships that are in themselves a positive resource.</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[18]</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Every person is born within a familial environment, enjoying a set of pre-existing relationships without which life would be impossible.  The human person develops through the stages of life thanks to pre-existing bonds that actualize one’s being in the world as freedom continuously shared.  These are the original bonds that define the human person as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relational being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who lives in what Christian Revelation calls “communion”.</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[18]</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ibid</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55: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101 (2009), 690.</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は、それ自体が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positive resource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であるところの関係性ネットワークの中に構成要素として組み込まれています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。こう理解する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vision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の有効性を指摘するのは容易です。</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確かに全てのペルソナの誕生は、何らかの家族環境の中であり、生命維持に必要な一連の関係性については、既に形而下存在しているものを享受していきます。しかしながら、既に形而下存在している関係性の全てが、人間ペルソナを発達させるのではありません。即ち、一つの霊的存在をこの形而下界に現実化する際に、形而上自由の分かち合いを続ける絆（</a:t>
                      </a:r>
                      <a:r>
                        <a:rPr lang="ja-JP" altLang="en-US" sz="1100" kern="100">
                          <a:effectLst/>
                          <a:latin typeface="游明朝" panose="02020400000000000000" pitchFamily="18" charset="-128"/>
                          <a:ea typeface="游明朝" panose="02020400000000000000" pitchFamily="18" charset="-128"/>
                          <a:cs typeface="Times New Roman" panose="02020603050405020304" pitchFamily="18" charset="0"/>
                        </a:rPr>
                        <a:t>きずな）が要（かなめ）となって、</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人間ペルソナを発達</a:t>
                      </a:r>
                      <a:r>
                        <a:rPr lang="ja-JP" altLang="en-US" sz="1100" kern="100">
                          <a:effectLst/>
                          <a:latin typeface="游明朝" panose="02020400000000000000" pitchFamily="18" charset="-128"/>
                          <a:ea typeface="游明朝" panose="02020400000000000000" pitchFamily="18" charset="-128"/>
                          <a:cs typeface="Times New Roman" panose="02020603050405020304" pitchFamily="18" charset="0"/>
                        </a:rPr>
                        <a:t>させるライフステージが形成されるのです。</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これこそが元々の本来の絆であり、それぞれの人間ペルソナを、キリスト者の啓示がいうところの”</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communion”</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（聖霊の交わり）の中に生きる</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a relational being</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（一つの関係性形而上存在）として明確化していくのです。</a:t>
                      </a:r>
                      <a:endPar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例えば、ベネディクト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00025024"/>
                  </a:ext>
                </a:extLst>
              </a:tr>
              <a:tr h="1281740">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This original nature of communion, while revealing in every human person a trace of the affinity with God who creates and calls one into a relationship with himself, is also that which naturally orients the person to the life of communion, the fundamental place for one’s fulfillment.  One’s own recognition of this character, as an original and constitutive element of our human identity, allows us to look at others not primarily as potential competitors, but rather as possible allies, in the construction of the good that is authentic only if it is concerned about each and every person simultaneously.</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communion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（聖霊の交わり）のこの様な本来の性質は、霊的存在を創造し自身との関係性の中へと召喚する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に対する親近感の軌跡として全ての人間ペルソナの中に顕在化していくとともに、他方で、各々のペルソナを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communion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の生活へ、即ち、霊的存在の完全な自己実現のための基本となる場へ、向かうよう自然に方向付けていきます。この様な特性は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identity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私達本来の一つの構成要素であるとそれぞれ霊的存在が自ら認識するならば、私達は他者を基本的潜在的に敵対者であるとは見なさなくなるはずです。全および各ペルソナが同時に関わるときのみ本物となるところ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の構築の中で、むしろ仲間となる可能性のある者として、私達は他者を見るようになるはずです。</a:t>
                      </a: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32516957"/>
                  </a:ext>
                </a:extLst>
              </a:tr>
              <a:tr h="1484187">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Such relational anthropology helps the human person to recognize the validity of economic strategies that aim above all to promote the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global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quality of life that, before the indiscriminate expansion of profits, leads the way toward the integral well-being of the entire person and of every person.  No profit is in fact legitimate when it falls short of the objective of the integral promotion of the human person, the universal destination of goods, and the preferential option for the poor.</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These are three principles that imply and necessarily point to one another, with a view to the construction of a world that is more equitable and united.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John Paul II, Encyclical Letter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Sollecitudo</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rei socialis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(30 December 1987), 42: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80 (1988), 572.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この様な関係性人類学は、何よりも地球における生活の質を向上させる諸々の経済戦略に関する</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形而下法律整備の有効性を</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、それぞれの人間ペルソナが認識するのに役立ちます。無分別に形而下益の拡大を図るのではなく、</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全ペルソナと各ペルソナの</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高次統合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へと向かう道を先導する形而下法律を整備する。このことの有効性を認識するのに役立ちます。つまり如何なる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（形而下益）も、各々の人間ペルソナの高次統合推進と、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の万人供用と、困窮者の優先待遇の三つの目的に適（かな）わないならば、形而下法律によって正当だとは言えないのです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。これら三つの原則は、より衡平で一つになった形而下界を構築しようという視座の下に成立し、互いに互いを必要とし前提とします。</a:t>
                      </a:r>
                    </a:p>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例えば、教皇ヨハネパウロ</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世回勅「真の開発とは」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92281807"/>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160773" y="167674"/>
            <a:ext cx="8822454" cy="274216"/>
          </a:xfrm>
        </p:spPr>
        <p:txBody>
          <a:bodyPr>
            <a:no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そもそも無冠詞</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well-being</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とは、一国の</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GDP</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（国内総生産）よりも</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遙かに広範囲に渡る基準指標によって計測されるべきものです。</a:t>
            </a:r>
            <a:endParaRPr kumimoji="1" lang="ja-JP" altLang="en-US" sz="72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a:xfrm>
            <a:off x="7144265" y="6584528"/>
            <a:ext cx="2057400" cy="365125"/>
          </a:xfrm>
        </p:spPr>
        <p:txBody>
          <a:bodyPr/>
          <a:lstStyle/>
          <a:p>
            <a:fld id="{D2CFAB68-B97E-44C6-B903-0A221F45C963}" type="slidenum">
              <a:rPr kumimoji="1" lang="ja-JP" altLang="en-US" smtClean="0"/>
              <a:t>3</a:t>
            </a:fld>
            <a:endParaRPr kumimoji="1" lang="ja-JP" altLang="en-US" dirty="0"/>
          </a:p>
        </p:txBody>
      </p:sp>
      <p:graphicFrame>
        <p:nvGraphicFramePr>
          <p:cNvPr id="4" name="表 3">
            <a:extLst>
              <a:ext uri="{FF2B5EF4-FFF2-40B4-BE49-F238E27FC236}">
                <a16:creationId xmlns:a16="http://schemas.microsoft.com/office/drawing/2014/main" id="{DCAA1BCB-DBCE-F84A-CBD7-B80A50F0012F}"/>
              </a:ext>
            </a:extLst>
          </p:cNvPr>
          <p:cNvGraphicFramePr>
            <a:graphicFrameLocks noGrp="1"/>
          </p:cNvGraphicFramePr>
          <p:nvPr>
            <p:extLst>
              <p:ext uri="{D42A27DB-BD31-4B8C-83A1-F6EECF244321}">
                <p14:modId xmlns:p14="http://schemas.microsoft.com/office/powerpoint/2010/main" val="685683032"/>
              </p:ext>
            </p:extLst>
          </p:nvPr>
        </p:nvGraphicFramePr>
        <p:xfrm>
          <a:off x="0" y="703911"/>
          <a:ext cx="9144000" cy="6154089"/>
        </p:xfrm>
        <a:graphic>
          <a:graphicData uri="http://schemas.openxmlformats.org/drawingml/2006/table">
            <a:tbl>
              <a:tblPr firstRow="1" firstCol="1" bandRow="1"/>
              <a:tblGrid>
                <a:gridCol w="4572000">
                  <a:extLst>
                    <a:ext uri="{9D8B030D-6E8A-4147-A177-3AD203B41FA5}">
                      <a16:colId xmlns:a16="http://schemas.microsoft.com/office/drawing/2014/main" val="119728546"/>
                    </a:ext>
                  </a:extLst>
                </a:gridCol>
                <a:gridCol w="4572000">
                  <a:extLst>
                    <a:ext uri="{9D8B030D-6E8A-4147-A177-3AD203B41FA5}">
                      <a16:colId xmlns:a16="http://schemas.microsoft.com/office/drawing/2014/main" val="1406227604"/>
                    </a:ext>
                  </a:extLst>
                </a:gridCol>
              </a:tblGrid>
              <a:tr h="1805098">
                <a:tc>
                  <a:txBody>
                    <a:bodyPr/>
                    <a:lstStyle/>
                    <a:p>
                      <a:pPr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For this reason, progress within an economic system cannot measured only by quantitative and profit-driven standards, but also on the basis of the well-being that extends a good that is not simply material.  Every economic system is legitimate if it thrives not merely through the quantitative development of exchange but rather by its capacity to promote the development of the entire person and of every person.  Well-being and development both demand and support each other,</a:t>
                      </a:r>
                      <a:r>
                        <a:rPr lang="en-US" sz="11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[20]</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calling for sustainable policies and perspectives far beyond the short term.</a:t>
                      </a:r>
                      <a:r>
                        <a:rPr lang="en-US" sz="11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[21]</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[20]</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150" i="1" kern="100" dirty="0">
                          <a:effectLst/>
                          <a:latin typeface="游明朝" panose="02020400000000000000" pitchFamily="18" charset="-128"/>
                          <a:ea typeface="游明朝" panose="02020400000000000000" pitchFamily="18" charset="-128"/>
                          <a:cs typeface="Times New Roman" panose="02020603050405020304" pitchFamily="18" charset="0"/>
                        </a:rPr>
                        <a:t>Catechism of the Catholic Church</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1908.</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[21]</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a:t>
                      </a:r>
                      <a:r>
                        <a:rPr lang="en-US" sz="115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Laudato </a:t>
                      </a:r>
                      <a:r>
                        <a:rPr lang="en-US" sz="11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si</a:t>
                      </a:r>
                      <a:r>
                        <a:rPr lang="en-US" sz="11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13: </a:t>
                      </a:r>
                      <a:r>
                        <a:rPr lang="en-US" sz="11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107 (2015), 852; Apostolic Exhortation  </a:t>
                      </a:r>
                      <a:r>
                        <a:rPr lang="en-US" sz="11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Amoris </a:t>
                      </a:r>
                      <a:r>
                        <a:rPr lang="en-US" sz="11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laetitia</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(19 March 2016), 44: </a:t>
                      </a:r>
                      <a:r>
                        <a:rPr lang="en-US" sz="11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108 (2016), 327.</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この様な理由から、そもそも（訳補：本来の）経済システムとは、それが想定する進歩が、形而下益</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駆動型の量的基準のみによって測定可能となるのではなく、単なる物質ではない何らかの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a good</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ja-JP" altLang="en-US" sz="1150" kern="100" dirty="0">
                          <a:effectLst/>
                          <a:latin typeface="游明朝" panose="02020400000000000000" pitchFamily="18" charset="-128"/>
                          <a:ea typeface="游明朝" panose="02020400000000000000" pitchFamily="18" charset="-128"/>
                          <a:cs typeface="Times New Roman" panose="02020603050405020304" pitchFamily="18" charset="0"/>
                        </a:rPr>
                        <a:t>拡張</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させる種類の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を基準にしても測定可能となるものなのです。つまり或る経済システムが形而下法律によって正当だと言えるためには、単に量的交換取引の社会展開に寄与するから、だけでは不十分であり、全ペルソナと各ペルソナの社会展開を推進する</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capacity</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をその経済システムが持っていることが必要なのです。即ち、無冠詞</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（形而上界における良好な存在）と無冠詞</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development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（形而下界における社会展開）の両者は、互いに互いを必要とし支え合う</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のであり、持続可能性に関する諸政策、並びに、短期的なものを遙かに超越した諸展望を、召喚するもの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なのです。</a:t>
                      </a:r>
                    </a:p>
                    <a:p>
                      <a:pPr indent="-635"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カトリック教会カテキズム</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 1908</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[21] </a:t>
                      </a:r>
                      <a:r>
                        <a:rPr lang="en-US" sz="11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フランシスコ教皇回勅「ラウダート・シ」</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，使徒的勧告「愛のよろこび」</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44</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603689163"/>
                  </a:ext>
                </a:extLst>
              </a:tr>
              <a:tr h="1128035">
                <a:tc>
                  <a:txBody>
                    <a:bodyPr/>
                    <a:lstStyle/>
                    <a:p>
                      <a:pPr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In this regard, it is particularly desirable that institutions such as universities and </a:t>
                      </a:r>
                      <a:r>
                        <a:rPr lang="en-US" sz="1150" i="1" kern="100" dirty="0">
                          <a:effectLst/>
                          <a:latin typeface="游明朝" panose="02020400000000000000" pitchFamily="18" charset="-128"/>
                          <a:ea typeface="游明朝" panose="02020400000000000000" pitchFamily="18" charset="-128"/>
                          <a:cs typeface="Times New Roman" panose="02020603050405020304" pitchFamily="18" charset="0"/>
                        </a:rPr>
                        <a:t>business schools </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both foresee and provide, as a fundamental and not merely supplementary element of their </a:t>
                      </a:r>
                      <a:r>
                        <a:rPr lang="en-US" sz="11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curricula </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of studies, a formational dimension that educates the students to understand economics and finance in the light of a vision of the totality of the human person and avoids a reductionism that sees only some dimensions of the person.  An ethics is needed to design such formation.  The social doctrine of the Church would be a considerable help in this connection.</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この考えの下、次のことは特に要請されます。即ち大学やビジネス・スクールなどの制度的組織体が、単に準備要素としてではない本格的な研究カリキュラムを備え、そこで学ぶ学生達が、それぞれのペルソナの一部の次元だけを見る要素還元主義を避け、それぞれの人間ペルソナをトータルに認識する</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vision</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に照らして、経済学と金融学を</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understand</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できるようにする。この様な学びと人間形成の場を、大学やビジネス・スクールが予見し準備する。これが喫緊の課題です。この様な人間形成の場を設計するためには何らかの倫理が必要ですし、この様な接続のために、教会の社会教説の助けは一考に値するでしょう。</a:t>
                      </a: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757762158"/>
                  </a:ext>
                </a:extLst>
              </a:tr>
              <a:tr h="1418205">
                <a:tc>
                  <a:txBody>
                    <a:bodyPr/>
                    <a:lstStyle/>
                    <a:p>
                      <a:pPr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11. Well-being must therefore be measured by criteria far more comprehensive than the Gross Domestic Product of a nation (GDP), and must take into account instead other standards, for example, safety and security, the growth of “human capital”, the quality of human relationships and of work.  Profit should to be pursued but not “at any cost”, nor as a </a:t>
                      </a:r>
                      <a:r>
                        <a:rPr lang="en-US" sz="11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totalizing objective for economic action.</a:t>
                      </a:r>
                      <a:endParaRPr lang="ja-JP" sz="11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そもそも無冠詞</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とは、一国の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GDP</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（国内総生産）よりも遙かに広範囲に渡る基準指標によって計測されるべきものです。一国の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GDP</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を越えた例えば、安全と保安、人的資本の成長、人々の関係性の質と仕事の質、なども基準指標として考慮に入れなければなりません。依然として</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（形而下益）は求められ続けるでしょうが、それは「どんなに費用をかけてでも」ではないし、経済行為の最終総合目的でもない、となるでしょう</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indent="-635"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第二章タイトル</a:t>
                      </a:r>
                      <a:r>
                        <a:rPr lang="en-US" sz="1150" b="1" i="1" kern="100" dirty="0">
                          <a:effectLst/>
                          <a:latin typeface="游明朝" panose="02020400000000000000" pitchFamily="18" charset="-128"/>
                          <a:ea typeface="游明朝" panose="02020400000000000000" pitchFamily="18" charset="-128"/>
                          <a:cs typeface="Times New Roman" panose="02020603050405020304" pitchFamily="18" charset="0"/>
                        </a:rPr>
                        <a:t> Fundamental Considerations</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を「根本となる様々な約因」と和訳したくなる理由がこの記述にも見て取れる。また、第二章冒頭の</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some basic considerations</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（基本となる幾つかの約因）は</a:t>
                      </a:r>
                      <a:r>
                        <a:rPr lang="en-US" sz="115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50" kern="100" dirty="0">
                          <a:effectLst/>
                          <a:latin typeface="游明朝" panose="02020400000000000000" pitchFamily="18" charset="-128"/>
                          <a:ea typeface="游明朝" panose="02020400000000000000" pitchFamily="18" charset="-128"/>
                          <a:cs typeface="Times New Roman" panose="02020603050405020304" pitchFamily="18" charset="0"/>
                        </a:rPr>
                        <a:t>（形而下益）を想定している、と読解できる。</a:t>
                      </a: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13477678"/>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0" y="0"/>
            <a:ext cx="9144000" cy="509159"/>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私達に対し他者がしてくれたらいいのになと、私達が欲する物事を、私達が他者にしましょう</a:t>
            </a:r>
            <a:endParaRPr kumimoji="1" lang="ja-JP" altLang="en-US" dirty="0"/>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a:xfrm>
            <a:off x="7086600" y="6579679"/>
            <a:ext cx="2057400" cy="365125"/>
          </a:xfrm>
        </p:spPr>
        <p:txBody>
          <a:bodyPr/>
          <a:lstStyle/>
          <a:p>
            <a:fld id="{D2CFAB68-B97E-44C6-B903-0A221F45C963}"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B9F58793-1DE7-B579-1AD8-3D327F7DED7D}"/>
              </a:ext>
            </a:extLst>
          </p:cNvPr>
          <p:cNvGraphicFramePr>
            <a:graphicFrameLocks noGrp="1"/>
          </p:cNvGraphicFramePr>
          <p:nvPr>
            <p:extLst>
              <p:ext uri="{D42A27DB-BD31-4B8C-83A1-F6EECF244321}">
                <p14:modId xmlns:p14="http://schemas.microsoft.com/office/powerpoint/2010/main" val="1258498674"/>
              </p:ext>
            </p:extLst>
          </p:nvPr>
        </p:nvGraphicFramePr>
        <p:xfrm>
          <a:off x="0" y="420846"/>
          <a:ext cx="9144000" cy="6449854"/>
        </p:xfrm>
        <a:graphic>
          <a:graphicData uri="http://schemas.openxmlformats.org/drawingml/2006/table">
            <a:tbl>
              <a:tblPr firstRow="1" firstCol="1" bandRow="1"/>
              <a:tblGrid>
                <a:gridCol w="4431957">
                  <a:extLst>
                    <a:ext uri="{9D8B030D-6E8A-4147-A177-3AD203B41FA5}">
                      <a16:colId xmlns:a16="http://schemas.microsoft.com/office/drawing/2014/main" val="916948405"/>
                    </a:ext>
                  </a:extLst>
                </a:gridCol>
                <a:gridCol w="4712043">
                  <a:extLst>
                    <a:ext uri="{9D8B030D-6E8A-4147-A177-3AD203B41FA5}">
                      <a16:colId xmlns:a16="http://schemas.microsoft.com/office/drawing/2014/main" val="2088201445"/>
                    </a:ext>
                  </a:extLst>
                </a:gridCol>
              </a:tblGrid>
              <a:tr h="2368309">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presence of humanistic standards and cultural expressions that value generosity turn out to be both useful and emblematic here.  Thus the discovery and implementation of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true and just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as good in themselves, become the norms for evaluation.</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Profit and solidarity are no longer antagonists.  In fact, where egoism and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vested interests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prevail, it is difficult for the human person to grasp the fruitful interchange between profit and gift, as sin tends to tarnish and rupture this relationship.  In a fully human perspective, there is actualized an interchange between profit and solidarity that, thanks to the freedom of the human person, unleashes a great potential for the markets.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For example the motto,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Ora et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Labora</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that recalls the Rule of St. Benedict of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Nursia</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in its simplicity, indicates that prayer, especially liturgical, while opening for us a relationship with God who, in Jesus Christ and in his Spirit, reveals himself as the Good and True, also offers in this manner the appropriate form as well as the way to construct a better and truer world that is more human.</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この様に、一国の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GDP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以外にも広く寛容に価値を認める文化的表現と人間的基準とを顕在化することは、本論考を象徴する有用なものであると判明します。こうして、それ自体が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であるところの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true and just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を見いだし実施する。これこそが価値評価のための基準規範となっていくのです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。こうなれば最早、</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（形而下益）と</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は</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拮抗し合うものではありません。もっとはっきり言えば、エゴイズムと既得権益が蔓延する状況では、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gift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（贈与）と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（形而下益）との関係</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sin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（形而上罪）によって曇り決裂してしまうので、真に実りある相互交換という好機を人間ペルソナが逃さず捕らえることが困難となってしまうのです。完全な者としての人間の展望に立てるならば、</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profit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（形而下益）と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との相互交換は、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（そのような人間ペルソナ）が持つ形而上自由（</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）の恩恵によって、市場に大きな潜在力を解き放つものとして具体化するはずです。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3025" indent="-7302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の箇所で示された「見返りを期待しない贈与こそが真の等価</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交換取引」という考えがベースにある。</a:t>
                      </a:r>
                    </a:p>
                    <a:p>
                      <a:pPr marL="49213" indent="-49213"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例えば、</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ヌルシアの聖ベネディクト</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の修道会規則</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Ora et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Labora</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は簡明にこう示しています。即ち、祈り、特に典礼的な祈りにおいては、ご自身を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Good and True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として顕（あらわ）される神が、イエス・キリストと聖霊の内に私達との関係を開いてくださると共に、より人間的な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better and truer world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（より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、より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true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な形而下界）の適切な形成と構築の道を、この様な祈りの内に提示してくださるのです。</a:t>
                      </a: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41546616"/>
                  </a:ext>
                </a:extLst>
              </a:tr>
              <a:tr h="502974">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 enduring call to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acknowledge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the human quality of generosity comes from the rule formulated by Jesus in the Gospel, called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the golden rule</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which invites us to do to others what we would like them to do for us (cf. Mt 7, 12; Lk 6, 31).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人間本質が持つ広く寛容な価値認識力を明確に承認しましょう。この辛抱強く続く召命の由来は、イエスによって福音の中に定式化された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rule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、「私達に対し他者がしてくれたらいいのになと、私達が欲する物事を、私達が他者にしましょう」（マタイ</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7, 12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）と招く黄金律です。</a:t>
                      </a: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65712865"/>
                  </a:ext>
                </a:extLst>
              </a:tr>
              <a:tr h="1480054">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12. Economic activity cannot be sustained in the long run where freedom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of initiative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cannot thrive.</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[23]</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It is also obvious today that the freedom enjoyed by the economic stakeholders, if it is understood as absolute in itself, and removed from its intrinsic reference to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true and the good</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creates centers of power that incline towards forms of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oligarchy</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and in the end undermine the very efficiency of the economic system.</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[24]</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[23]</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John Paul II, Encyclical Letter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Centesimus annus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 May 1991),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17, 24, 42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83 (1991), 814, 821, 845.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[24]</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Pius XI, Encyclical Letter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Quadragesimo anno</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(15 May 1931), 105: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23 (1931), 210; PAUL VI, Encyclical Letter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Populorum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progressio</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(26 March 1967), 9: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59 (1967), 261; Francis, Encyclical Letter</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Laudato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si</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203: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107 (2015), 927.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無冠詞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freedom of initiative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を旺盛と出来ない状況では、無冠詞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economic activity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を長く維持することはできません</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。今日、次のことも明らかです。即ち、現行経済の利害関係者達が、自分達が享受する形而上自由（</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）をそれ自体絶対的なもの、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true and the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の本質的参照点から切り離されたものだと理解し、少数独裁政治家集団の形成に向かう中央集権体制を生み出してしまうために、結局は、その経済システムの有効性そのものを虫食んでしまう</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。これも明白です。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50165" indent="-260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[23]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ヨハネパウロ二世回勅「新しい課題　教会と社会の百年を振り返って」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1991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日、</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17, 24, 42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6667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[24]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ピオ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1931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年回勅「レールム・ノヴァルムから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周年」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、パウロ</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1967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年回勅「ポプロールム・プログレシオ　諸民族の進歩推進について」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フランシスコ教皇2015年回勅「ラウダート・シ」</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txBody>
                  <a:tcPr marL="39971" marR="39971" marT="31459" marB="314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345192372"/>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409784" y="150442"/>
            <a:ext cx="8324431" cy="195547"/>
          </a:xfrm>
        </p:spPr>
        <p:txBody>
          <a:bodyPr>
            <a:noAutofit/>
          </a:bodyPr>
          <a:lstStyle/>
          <a:p>
            <a:pPr algn="ctr">
              <a:lnSpc>
                <a:spcPct val="100000"/>
              </a:lnSpc>
            </a:pP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のための需要を</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subsidiarity</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からの需要と一体化させる</a:t>
            </a:r>
            <a:endParaRPr kumimoji="1" lang="ja-JP" altLang="en-US" sz="20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p:txBody>
          <a:bodyPr/>
          <a:lstStyle/>
          <a:p>
            <a:fld id="{D2CFAB68-B97E-44C6-B903-0A221F45C963}"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5D87DB38-1FBB-CFF3-7FD0-8F0C8FD4F40A}"/>
              </a:ext>
            </a:extLst>
          </p:cNvPr>
          <p:cNvGraphicFramePr>
            <a:graphicFrameLocks noGrp="1"/>
          </p:cNvGraphicFramePr>
          <p:nvPr>
            <p:extLst>
              <p:ext uri="{D42A27DB-BD31-4B8C-83A1-F6EECF244321}">
                <p14:modId xmlns:p14="http://schemas.microsoft.com/office/powerpoint/2010/main" val="2526926345"/>
              </p:ext>
            </p:extLst>
          </p:nvPr>
        </p:nvGraphicFramePr>
        <p:xfrm>
          <a:off x="0" y="438330"/>
          <a:ext cx="9144000" cy="6419670"/>
        </p:xfrm>
        <a:graphic>
          <a:graphicData uri="http://schemas.openxmlformats.org/drawingml/2006/table">
            <a:tbl>
              <a:tblPr firstRow="1" firstCol="1" bandRow="1"/>
              <a:tblGrid>
                <a:gridCol w="4506098">
                  <a:extLst>
                    <a:ext uri="{9D8B030D-6E8A-4147-A177-3AD203B41FA5}">
                      <a16:colId xmlns:a16="http://schemas.microsoft.com/office/drawing/2014/main" val="908420811"/>
                    </a:ext>
                  </a:extLst>
                </a:gridCol>
                <a:gridCol w="4637902">
                  <a:extLst>
                    <a:ext uri="{9D8B030D-6E8A-4147-A177-3AD203B41FA5}">
                      <a16:colId xmlns:a16="http://schemas.microsoft.com/office/drawing/2014/main" val="3020905287"/>
                    </a:ext>
                  </a:extLst>
                </a:gridCol>
              </a:tblGrid>
              <a:tr h="2713163">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From this point of view, it is easy to see how, with the growing and all-pervasive control of powerful parties and vast economic-financial networks, those deputed to exercise political power are often disoriented and rendered powerless by supranational agents and by the volatility of the capital they manage.  Those entrusted with political authority find it difficult to fulfil to their original vocation as servants of the common good, and are even transformed into ancillary instruments of interests extraneous to the good.</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[25]</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Laudato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si</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175. On the necessary connection between economy and politics cf. Benedict XVI,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Caritas in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veritate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36: “Economic activity cannot solve all social problems through the simple application of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commercial logic</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This needs to be</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directed towards the pursuit of the common good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for which the political community in particular must also take responsibility.  Therefore, it must be borne in mind that grave imbalances are produced when economic action, conceived merely as an engine for wealth creation, is detached from political action, conceived as a means for pursuing justice through redistribution.”</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この様に、諸々の広域経済金融ネットワークと、権力についた党派達が、隅々まで権力支配を拡げ増長していきます。この見方から、次の様な経緯が簡単に分かります。即ち、</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政治権力行使者に任ぜられる</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この者達はしばしば方向感覚を失い、</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自分達が</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差配しているはずの資本の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volatility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と、脱国家的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ではあるが形而下のままの代行者達とによって無力化されてしまう。結果、政治権威を託される者達は、共通善の公僕という元々の召命職を完遂することが難しくなったと感じ、</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good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とは無縁の非本質的関心事の補助機関へと変貌してしまう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キリスト教社会思想では、形而上概念を重視する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と形而下概念を重視する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の拮抗併存により</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sphere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が形成されると考える。国家システムは後者の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public sphere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を主に代表している。この様な国家システムの限界をキリスト教社会思想が表現する場合、脱却のニュアンスがある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transnational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（脱国家）よりも超越のニュアンスがある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supranational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（超国家）という言葉を使う。本論考で使われる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箇所の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supranational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は、一般表現としての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transnational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の意味合いが強い。従って「脱国家的」と訳すことにした。</a:t>
                      </a:r>
                    </a:p>
                    <a:p>
                      <a:pPr marL="90488" indent="-90488"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[25] </a:t>
                      </a:r>
                      <a:r>
                        <a:rPr lang="ja-JP"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フランシスコ教皇回勅「ラウダート・シ」</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175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参照方。また経済と政治の必然的連携については、ベネディクト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にある記述：「無冠詞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economic activity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は、その</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商業的理論</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を適用するだけでは、社会問題の全ては解決出来ません。この様な解決にむけては、</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共通善の追求へと方向付けること</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が必要であり、この方向付けを行う応答責任を政治的共同体が特段に負う必要があります。さらにここでは以下のことを心に留め置く必要があります。即ち、無冠詞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economic action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を、単に富を創造するエンジンに過ぎないものとして、再分配による社会正義追求手段である無冠詞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political action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から切り離してしまうと、深刻な不均衡を惹起してしまう。こう肝に銘ずる必要があります。」参照方。</a:t>
                      </a: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10976626"/>
                  </a:ext>
                </a:extLst>
              </a:tr>
              <a:tr h="859387">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These factors make all the more imperative a renewed alliance between economic and political agents in order to promote everything that serves the complete development of every human person as well as the society at large and unites demands for solidarity with those of subsidiarity.</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[26]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[26]</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Caritas in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veritate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58: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101 (2009), 693.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この様な因子が働くので、経済における形而下代行者と政治における形而下代行者が、両者間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alliance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を刷新することが不可欠となります。即ち、</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のための需要を</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subsidiarity</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からの需要と一体化させ</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[26]</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、社会全体の発展と全ての人間ペルソナの発展とを両立させ成就する。この目的に適う全てのことを推進するために</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a renewed alliance</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が一層不可欠となります。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[26]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2009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年回勅「真理に根ざした愛」</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58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067610630"/>
                  </a:ext>
                </a:extLst>
              </a:tr>
              <a:tr h="778788">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13. In principle, all the endowments and means that the markets employ in order to strengthen their </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distributive capacity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are morally permissible, provided they do not turn against the dignity of the person and are not indifferent to the common good.</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[27]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[27]</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Second Vatican Ecumenical Council, The Pastoral Constitution on the Church in the Modern World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Gaudium et spes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64.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原則的に言うならば、市場がその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distributive capacity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（分配能力）を強化するために有する基金と手段は、もしそれが各ペルソナの尊厳に敵対せず共通善に無関心でないならば、モラルとしては受容されるはずです。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[27] </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第二バチカン公会議公文書改定公式訳</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現代世界憲章</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64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txBody>
                  <a:tcPr marL="36270" marR="36270" marT="28545" marB="285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06558446"/>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0" y="0"/>
            <a:ext cx="9144000" cy="313038"/>
          </a:xfrm>
        </p:spPr>
        <p:txBody>
          <a:bodyPr>
            <a:noAutofit/>
          </a:bodyPr>
          <a:lstStyle/>
          <a:p>
            <a:pPr algn="ct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市場は現行経済をただ強力に推進しているだけなのであって、自らを</a:t>
            </a: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governing</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（運営管理）する</a:t>
            </a:r>
            <a:r>
              <a:rPr kumimoji="1" lang="en-US" altLang="ja-JP"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1" lang="ja-JP" altLang="en-US" sz="1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は持ちあわせていません。</a:t>
            </a:r>
            <a:endParaRPr kumimoji="1" lang="ja-JP" altLang="en-US" sz="24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a:xfrm>
            <a:off x="7086600" y="6569676"/>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7" name="表 6">
            <a:extLst>
              <a:ext uri="{FF2B5EF4-FFF2-40B4-BE49-F238E27FC236}">
                <a16:creationId xmlns:a16="http://schemas.microsoft.com/office/drawing/2014/main" id="{69B0F628-2F7F-F729-0CBE-FC145FE50A76}"/>
              </a:ext>
            </a:extLst>
          </p:cNvPr>
          <p:cNvGraphicFramePr>
            <a:graphicFrameLocks noGrp="1"/>
          </p:cNvGraphicFramePr>
          <p:nvPr>
            <p:extLst>
              <p:ext uri="{D42A27DB-BD31-4B8C-83A1-F6EECF244321}">
                <p14:modId xmlns:p14="http://schemas.microsoft.com/office/powerpoint/2010/main" val="1862108487"/>
              </p:ext>
            </p:extLst>
          </p:nvPr>
        </p:nvGraphicFramePr>
        <p:xfrm>
          <a:off x="0" y="371313"/>
          <a:ext cx="9144000" cy="6482568"/>
        </p:xfrm>
        <a:graphic>
          <a:graphicData uri="http://schemas.openxmlformats.org/drawingml/2006/table">
            <a:tbl>
              <a:tblPr firstRow="1" firstCol="1" bandRow="1"/>
              <a:tblGrid>
                <a:gridCol w="4349578">
                  <a:extLst>
                    <a:ext uri="{9D8B030D-6E8A-4147-A177-3AD203B41FA5}">
                      <a16:colId xmlns:a16="http://schemas.microsoft.com/office/drawing/2014/main" val="4184458760"/>
                    </a:ext>
                  </a:extLst>
                </a:gridCol>
                <a:gridCol w="4794422">
                  <a:extLst>
                    <a:ext uri="{9D8B030D-6E8A-4147-A177-3AD203B41FA5}">
                      <a16:colId xmlns:a16="http://schemas.microsoft.com/office/drawing/2014/main" val="1745972521"/>
                    </a:ext>
                  </a:extLst>
                </a:gridCol>
              </a:tblGrid>
              <a:tr h="1211804">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the same time, it is clear that markets, as powerful propellers of the economy, are not capable of governing themselves.</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[28]</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In fact, the markets know neither how to make the assumptions that allow their smooth running (social coexistence, honesty, trust, safety and security, laws, and so on) nor how to correct those effects and forces that are harmful to human society (inequality, asymmetries, environmental damage, social insecurity, and fraud).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[28]</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Pius XI,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Quadragesimo anno</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89: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23 (1931), 206; Benedict XVI,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Caritas in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veritate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35: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101 (2009), 670; Francis, Apostolic Exhortation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Evangelii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gaudium</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 204</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105 (2013), 1105.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しかしながら同時に市場は、現行経済をただ強力に推進しているだけなのであって、自らを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governing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（運営管理）する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は持ちあわせていません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更に言えば、市場は、（社会的共存、公正、信頼、安全保障、法律、等の）円滑な運営のための予測を立てる方法も、（不平等、非対称、環境破壊、社会不安、詐欺などの）人間社会に有害な効果や力を是正する方法も、知りません。</a:t>
                      </a: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[28]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教皇ピオ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世回勅「レールム・ノヴェルム</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周年」</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89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、教皇フランシスコ使徒的勧告「福音の喜び」</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204</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63091666"/>
                  </a:ext>
                </a:extLst>
              </a:tr>
              <a:tr h="633279">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14. Moreover, besides the fact that most of its operators are singularly animated by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good and right intentions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it is impossible to ignore the fact that the financial industry, because of its pervasiveness and its inevitable capacity to condition and, in a certain sense, to dominate the real economy today, is a place where selfishness and the abuse of power have an enormous potential to harm the community.</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14. </a:t>
                      </a: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更に言えば、市場運営者の多くは単に善意と誠意に突き動かされているという事実はあるにしても、金融産業がその広範な浸透力と必然的な影響力とによって、或る意味、現行経済を実効的に支配しているという事実を見過ごすことはできません。金融産業は、利己的にその力を濫用するならば、経済共同体を破壊する途方もない潜在力を有しているのです。</a:t>
                      </a: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1349054"/>
                  </a:ext>
                </a:extLst>
              </a:tr>
              <a:tr h="1211804">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For this reason, it must be noted that in the economic-financial world there are conditions in which some methods, though not directly unacceptable from an ethical point of view, still constitute instances of</a:t>
                      </a:r>
                      <a:r>
                        <a:rPr lang="en-US" sz="105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proximate immorality</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that is, occasions that readily generate the kind of abuse and deception that can damage less advantaged counterparts.  For instance, to commercialize certain financial instruments is in itself licit, but in an asymmetrical situation it would be possible to take advantage of a lack of knowledge or of the contractual weakness of either counterpart.  In itself this amounts to a violation of due relational propriety, which is already a grave violation from an ethical point of view.</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この理由により以下のことに留意する必要があります。即ち経済金融界には、何らかの条件が揃うと、倫理的観点から正視すれば容認しがたい</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非倫理隣接領域</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つまり、弱い立場にある相手を傷つける虐待や詐欺の類いにつながる事象を、惹起することがありえるのです。例えば、それ自体は形而下法律的に合法な何らかの金融商品を商品化する際、当事者どちらかに契約上の弱みがある、あるいは知識が不足するといった、非対称性があるならば、経済金融界はその隙を突いて形而下益を上げてしまうことも可能なのです。この様な行為自体、形而下における関係性儀礼の法律的義務違反ですが、倫理的観点からも既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 grave violation[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を冒していることになります。</a:t>
                      </a: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violation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は、「形而上罪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(sin)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を犯す」の意味。</a:t>
                      </a: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39782379"/>
                  </a:ext>
                </a:extLst>
              </a:tr>
              <a:tr h="1294451">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complexity of numerous financial products currently renders such asymmetry an inherent element of the system itself and puts the buyers in a position inferior to those who commercialize these products—a situation that from several aspects leads to the surmounting of the traditional principle of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caveat emptor</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This principle, on the basis of which the responsibility to assess the quality of the good acquired should rest above all with the buyer, in fact presupposes a parity in the capacity to safeguard the proper interests of the contractors.  This actually does not exist in many cases both from the evident hierarchical relationship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that comes to be established in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certain types of contracts (for example, between the lender and the borrower) as well as in the complex structuring of numerous financial instruments.</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幾つもの金融商品が複雑に絡み合い、こういった非対称性が、経済金融システム自体に固有に内在する要素となってしまっているのが現状です。買い手は、この様な金融商品を商品化した者より不利な立場 ― ラテン語で</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caveat emptor</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（買い手に注意を喚起する売買）と呼ばれる伝統的原則を幾つもの点で遙かに越える困難な立場 ― に立たされるのです。元来この伝統的原則は、当該授受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の特性や価値を評価する責任はあくまで買い手側にあるということを基本としますが、その更に根本に、契約者双方がそれぞれの本来の関心対象をブレずに守り通す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capacity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おいて均衡しているという前提があるのです。今日、実際にはこの前提が多くの場合、形而下存在していません。これは、（例えば貸し手と借り手の間の）或るタイプの契約、また同様に、多数の金融機関の複雑に絡み合った構造、これら両事例の中に確立してしまう階層的な関係性を証拠として明白な事実です。</a:t>
                      </a:r>
                    </a:p>
                  </a:txBody>
                  <a:tcPr marL="37191" marR="37191" marT="29271" marB="2927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113404164"/>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24B77-7F71-7F47-A829-BA98E2C6D233}"/>
              </a:ext>
            </a:extLst>
          </p:cNvPr>
          <p:cNvSpPr>
            <a:spLocks noGrp="1"/>
          </p:cNvSpPr>
          <p:nvPr>
            <p:ph type="title"/>
          </p:nvPr>
        </p:nvSpPr>
        <p:spPr>
          <a:xfrm>
            <a:off x="172994" y="0"/>
            <a:ext cx="8798011" cy="861264"/>
          </a:xfrm>
        </p:spPr>
        <p:txBody>
          <a:bodyPr>
            <a:noAutofit/>
          </a:bodyPr>
          <a:lstStyle/>
          <a:p>
            <a:pPr algn="ct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お金それ自体は</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good instrument</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です。</a:t>
            </a:r>
            <a:b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即ち人間ペルソナの形而上自由意志（</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free will</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）の下に置かれた他の多くの</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things</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と同様、</a:t>
            </a:r>
            <a:b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one</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（一つの霊的存在）の形而上自由（</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freedom</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）を秩序づけその可能性を拡張するための一つの手段です。</a:t>
            </a:r>
            <a:endParaRPr kumimoji="1" lang="ja-JP" altLang="en-US" sz="5400" dirty="0"/>
          </a:p>
        </p:txBody>
      </p:sp>
      <p:sp>
        <p:nvSpPr>
          <p:cNvPr id="3" name="スライド番号プレースホルダー 2">
            <a:extLst>
              <a:ext uri="{FF2B5EF4-FFF2-40B4-BE49-F238E27FC236}">
                <a16:creationId xmlns:a16="http://schemas.microsoft.com/office/drawing/2014/main" id="{E155638E-255C-AA2E-E666-9062CF73222E}"/>
              </a:ext>
            </a:extLst>
          </p:cNvPr>
          <p:cNvSpPr>
            <a:spLocks noGrp="1"/>
          </p:cNvSpPr>
          <p:nvPr>
            <p:ph type="sldNum" sz="quarter" idx="12"/>
          </p:nvPr>
        </p:nvSpPr>
        <p:spPr/>
        <p:txBody>
          <a:bodyPr/>
          <a:lstStyle/>
          <a:p>
            <a:fld id="{D2CFAB68-B97E-44C6-B903-0A221F45C963}" type="slidenum">
              <a:rPr kumimoji="1" lang="ja-JP" altLang="en-US" smtClean="0"/>
              <a:t>7</a:t>
            </a:fld>
            <a:endParaRPr kumimoji="1" lang="ja-JP" altLang="en-US"/>
          </a:p>
        </p:txBody>
      </p:sp>
      <p:graphicFrame>
        <p:nvGraphicFramePr>
          <p:cNvPr id="5" name="表 4">
            <a:extLst>
              <a:ext uri="{FF2B5EF4-FFF2-40B4-BE49-F238E27FC236}">
                <a16:creationId xmlns:a16="http://schemas.microsoft.com/office/drawing/2014/main" id="{76458E0E-4FBD-5DC2-CC95-3AC9408B87EB}"/>
              </a:ext>
            </a:extLst>
          </p:cNvPr>
          <p:cNvGraphicFramePr>
            <a:graphicFrameLocks noGrp="1"/>
          </p:cNvGraphicFramePr>
          <p:nvPr>
            <p:extLst>
              <p:ext uri="{D42A27DB-BD31-4B8C-83A1-F6EECF244321}">
                <p14:modId xmlns:p14="http://schemas.microsoft.com/office/powerpoint/2010/main" val="1296205967"/>
              </p:ext>
            </p:extLst>
          </p:nvPr>
        </p:nvGraphicFramePr>
        <p:xfrm>
          <a:off x="0" y="861264"/>
          <a:ext cx="9144000" cy="5996736"/>
        </p:xfrm>
        <a:graphic>
          <a:graphicData uri="http://schemas.openxmlformats.org/drawingml/2006/table">
            <a:tbl>
              <a:tblPr firstRow="1" firstCol="1" bandRow="1"/>
              <a:tblGrid>
                <a:gridCol w="4572000">
                  <a:extLst>
                    <a:ext uri="{9D8B030D-6E8A-4147-A177-3AD203B41FA5}">
                      <a16:colId xmlns:a16="http://schemas.microsoft.com/office/drawing/2014/main" val="126682326"/>
                    </a:ext>
                  </a:extLst>
                </a:gridCol>
                <a:gridCol w="4572000">
                  <a:extLst>
                    <a:ext uri="{9D8B030D-6E8A-4147-A177-3AD203B41FA5}">
                      <a16:colId xmlns:a16="http://schemas.microsoft.com/office/drawing/2014/main" val="3582813297"/>
                    </a:ext>
                  </a:extLst>
                </a:gridCol>
              </a:tblGrid>
              <a:tr h="1611651">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15. Money in itself is a good instrument, as are many other things at the disposal of the human person, and is a means to order one’s freedom and to expand one’s possibilities. Nevertheless, the means can easily turn against the person. Likewise, the financial dimension of the business world, focusing business on the access of money through the gateway of the world of stock exchange, is as such something positive.  Such a phenomenon, however, today risks accentuating bad financial practices concentrated primarily on speculative transactions of virtual wealth, as well as negotiations of high frequency trading, where the parties accumulate for themselves an excessive quantity of capital and remove the capital from circulation within the real economy.</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Laudato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si</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109: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107 (2015), 891.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お金それ自体は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good instrument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です。即ち人間ペルソナの形而上自由意志（</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free will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）の下に置かれた他の多くの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things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と同様、</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（一つの霊的存在）の形而上自由（</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秩序づけその可能性を拡張するための一つの手段です。ところがこの手段に過ぎないはずのお金が、ペルソナに逆らうものに簡単に転じます。例を挙げれば、事業界の金融的側面は、株式取引を通じてお金にアクセスすることに集中しているあいだは、やは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何かだと言えるかもしれません。しかし今この様な事象は、仮想的富の投機的取引を典型とする数々の悪しき金融行為を重要視してしまうリスクを伴います。高頻度に株売買を仕掛け、与（くみ）する者達に過分の資本蓄積をもたらす一方、実体経済における資本循環を阻害してしまい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[29]</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フランシスコ教皇2015年回勅「ラウダート・シ」</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87525456"/>
                  </a:ext>
                </a:extLst>
              </a:tr>
              <a:tr h="112803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What was sadly predicted a century ago has now come true today.  Capital annuity can trap and supplant the income from work, which is often confined to the margins of the principal interests of the economic system.  Consequently,  work itself, together with its dignity, is increasingly at risk of losing its value as a “good” for the human person</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[30]</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and becoming merely a means of exchange within asymmetrical social relations.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[30]</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John Paul II, Encyclical Letter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Laborem</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exercens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(14 September 1981), 9: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73 (1981), 598.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悲しいことに、百年前に予測されていた事態が今や現実化してしまったのです。年金資本が、勤労所得の流動性を奪い代役を務めようとします。しかしその効果は多くの場合、現行経済システムの主な利率の範囲内に限定されてしまいます。結果、</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（勤労）自体とその尊厳は、人間ペルソナのための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としての価値</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を日毎に失って</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いき、</a:t>
                      </a:r>
                      <a:r>
                        <a:rPr lang="ja-JP" altLang="en-US" sz="1100" kern="100">
                          <a:effectLst/>
                          <a:latin typeface="游明朝" panose="02020400000000000000" pitchFamily="18" charset="-128"/>
                          <a:ea typeface="游明朝" panose="02020400000000000000" pitchFamily="18" charset="-128"/>
                          <a:cs typeface="Times New Roman" panose="02020603050405020304" pitchFamily="18" charset="0"/>
                        </a:rPr>
                        <a:t>非対称</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な</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社会関係における交換取引のための単なる手段へと変貌を遂げていくのです。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ヨハネパウロ二世</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1981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年回勅「働くことについて」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02274499"/>
                  </a:ext>
                </a:extLst>
              </a:tr>
              <a:tr h="1611651">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Precisely in this inversion of the order between means and ends, where work as a good becomes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an “instrument,”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and money an “end”, the reckless and amoral “culture of waste” finds a fertile ground. It has marginalized great masses of the world’s population, deprived them of decent labor, and left them “without possibilities, without any means of escape”: “It is no longer simply the phenomenon of exploitation and oppression, but something new.  Exclusion ultimately has to do with what it means to be a part of the society in which we live; those excluded are no longer society’s underside, or those on the fringes or its disenfranchised, but rather they are no longer even a part of it. The excluded are not the “exploited” but the outcast, the “leftovers”.</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[31]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[31]</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Francis, Apostolic Exhortation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Evangelii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gaudium</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 53</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105 (2013), 1042.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手段と目的とにある順序の逆転のただ中で、</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good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an “instrument”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へ、お金が「目的」へと変貌し、無謀にもモラル観念が欠如した「使い捨て文化」が、培養地を見つけます。そしてこの形而下界の人口の大部分を、社会的辺境に追いやり、品位ある勤労の機会を奪い、「将来性も無く逃れる術も無い」立場に追い込んでしまいました。即ち、「最早、単なる搾取や抑圧ではない何か新しい異常事態が起きています。究極の排除が、私達が生活する社会の一員という意味の根幹にまで達してしまったために、被排除者達は、社会の底辺でもなく権利行使できない辺境でもない、社会の外へと追い出されてしまったのです。即ち排除されるとは「搾取される」ことではなく、廃棄物、「余剰物」とされることな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フランシスコ教皇</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2013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年使徒的勧告「福音の喜び」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3525" marR="43525" marT="34256" marB="342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40085243"/>
                  </a:ext>
                </a:extLst>
              </a:tr>
            </a:tbl>
          </a:graphicData>
        </a:graphic>
      </p:graphicFrame>
    </p:spTree>
    <p:extLst>
      <p:ext uri="{BB962C8B-B14F-4D97-AF65-F5344CB8AC3E}">
        <p14:creationId xmlns:p14="http://schemas.microsoft.com/office/powerpoint/2010/main" val="303742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30DD5A-5B82-8578-97D1-3B96255A239B}"/>
              </a:ext>
            </a:extLst>
          </p:cNvPr>
          <p:cNvSpPr>
            <a:spLocks noGrp="1"/>
          </p:cNvSpPr>
          <p:nvPr>
            <p:ph type="title"/>
          </p:nvPr>
        </p:nvSpPr>
        <p:spPr>
          <a:xfrm>
            <a:off x="263611" y="212384"/>
            <a:ext cx="8616778" cy="206998"/>
          </a:xfrm>
        </p:spPr>
        <p:txBody>
          <a:bodyPr>
            <a:noAutofit/>
          </a:bodyPr>
          <a:lstStyle/>
          <a:p>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形而下益が、単独で、モラル的に受け容れ難いのではありません。そうではなく</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6600" dirty="0"/>
          </a:p>
        </p:txBody>
      </p:sp>
      <p:sp>
        <p:nvSpPr>
          <p:cNvPr id="3" name="スライド番号プレースホルダー 2">
            <a:extLst>
              <a:ext uri="{FF2B5EF4-FFF2-40B4-BE49-F238E27FC236}">
                <a16:creationId xmlns:a16="http://schemas.microsoft.com/office/drawing/2014/main" id="{918EBAD2-4870-3F5C-3BD7-EA21B822415E}"/>
              </a:ext>
            </a:extLst>
          </p:cNvPr>
          <p:cNvSpPr>
            <a:spLocks noGrp="1"/>
          </p:cNvSpPr>
          <p:nvPr>
            <p:ph type="sldNum" sz="quarter" idx="12"/>
          </p:nvPr>
        </p:nvSpPr>
        <p:spPr>
          <a:xfrm>
            <a:off x="7086600" y="6585238"/>
            <a:ext cx="2057400" cy="365125"/>
          </a:xfrm>
        </p:spPr>
        <p:txBody>
          <a:bodyPr/>
          <a:lstStyle/>
          <a:p>
            <a:fld id="{D2CFAB68-B97E-44C6-B903-0A221F45C963}" type="slidenum">
              <a:rPr kumimoji="1" lang="ja-JP" altLang="en-US" smtClean="0"/>
              <a:t>8</a:t>
            </a:fld>
            <a:endParaRPr kumimoji="1" lang="ja-JP" altLang="en-US" dirty="0"/>
          </a:p>
        </p:txBody>
      </p:sp>
      <p:graphicFrame>
        <p:nvGraphicFramePr>
          <p:cNvPr id="5" name="表 4">
            <a:extLst>
              <a:ext uri="{FF2B5EF4-FFF2-40B4-BE49-F238E27FC236}">
                <a16:creationId xmlns:a16="http://schemas.microsoft.com/office/drawing/2014/main" id="{43629004-80A8-C9A7-92B8-D764E8C76530}"/>
              </a:ext>
            </a:extLst>
          </p:cNvPr>
          <p:cNvGraphicFramePr>
            <a:graphicFrameLocks noGrp="1"/>
          </p:cNvGraphicFramePr>
          <p:nvPr>
            <p:extLst>
              <p:ext uri="{D42A27DB-BD31-4B8C-83A1-F6EECF244321}">
                <p14:modId xmlns:p14="http://schemas.microsoft.com/office/powerpoint/2010/main" val="2702296606"/>
              </p:ext>
            </p:extLst>
          </p:nvPr>
        </p:nvGraphicFramePr>
        <p:xfrm>
          <a:off x="0" y="699084"/>
          <a:ext cx="9144000" cy="6158916"/>
        </p:xfrm>
        <a:graphic>
          <a:graphicData uri="http://schemas.openxmlformats.org/drawingml/2006/table">
            <a:tbl>
              <a:tblPr firstRow="1" firstCol="1" bandRow="1"/>
              <a:tblGrid>
                <a:gridCol w="4522573">
                  <a:extLst>
                    <a:ext uri="{9D8B030D-6E8A-4147-A177-3AD203B41FA5}">
                      <a16:colId xmlns:a16="http://schemas.microsoft.com/office/drawing/2014/main" val="4076297219"/>
                    </a:ext>
                  </a:extLst>
                </a:gridCol>
                <a:gridCol w="4621427">
                  <a:extLst>
                    <a:ext uri="{9D8B030D-6E8A-4147-A177-3AD203B41FA5}">
                      <a16:colId xmlns:a16="http://schemas.microsoft.com/office/drawing/2014/main" val="3274371564"/>
                    </a:ext>
                  </a:extLst>
                </a:gridCol>
              </a:tblGrid>
              <a:tr h="1043114">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16. In this regard, we cannot but think of the irreplaceable social function of credit whose performance looms large to qualified and reliable financial intermediaries.  In this sphere, it is clear that applying excessively high interest rates, really beyond the range of the borrowers of funds, represents a transaction not only ethically illegitimate, but also harmful to the health of the economic system.  As always, such practices, along with usurious activities, have been recognized by human conscience as iniquitous and by the economic system as contrary to its good functioning.</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こう考えてくると、</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（融資、信用貸し）がかけがえのない社会的機能を持っていると、どうしても考えざるを得ません。金融仲介者が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をどう実行するのか見れば、該仲介者が適格か信頼できるかが分かります。即ち金融においては、借受者にその返済能力を超える過度の貸付利息を課すことは、倫理的に</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形而下法律違反</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であるだけでなく、現行経済システムの健全性にとっても有害な取引行為となるのです。そのような行為は常に、形而下法律違反の高利貸しであることに加えて、人間の良心（</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共科学心</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）にとって不当極まりないことであり、現行経済システムにとってもその良好な機能動作に反することなのです。</a:t>
                      </a: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26698944"/>
                  </a:ext>
                </a:extLst>
              </a:tr>
              <a:tr h="166920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Here financial activity exhibits its primary vocation of service to the real economy: it is called to create value with morally licit means, and to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favour</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 dispersion of capital for the purpose of producing a principled circulation of wealth.</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[32]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For instance, very positive in this regard, and to be encouraged, are arrangements of cooperative credit, microcredit, as well as the public credit, in the service of families, businesses, the local economies, as well as credit to assist developing countries.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[32]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Pontifical Council for Justice and Peace,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Compendium of the Social Doctrine of the Church</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 369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ここに、実体経済への奉仕という金融活動の最重要召命職が明確に現れます。即ち、モラルとして形而下合法な手段によって価値を創造し、信念に基づいて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を循環させることを目的に資本分散を図る。こう実行するように金融活動は召命を受けているのです。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この様な観点から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very positive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であり、奨励されるべきは、例えば家族、事業、地域経済への奉仕としての協同組合組成を伴う</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cooperative 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microcredit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、その他の様々な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 credit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、そして発展途上国を支援するための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、これらの制度整備を行い実行することです。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41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[32]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教会の社会教説綱要</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369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を「公」と和訳するのは不適切。</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ここ</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で示した様にフランシスコ教皇は、形而上概念を重視する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と、形而下概念を重視する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の二種類の集団が「拮抗併存」して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 sphere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を形成すると考えている。日本語の「公」には、この様な「重なる部分と重ならない部分が拮抗併存する二重構造」の意味は無い、または、薄い。</a:t>
                      </a: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91991017"/>
                  </a:ext>
                </a:extLst>
              </a:tr>
              <a:tr h="506464">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Especially in this context—where the positive potential of money can be best actualized--is it clear that it is morally illegitimate to expose to an undue risk the credit deriving from civil society by deploying it predominantly for speculative purposes.</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ただしこの様な文脈でお金の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な潜在力を最大限に発揮させようとする場合、市民社会から導出されるこれらの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credit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を、専ら投機目的の為に展開し、不当なリスクに晒すことは、モラルとして形而下違法、即ち、赦されも許されもしません。</a:t>
                      </a: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71936165"/>
                  </a:ext>
                </a:extLst>
              </a:tr>
              <a:tr h="1132555">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 What is morally unacceptable is not simply to profit, but rather to avail oneself of an inequality for one’s own advantage, in order to create enormous profits that are damaging to others; or to exploit one’s dominant position in order to profit by unjustly disadvantaging others, or to make oneself rich through harming and disrupting the collective common good.</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[33]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[33]</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Pius XI, Encyclical Letter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Quadragesimo anno</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132: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23 (1931), 219; Paul VI, Encyclical Letter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Populorum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progressio</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24: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59 (1967), 269.</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益が、単独で、モラル的に受け容れ難いのではありません。そうではなく、有利な自分の立場に乗じて不平等を利用し他者に損害をもたらす形而下益を莫大に上げる、あるいは、支配的な地位を不当に利用し他者を不相応に貶めることで形而下益を上げる、あるい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collective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（形而上集団）の共通善を傷つけ壊すことで自らを富裕にする、こういったことがモラル的に受容されないのです。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41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[33]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教皇ピオ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1931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年回勅「レールム・ノヴァルムから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周年」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00" indent="-1270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 the right to collective self-defense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（形而上集団的自衛権）の根拠が読み取れる。</a:t>
                      </a:r>
                    </a:p>
                  </a:txBody>
                  <a:tcPr marL="40249" marR="40249" marT="31677" marB="316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85124743"/>
                  </a:ext>
                </a:extLst>
              </a:tr>
            </a:tbl>
          </a:graphicData>
        </a:graphic>
      </p:graphicFrame>
    </p:spTree>
    <p:extLst>
      <p:ext uri="{BB962C8B-B14F-4D97-AF65-F5344CB8AC3E}">
        <p14:creationId xmlns:p14="http://schemas.microsoft.com/office/powerpoint/2010/main" val="283872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0AE68B-929E-3D46-52C9-02FE9DF30FFB}"/>
              </a:ext>
            </a:extLst>
          </p:cNvPr>
          <p:cNvSpPr>
            <a:spLocks noGrp="1"/>
          </p:cNvSpPr>
          <p:nvPr>
            <p:ph type="title"/>
          </p:nvPr>
        </p:nvSpPr>
        <p:spPr>
          <a:xfrm>
            <a:off x="-98854" y="183895"/>
            <a:ext cx="9341708" cy="277425"/>
          </a:xfrm>
        </p:spPr>
        <p:txBody>
          <a:bodyPr>
            <a:noAutofit/>
          </a:bodyPr>
          <a:lstStyle/>
          <a:p>
            <a:r>
              <a:rPr kumimoji="1" lang="ja-JP" altLang="en-US" sz="1800" dirty="0">
                <a:latin typeface="游明朝" panose="02020400000000000000" pitchFamily="18" charset="-128"/>
                <a:ea typeface="游明朝" panose="02020400000000000000" pitchFamily="18" charset="-128"/>
              </a:rPr>
              <a:t>それぞれの人間ペルソナによる或る自発的率先</a:t>
            </a:r>
            <a:r>
              <a:rPr kumimoji="1" lang="en-US" altLang="ja-JP" sz="1800" dirty="0">
                <a:latin typeface="游明朝" panose="02020400000000000000" pitchFamily="18" charset="-128"/>
                <a:ea typeface="游明朝" panose="02020400000000000000" pitchFamily="18" charset="-128"/>
              </a:rPr>
              <a:t>(an initiative)</a:t>
            </a:r>
            <a:r>
              <a:rPr kumimoji="1" lang="ja-JP" altLang="en-US" sz="1800" dirty="0">
                <a:latin typeface="游明朝" panose="02020400000000000000" pitchFamily="18" charset="-128"/>
                <a:ea typeface="游明朝" panose="02020400000000000000" pitchFamily="18" charset="-128"/>
              </a:rPr>
              <a:t>が、何よりも求められている</a:t>
            </a:r>
          </a:p>
        </p:txBody>
      </p:sp>
      <p:sp>
        <p:nvSpPr>
          <p:cNvPr id="3" name="スライド番号プレースホルダー 2">
            <a:extLst>
              <a:ext uri="{FF2B5EF4-FFF2-40B4-BE49-F238E27FC236}">
                <a16:creationId xmlns:a16="http://schemas.microsoft.com/office/drawing/2014/main" id="{969C74F1-B2A3-7654-F4EA-6BE4AC6B8DB8}"/>
              </a:ext>
            </a:extLst>
          </p:cNvPr>
          <p:cNvSpPr>
            <a:spLocks noGrp="1"/>
          </p:cNvSpPr>
          <p:nvPr>
            <p:ph type="sldNum" sz="quarter" idx="12"/>
          </p:nvPr>
        </p:nvSpPr>
        <p:spPr>
          <a:xfrm>
            <a:off x="7086600" y="6575253"/>
            <a:ext cx="2057400" cy="365125"/>
          </a:xfrm>
        </p:spPr>
        <p:txBody>
          <a:bodyPr/>
          <a:lstStyle/>
          <a:p>
            <a:fld id="{D2CFAB68-B97E-44C6-B903-0A221F45C963}" type="slidenum">
              <a:rPr kumimoji="1" lang="ja-JP" altLang="en-US" smtClean="0"/>
              <a:t>9</a:t>
            </a:fld>
            <a:endParaRPr kumimoji="1" lang="ja-JP" altLang="en-US"/>
          </a:p>
        </p:txBody>
      </p:sp>
      <p:graphicFrame>
        <p:nvGraphicFramePr>
          <p:cNvPr id="4" name="表 3">
            <a:extLst>
              <a:ext uri="{FF2B5EF4-FFF2-40B4-BE49-F238E27FC236}">
                <a16:creationId xmlns:a16="http://schemas.microsoft.com/office/drawing/2014/main" id="{74B09DDB-B54E-676C-1687-B081A1A907ED}"/>
              </a:ext>
            </a:extLst>
          </p:cNvPr>
          <p:cNvGraphicFramePr>
            <a:graphicFrameLocks noGrp="1"/>
          </p:cNvGraphicFramePr>
          <p:nvPr>
            <p:extLst>
              <p:ext uri="{D42A27DB-BD31-4B8C-83A1-F6EECF244321}">
                <p14:modId xmlns:p14="http://schemas.microsoft.com/office/powerpoint/2010/main" val="958364642"/>
              </p:ext>
            </p:extLst>
          </p:nvPr>
        </p:nvGraphicFramePr>
        <p:xfrm>
          <a:off x="0" y="713334"/>
          <a:ext cx="9144000" cy="6144666"/>
        </p:xfrm>
        <a:graphic>
          <a:graphicData uri="http://schemas.openxmlformats.org/drawingml/2006/table">
            <a:tbl>
              <a:tblPr firstRow="1" firstCol="1" bandRow="1"/>
              <a:tblGrid>
                <a:gridCol w="4572000">
                  <a:extLst>
                    <a:ext uri="{9D8B030D-6E8A-4147-A177-3AD203B41FA5}">
                      <a16:colId xmlns:a16="http://schemas.microsoft.com/office/drawing/2014/main" val="2879124979"/>
                    </a:ext>
                  </a:extLst>
                </a:gridCol>
                <a:gridCol w="4572000">
                  <a:extLst>
                    <a:ext uri="{9D8B030D-6E8A-4147-A177-3AD203B41FA5}">
                      <a16:colId xmlns:a16="http://schemas.microsoft.com/office/drawing/2014/main" val="1947025113"/>
                    </a:ext>
                  </a:extLst>
                </a:gridCol>
              </a:tblGrid>
              <a:tr h="1387366">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Such a practice is particularly deplorable from the moral point of view when the intention of profit by a few through the risk of speculation even in important funds of investment,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[34]</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provokes artificial reduction of the prices of public debt securities, without regard to the negative impact or to the worsening of the economic situation of entire nations. This practice endangers not only the public efforts for rebalancing, but also the very economic stability of millions of families, and at the same time compels government authorities to intervene with substantial amounts of public money, even to the extent of artificially interfering in the proper functioning of political systems.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0488" indent="-90488"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[34]</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Catechism of the Catholic Church</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2409</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この様な行為が、モラルの観点から特に遺憾に思われるのは、重要な社会投資ファンドでさえ投機リスクに晒して形而下益を上げようとする少数富裕者達の意図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が、全ての国家の経済的窮状を更に悪化させる悪影響を一切顧みずに、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債券の価格を人為的に下落させてしまう場合です。この様な行為が危難を、収支を合わせようと懸命に努める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機関の上にだけでなく、何百万もの家族の経済的安定の上にも、もたらしてしまいます。またそれは同時に、各国の政府当局が相当額の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public</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資金を投入する経済介入をせざるを得ない状況を招きます。その金額規模は、社会政治システムが本来持つ機能をわざわざ人為的に害するほどになってしまうのです。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[34]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カトリック教会カテキズム、</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2409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参照方。</a:t>
                      </a: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89989455"/>
                  </a:ext>
                </a:extLst>
              </a:tr>
              <a:tr h="1198126">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speculative intention, often in today’s economic-financial environment, risks supplanting all other principal intentions that ground human freedom.  This factor is devouring the immense patrimony of values that renders our civil society a place of peaceful coexistence, encounter, solidarity, renewed reciprocity and of responsibility for the common good. In this context,  words such as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“efficiency”, “competition”, “leadership”, and “merit”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tend to occupy the entire space of our civil culture and assume a meaning that ends up in impoverishing the quality of exchanges, reducing them to mere numerical coefficients.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この様な投機的意図は、今日の経済金融状況では頻繁に見られるのですが、人間の形而上自由を根拠づける形而上元意による他の全ての意図を、代替してしまうリスクがあります。即ちこの悪しき要因は、私達が受け継いできた素晴らしい価値観を食い尽くしていきます。私達の市民社会を、平和的共存、出会い、</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、刷新された互恵性、などの場にし、結果、共通善に応答する責任の場にしている素晴らしい価値観が、むさぼり食い尽くされていきます。この様な文脈では、</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“efficiency”, “competition”, “leadership”, and “merit”</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といった言葉が、私達の市民文化の全空間を占領し、交換取引の質を貧弱にしていく意味を帯びてしまいます。結果、これらの言葉は単なる相関係数の数値へと要素還元されてしまうのです。</a:t>
                      </a: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438187467"/>
                  </a:ext>
                </a:extLst>
              </a:tr>
              <a:tr h="1765846">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What is demanded is an initiative, above all, for the renewal of humanity in order to reopen the horizons towards that abundance of values which alone permits the human person to discover himself or herself, and  to construct a society that is a hospitable and inclusive dwelling place with room for the weakest, and where wealth is used for the benefit of all—places where it is beautiful for human beings to live and easy for them to have hope.</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最弱者達のための部屋を持つ思いやりと包摂が住まう所としての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society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それは、</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benefit of all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（各自全員の形而上益）のために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が使われる場</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です。また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benefit of all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（諸々の人間形而上存在）が心楽しく生活し容易に希望を持てる数々の場です。</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そういった</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society</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を構築</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するはずの彼自身・彼女自身はカヴァーで覆（おお）われ、儘（まま）なりません。このカヴァーを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（それぞれの人間ペルソナ）は取り外せますが、これを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permit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（許可）できるのは、私達が受け継いできた豊かな価値観しかありません。ですから、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humanity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のこのような自発的再生を率先して行い、私達が受け継いできた豊かな価値観に向かう幾つもの展望を再開させてから、そういった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society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を構築することになります。即ち、この様な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 initiative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（或る自発的率先）が何よりも求められているのです。</a:t>
                      </a: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第二章タイトル：</a:t>
                      </a:r>
                      <a:r>
                        <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rPr>
                        <a:t>根本となる様々な約因</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benefit of all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（各自全員の形而上益）だと、読解できる。</a:t>
                      </a:r>
                    </a:p>
                  </a:txBody>
                  <a:tcPr marL="42579" marR="42579" marT="33511" marB="33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75054526"/>
                  </a:ext>
                </a:extLst>
              </a:tr>
            </a:tbl>
          </a:graphicData>
        </a:graphic>
      </p:graphicFrame>
    </p:spTree>
    <p:extLst>
      <p:ext uri="{BB962C8B-B14F-4D97-AF65-F5344CB8AC3E}">
        <p14:creationId xmlns:p14="http://schemas.microsoft.com/office/powerpoint/2010/main" val="34809555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7391</TotalTime>
  <Words>8497</Words>
  <Application>Microsoft Office PowerPoint</Application>
  <PresentationFormat>画面に合わせる (4:3)</PresentationFormat>
  <Paragraphs>160</Paragraphs>
  <Slides>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分科会(2024年) 教皇フランシスコの思想   Economy of Francesco 基調論文 “Oeconomicae et pecuniariae quaestiones”現行経済金融の様々な問題点 Considerations for an Ethical Discernment Regarding Some Aspects of the Present Economic-Financial System 現行経済金融システムの諸相に関しan ethical discernmentするための様々な約因 全34節を5回に分けて精読</vt:lpstr>
      <vt:lpstr>無分別に形而下益(profit)の拡大を図るのではなく、 全ペルソナと各ペルソナの高次統合well-beingへと向かう道を先導する形而下法律を整備する。</vt:lpstr>
      <vt:lpstr>そもそも無冠詞well-beingとは、一国のGDP（国内総生産）よりも 遙かに広範囲に渡る基準指標によって計測されるべきものです。</vt:lpstr>
      <vt:lpstr>私達に対し他者がしてくれたらいいのになと、私達が欲する物事を、私達が他者にしましょう</vt:lpstr>
      <vt:lpstr>solidarityのための需要をsubsidiarityからの需要と一体化させる</vt:lpstr>
      <vt:lpstr>市場は現行経済をただ強力に推進しているだけなのであって、自らをgoverning（運営管理）するcapabilityは持ちあわせていません。</vt:lpstr>
      <vt:lpstr>お金それ自体はa good instrumentです。 即ち人間ペルソナの形而上自由意志（free will）の下に置かれた他の多くのthingsと同様、 one（一つの霊的存在）の形而上自由（freedom）を秩序づけその可能性を拡張するための一つの手段です。</vt:lpstr>
      <vt:lpstr>形而下益が、単独で、モラル的に受け容れ難いのではありません。そうではなく...。</vt:lpstr>
      <vt:lpstr>それぞれの人間ペルソナによる或る自発的率先(an initiative)が、何よりも求められている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19</cp:revision>
  <dcterms:created xsi:type="dcterms:W3CDTF">2022-02-25T09:22:14Z</dcterms:created>
  <dcterms:modified xsi:type="dcterms:W3CDTF">2024-05-17T11:21:00Z</dcterms:modified>
</cp:coreProperties>
</file>