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1"/>
  </p:notesMasterIdLst>
  <p:sldIdLst>
    <p:sldId id="256" r:id="rId2"/>
    <p:sldId id="258" r:id="rId3"/>
    <p:sldId id="259" r:id="rId4"/>
    <p:sldId id="260" r:id="rId5"/>
    <p:sldId id="266" r:id="rId6"/>
    <p:sldId id="261" r:id="rId7"/>
    <p:sldId id="262" r:id="rId8"/>
    <p:sldId id="263" r:id="rId9"/>
    <p:sldId id="267" r:id="rId10"/>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312" autoAdjust="0"/>
  </p:normalViewPr>
  <p:slideViewPr>
    <p:cSldViewPr snapToGrid="0">
      <p:cViewPr varScale="1">
        <p:scale>
          <a:sx n="125" d="100"/>
          <a:sy n="125" d="100"/>
        </p:scale>
        <p:origin x="1194"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9B80F4-9E49-4157-A27B-9167FF781D51}" type="datetimeFigureOut">
              <a:rPr kumimoji="1" lang="ja-JP" altLang="en-US" smtClean="0"/>
              <a:t>2021/9/20</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D135CB-5828-487B-BC99-FDED7226CACC}" type="slidenum">
              <a:rPr kumimoji="1" lang="ja-JP" altLang="en-US" smtClean="0"/>
              <a:t>‹#›</a:t>
            </a:fld>
            <a:endParaRPr kumimoji="1" lang="ja-JP" altLang="en-US"/>
          </a:p>
        </p:txBody>
      </p:sp>
    </p:spTree>
    <p:extLst>
      <p:ext uri="{BB962C8B-B14F-4D97-AF65-F5344CB8AC3E}">
        <p14:creationId xmlns:p14="http://schemas.microsoft.com/office/powerpoint/2010/main" val="381018817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6D135CB-5828-487B-BC99-FDED7226CACC}" type="slidenum">
              <a:rPr kumimoji="1" lang="ja-JP" altLang="en-US" smtClean="0"/>
              <a:t>1</a:t>
            </a:fld>
            <a:endParaRPr kumimoji="1" lang="ja-JP" altLang="en-US"/>
          </a:p>
        </p:txBody>
      </p:sp>
    </p:spTree>
    <p:extLst>
      <p:ext uri="{BB962C8B-B14F-4D97-AF65-F5344CB8AC3E}">
        <p14:creationId xmlns:p14="http://schemas.microsoft.com/office/powerpoint/2010/main" val="1957879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6D135CB-5828-487B-BC99-FDED7226CACC}" type="slidenum">
              <a:rPr kumimoji="1" lang="ja-JP" altLang="en-US" smtClean="0"/>
              <a:t>2</a:t>
            </a:fld>
            <a:endParaRPr kumimoji="1" lang="ja-JP" altLang="en-US"/>
          </a:p>
        </p:txBody>
      </p:sp>
    </p:spTree>
    <p:extLst>
      <p:ext uri="{BB962C8B-B14F-4D97-AF65-F5344CB8AC3E}">
        <p14:creationId xmlns:p14="http://schemas.microsoft.com/office/powerpoint/2010/main" val="3201504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6D135CB-5828-487B-BC99-FDED7226CACC}" type="slidenum">
              <a:rPr kumimoji="1" lang="ja-JP" altLang="en-US" smtClean="0"/>
              <a:t>3</a:t>
            </a:fld>
            <a:endParaRPr kumimoji="1" lang="ja-JP" altLang="en-US"/>
          </a:p>
        </p:txBody>
      </p:sp>
    </p:spTree>
    <p:extLst>
      <p:ext uri="{BB962C8B-B14F-4D97-AF65-F5344CB8AC3E}">
        <p14:creationId xmlns:p14="http://schemas.microsoft.com/office/powerpoint/2010/main" val="3282296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6D135CB-5828-487B-BC99-FDED7226CACC}" type="slidenum">
              <a:rPr kumimoji="1" lang="ja-JP" altLang="en-US" smtClean="0"/>
              <a:t>4</a:t>
            </a:fld>
            <a:endParaRPr kumimoji="1" lang="ja-JP" altLang="en-US"/>
          </a:p>
        </p:txBody>
      </p:sp>
    </p:spTree>
    <p:extLst>
      <p:ext uri="{BB962C8B-B14F-4D97-AF65-F5344CB8AC3E}">
        <p14:creationId xmlns:p14="http://schemas.microsoft.com/office/powerpoint/2010/main" val="2622077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6D135CB-5828-487B-BC99-FDED7226CACC}" type="slidenum">
              <a:rPr kumimoji="1" lang="ja-JP" altLang="en-US" smtClean="0"/>
              <a:t>5</a:t>
            </a:fld>
            <a:endParaRPr kumimoji="1" lang="ja-JP" altLang="en-US"/>
          </a:p>
        </p:txBody>
      </p:sp>
    </p:spTree>
    <p:extLst>
      <p:ext uri="{BB962C8B-B14F-4D97-AF65-F5344CB8AC3E}">
        <p14:creationId xmlns:p14="http://schemas.microsoft.com/office/powerpoint/2010/main" val="2709421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6D135CB-5828-487B-BC99-FDED7226CACC}" type="slidenum">
              <a:rPr kumimoji="1" lang="ja-JP" altLang="en-US" smtClean="0"/>
              <a:t>6</a:t>
            </a:fld>
            <a:endParaRPr kumimoji="1" lang="ja-JP" altLang="en-US"/>
          </a:p>
        </p:txBody>
      </p:sp>
    </p:spTree>
    <p:extLst>
      <p:ext uri="{BB962C8B-B14F-4D97-AF65-F5344CB8AC3E}">
        <p14:creationId xmlns:p14="http://schemas.microsoft.com/office/powerpoint/2010/main" val="239503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6D135CB-5828-487B-BC99-FDED7226CACC}" type="slidenum">
              <a:rPr kumimoji="1" lang="ja-JP" altLang="en-US" smtClean="0"/>
              <a:t>7</a:t>
            </a:fld>
            <a:endParaRPr kumimoji="1" lang="ja-JP" altLang="en-US"/>
          </a:p>
        </p:txBody>
      </p:sp>
    </p:spTree>
    <p:extLst>
      <p:ext uri="{BB962C8B-B14F-4D97-AF65-F5344CB8AC3E}">
        <p14:creationId xmlns:p14="http://schemas.microsoft.com/office/powerpoint/2010/main" val="1291095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6D135CB-5828-487B-BC99-FDED7226CACC}" type="slidenum">
              <a:rPr kumimoji="1" lang="ja-JP" altLang="en-US" smtClean="0"/>
              <a:t>8</a:t>
            </a:fld>
            <a:endParaRPr kumimoji="1" lang="ja-JP" altLang="en-US"/>
          </a:p>
        </p:txBody>
      </p:sp>
    </p:spTree>
    <p:extLst>
      <p:ext uri="{BB962C8B-B14F-4D97-AF65-F5344CB8AC3E}">
        <p14:creationId xmlns:p14="http://schemas.microsoft.com/office/powerpoint/2010/main" val="532095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6D135CB-5828-487B-BC99-FDED7226CACC}" type="slidenum">
              <a:rPr kumimoji="1" lang="ja-JP" altLang="en-US" smtClean="0"/>
              <a:t>9</a:t>
            </a:fld>
            <a:endParaRPr kumimoji="1" lang="ja-JP" altLang="en-US"/>
          </a:p>
        </p:txBody>
      </p:sp>
    </p:spTree>
    <p:extLst>
      <p:ext uri="{BB962C8B-B14F-4D97-AF65-F5344CB8AC3E}">
        <p14:creationId xmlns:p14="http://schemas.microsoft.com/office/powerpoint/2010/main" val="3645464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4F7BE4-55B4-4B6F-A6B2-7925B83033E1}"/>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EA91CDC0-4FE1-416B-A9DD-112B2563759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4A6CF67D-A29C-4788-92C5-B637B20A01F3}"/>
              </a:ext>
            </a:extLst>
          </p:cNvPr>
          <p:cNvSpPr>
            <a:spLocks noGrp="1"/>
          </p:cNvSpPr>
          <p:nvPr>
            <p:ph type="dt" sz="half" idx="10"/>
          </p:nvPr>
        </p:nvSpPr>
        <p:spPr/>
        <p:txBody>
          <a:bodyPr/>
          <a:lstStyle/>
          <a:p>
            <a:fld id="{C10AB2B7-D152-463F-B729-65B32C7C22BD}" type="datetime1">
              <a:rPr kumimoji="1" lang="ja-JP" altLang="en-US" smtClean="0"/>
              <a:t>2021/9/20</a:t>
            </a:fld>
            <a:endParaRPr kumimoji="1" lang="ja-JP" altLang="en-US"/>
          </a:p>
        </p:txBody>
      </p:sp>
      <p:sp>
        <p:nvSpPr>
          <p:cNvPr id="5" name="フッター プレースホルダー 4">
            <a:extLst>
              <a:ext uri="{FF2B5EF4-FFF2-40B4-BE49-F238E27FC236}">
                <a16:creationId xmlns:a16="http://schemas.microsoft.com/office/drawing/2014/main" id="{D2072476-8BA4-4FDD-A157-AB00B513D8A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B2035FC-A5F2-4730-A261-88B85B68EFC6}"/>
              </a:ext>
            </a:extLst>
          </p:cNvPr>
          <p:cNvSpPr>
            <a:spLocks noGrp="1"/>
          </p:cNvSpPr>
          <p:nvPr>
            <p:ph type="sldNum" sz="quarter" idx="12"/>
          </p:nvPr>
        </p:nvSpPr>
        <p:spPr/>
        <p:txBody>
          <a:bodyPr/>
          <a:lstStyle/>
          <a:p>
            <a:fld id="{61C8C209-2824-4C64-AE41-02F26CB68BE2}" type="slidenum">
              <a:rPr kumimoji="1" lang="ja-JP" altLang="en-US" smtClean="0"/>
              <a:t>‹#›</a:t>
            </a:fld>
            <a:endParaRPr kumimoji="1" lang="ja-JP" altLang="en-US"/>
          </a:p>
        </p:txBody>
      </p:sp>
    </p:spTree>
    <p:extLst>
      <p:ext uri="{BB962C8B-B14F-4D97-AF65-F5344CB8AC3E}">
        <p14:creationId xmlns:p14="http://schemas.microsoft.com/office/powerpoint/2010/main" val="320425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DF3DD1-334D-4532-8047-31F75A3E954A}"/>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78826F1-5569-4A20-B525-1EE45EA19178}"/>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A03C2A5-70F4-4B62-B70C-1405599F2982}"/>
              </a:ext>
            </a:extLst>
          </p:cNvPr>
          <p:cNvSpPr>
            <a:spLocks noGrp="1"/>
          </p:cNvSpPr>
          <p:nvPr>
            <p:ph type="dt" sz="half" idx="10"/>
          </p:nvPr>
        </p:nvSpPr>
        <p:spPr/>
        <p:txBody>
          <a:bodyPr/>
          <a:lstStyle/>
          <a:p>
            <a:fld id="{95CBBA55-0FED-464A-9A32-776D311A7F1A}" type="datetime1">
              <a:rPr kumimoji="1" lang="ja-JP" altLang="en-US" smtClean="0"/>
              <a:t>2021/9/20</a:t>
            </a:fld>
            <a:endParaRPr kumimoji="1" lang="ja-JP" altLang="en-US"/>
          </a:p>
        </p:txBody>
      </p:sp>
      <p:sp>
        <p:nvSpPr>
          <p:cNvPr id="5" name="フッター プレースホルダー 4">
            <a:extLst>
              <a:ext uri="{FF2B5EF4-FFF2-40B4-BE49-F238E27FC236}">
                <a16:creationId xmlns:a16="http://schemas.microsoft.com/office/drawing/2014/main" id="{A345BD52-B553-4962-94C9-82135E19DE2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28AE9D0-ED19-4964-A00D-ED5803DC05C1}"/>
              </a:ext>
            </a:extLst>
          </p:cNvPr>
          <p:cNvSpPr>
            <a:spLocks noGrp="1"/>
          </p:cNvSpPr>
          <p:nvPr>
            <p:ph type="sldNum" sz="quarter" idx="12"/>
          </p:nvPr>
        </p:nvSpPr>
        <p:spPr/>
        <p:txBody>
          <a:bodyPr/>
          <a:lstStyle/>
          <a:p>
            <a:fld id="{61C8C209-2824-4C64-AE41-02F26CB68BE2}" type="slidenum">
              <a:rPr kumimoji="1" lang="ja-JP" altLang="en-US" smtClean="0"/>
              <a:t>‹#›</a:t>
            </a:fld>
            <a:endParaRPr kumimoji="1" lang="ja-JP" altLang="en-US"/>
          </a:p>
        </p:txBody>
      </p:sp>
    </p:spTree>
    <p:extLst>
      <p:ext uri="{BB962C8B-B14F-4D97-AF65-F5344CB8AC3E}">
        <p14:creationId xmlns:p14="http://schemas.microsoft.com/office/powerpoint/2010/main" val="3533172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5C36B457-DCDD-4007-9809-FC1BE65357D2}"/>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A07BA0E-C929-4CE3-A7DE-0D0ED086C57D}"/>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14AD47D-AD3C-40F0-8FEF-5295F59D6694}"/>
              </a:ext>
            </a:extLst>
          </p:cNvPr>
          <p:cNvSpPr>
            <a:spLocks noGrp="1"/>
          </p:cNvSpPr>
          <p:nvPr>
            <p:ph type="dt" sz="half" idx="10"/>
          </p:nvPr>
        </p:nvSpPr>
        <p:spPr/>
        <p:txBody>
          <a:bodyPr/>
          <a:lstStyle/>
          <a:p>
            <a:fld id="{40DD8F75-0C0E-4820-9D0D-B7A3B2CC26D9}" type="datetime1">
              <a:rPr kumimoji="1" lang="ja-JP" altLang="en-US" smtClean="0"/>
              <a:t>2021/9/20</a:t>
            </a:fld>
            <a:endParaRPr kumimoji="1" lang="ja-JP" altLang="en-US"/>
          </a:p>
        </p:txBody>
      </p:sp>
      <p:sp>
        <p:nvSpPr>
          <p:cNvPr id="5" name="フッター プレースホルダー 4">
            <a:extLst>
              <a:ext uri="{FF2B5EF4-FFF2-40B4-BE49-F238E27FC236}">
                <a16:creationId xmlns:a16="http://schemas.microsoft.com/office/drawing/2014/main" id="{6CA66AA9-84F5-4E72-9BAE-FEA97D8D1F6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AC211E5-E21F-4BE9-8F9E-CE3E4258BB1E}"/>
              </a:ext>
            </a:extLst>
          </p:cNvPr>
          <p:cNvSpPr>
            <a:spLocks noGrp="1"/>
          </p:cNvSpPr>
          <p:nvPr>
            <p:ph type="sldNum" sz="quarter" idx="12"/>
          </p:nvPr>
        </p:nvSpPr>
        <p:spPr/>
        <p:txBody>
          <a:bodyPr/>
          <a:lstStyle/>
          <a:p>
            <a:fld id="{61C8C209-2824-4C64-AE41-02F26CB68BE2}" type="slidenum">
              <a:rPr kumimoji="1" lang="ja-JP" altLang="en-US" smtClean="0"/>
              <a:t>‹#›</a:t>
            </a:fld>
            <a:endParaRPr kumimoji="1" lang="ja-JP" altLang="en-US"/>
          </a:p>
        </p:txBody>
      </p:sp>
    </p:spTree>
    <p:extLst>
      <p:ext uri="{BB962C8B-B14F-4D97-AF65-F5344CB8AC3E}">
        <p14:creationId xmlns:p14="http://schemas.microsoft.com/office/powerpoint/2010/main" val="2020320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854E34-754D-4162-A88D-B032D2D90F3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C52BEA0-33AA-4E72-B359-AE40661AA529}"/>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D947423-E72B-49D0-902A-E574DAECC10C}"/>
              </a:ext>
            </a:extLst>
          </p:cNvPr>
          <p:cNvSpPr>
            <a:spLocks noGrp="1"/>
          </p:cNvSpPr>
          <p:nvPr>
            <p:ph type="dt" sz="half" idx="10"/>
          </p:nvPr>
        </p:nvSpPr>
        <p:spPr/>
        <p:txBody>
          <a:bodyPr/>
          <a:lstStyle/>
          <a:p>
            <a:fld id="{9A16F4F9-2FE8-4DA8-AF64-D4F429F9A4BF}" type="datetime1">
              <a:rPr kumimoji="1" lang="ja-JP" altLang="en-US" smtClean="0"/>
              <a:t>2021/9/20</a:t>
            </a:fld>
            <a:endParaRPr kumimoji="1" lang="ja-JP" altLang="en-US"/>
          </a:p>
        </p:txBody>
      </p:sp>
      <p:sp>
        <p:nvSpPr>
          <p:cNvPr id="5" name="フッター プレースホルダー 4">
            <a:extLst>
              <a:ext uri="{FF2B5EF4-FFF2-40B4-BE49-F238E27FC236}">
                <a16:creationId xmlns:a16="http://schemas.microsoft.com/office/drawing/2014/main" id="{D73242B2-32F1-4762-AB0F-10B5CCC3BB2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CC008BE-1F02-427A-98A1-19483EEB1D93}"/>
              </a:ext>
            </a:extLst>
          </p:cNvPr>
          <p:cNvSpPr>
            <a:spLocks noGrp="1"/>
          </p:cNvSpPr>
          <p:nvPr>
            <p:ph type="sldNum" sz="quarter" idx="12"/>
          </p:nvPr>
        </p:nvSpPr>
        <p:spPr/>
        <p:txBody>
          <a:bodyPr/>
          <a:lstStyle/>
          <a:p>
            <a:fld id="{61C8C209-2824-4C64-AE41-02F26CB68BE2}" type="slidenum">
              <a:rPr kumimoji="1" lang="ja-JP" altLang="en-US" smtClean="0"/>
              <a:t>‹#›</a:t>
            </a:fld>
            <a:endParaRPr kumimoji="1" lang="ja-JP" altLang="en-US"/>
          </a:p>
        </p:txBody>
      </p:sp>
    </p:spTree>
    <p:extLst>
      <p:ext uri="{BB962C8B-B14F-4D97-AF65-F5344CB8AC3E}">
        <p14:creationId xmlns:p14="http://schemas.microsoft.com/office/powerpoint/2010/main" val="3195756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ADE5F5-FCDF-4366-87D8-ABD4781439E5}"/>
              </a:ext>
            </a:extLst>
          </p:cNvPr>
          <p:cNvSpPr>
            <a:spLocks noGrp="1"/>
          </p:cNvSpPr>
          <p:nvPr>
            <p:ph type="title"/>
          </p:nvPr>
        </p:nvSpPr>
        <p:spPr>
          <a:xfrm>
            <a:off x="623888" y="1709739"/>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8337B3F-7B41-4C51-A307-E0DC1FC84EF2}"/>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F1E7BDF0-F33F-4EEC-97F2-E7B8FD767CE5}"/>
              </a:ext>
            </a:extLst>
          </p:cNvPr>
          <p:cNvSpPr>
            <a:spLocks noGrp="1"/>
          </p:cNvSpPr>
          <p:nvPr>
            <p:ph type="dt" sz="half" idx="10"/>
          </p:nvPr>
        </p:nvSpPr>
        <p:spPr/>
        <p:txBody>
          <a:bodyPr/>
          <a:lstStyle/>
          <a:p>
            <a:fld id="{A610B4E0-A81E-482A-8E27-B82EB493D7F9}" type="datetime1">
              <a:rPr kumimoji="1" lang="ja-JP" altLang="en-US" smtClean="0"/>
              <a:t>2021/9/20</a:t>
            </a:fld>
            <a:endParaRPr kumimoji="1" lang="ja-JP" altLang="en-US"/>
          </a:p>
        </p:txBody>
      </p:sp>
      <p:sp>
        <p:nvSpPr>
          <p:cNvPr id="5" name="フッター プレースホルダー 4">
            <a:extLst>
              <a:ext uri="{FF2B5EF4-FFF2-40B4-BE49-F238E27FC236}">
                <a16:creationId xmlns:a16="http://schemas.microsoft.com/office/drawing/2014/main" id="{723D99C0-2144-482A-B00D-E8EE42EA90A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BC8B36E-59FC-420C-A411-0C880F2C0155}"/>
              </a:ext>
            </a:extLst>
          </p:cNvPr>
          <p:cNvSpPr>
            <a:spLocks noGrp="1"/>
          </p:cNvSpPr>
          <p:nvPr>
            <p:ph type="sldNum" sz="quarter" idx="12"/>
          </p:nvPr>
        </p:nvSpPr>
        <p:spPr/>
        <p:txBody>
          <a:bodyPr/>
          <a:lstStyle/>
          <a:p>
            <a:fld id="{61C8C209-2824-4C64-AE41-02F26CB68BE2}" type="slidenum">
              <a:rPr kumimoji="1" lang="ja-JP" altLang="en-US" smtClean="0"/>
              <a:t>‹#›</a:t>
            </a:fld>
            <a:endParaRPr kumimoji="1" lang="ja-JP" altLang="en-US"/>
          </a:p>
        </p:txBody>
      </p:sp>
    </p:spTree>
    <p:extLst>
      <p:ext uri="{BB962C8B-B14F-4D97-AF65-F5344CB8AC3E}">
        <p14:creationId xmlns:p14="http://schemas.microsoft.com/office/powerpoint/2010/main" val="3453502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962D0E-9BC9-45EF-848A-B20359259BF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51BB95D-6A40-41E0-AE65-2F9C7DA75240}"/>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BA9C30B-174E-472F-A945-7357A27E8B69}"/>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F8A16AE-143B-43DD-9498-426A809B4053}"/>
              </a:ext>
            </a:extLst>
          </p:cNvPr>
          <p:cNvSpPr>
            <a:spLocks noGrp="1"/>
          </p:cNvSpPr>
          <p:nvPr>
            <p:ph type="dt" sz="half" idx="10"/>
          </p:nvPr>
        </p:nvSpPr>
        <p:spPr/>
        <p:txBody>
          <a:bodyPr/>
          <a:lstStyle/>
          <a:p>
            <a:fld id="{903BE494-3575-4C7C-98F0-549E5D951C1B}" type="datetime1">
              <a:rPr kumimoji="1" lang="ja-JP" altLang="en-US" smtClean="0"/>
              <a:t>2021/9/20</a:t>
            </a:fld>
            <a:endParaRPr kumimoji="1" lang="ja-JP" altLang="en-US"/>
          </a:p>
        </p:txBody>
      </p:sp>
      <p:sp>
        <p:nvSpPr>
          <p:cNvPr id="6" name="フッター プレースホルダー 5">
            <a:extLst>
              <a:ext uri="{FF2B5EF4-FFF2-40B4-BE49-F238E27FC236}">
                <a16:creationId xmlns:a16="http://schemas.microsoft.com/office/drawing/2014/main" id="{F97B9606-39A6-4897-A3F0-A54B668390B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DAF5D85-7D9C-456F-ADFA-A45467D677C6}"/>
              </a:ext>
            </a:extLst>
          </p:cNvPr>
          <p:cNvSpPr>
            <a:spLocks noGrp="1"/>
          </p:cNvSpPr>
          <p:nvPr>
            <p:ph type="sldNum" sz="quarter" idx="12"/>
          </p:nvPr>
        </p:nvSpPr>
        <p:spPr/>
        <p:txBody>
          <a:bodyPr/>
          <a:lstStyle/>
          <a:p>
            <a:fld id="{61C8C209-2824-4C64-AE41-02F26CB68BE2}" type="slidenum">
              <a:rPr kumimoji="1" lang="ja-JP" altLang="en-US" smtClean="0"/>
              <a:t>‹#›</a:t>
            </a:fld>
            <a:endParaRPr kumimoji="1" lang="ja-JP" altLang="en-US"/>
          </a:p>
        </p:txBody>
      </p:sp>
    </p:spTree>
    <p:extLst>
      <p:ext uri="{BB962C8B-B14F-4D97-AF65-F5344CB8AC3E}">
        <p14:creationId xmlns:p14="http://schemas.microsoft.com/office/powerpoint/2010/main" val="2009173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E2DC044-DE94-44FC-B115-456ED3D73400}"/>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F08D971-2B2E-470C-8D45-84D9C7C56650}"/>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B4302D6E-3FDA-4696-B011-ED792ED31B5F}"/>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DCDC53E2-841F-45C6-9D78-5BF9AB5AF839}"/>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95F1A09B-859D-43C3-816A-72CA7B101F44}"/>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4D2130F6-DB7F-45EF-8F40-7446B634F746}"/>
              </a:ext>
            </a:extLst>
          </p:cNvPr>
          <p:cNvSpPr>
            <a:spLocks noGrp="1"/>
          </p:cNvSpPr>
          <p:nvPr>
            <p:ph type="dt" sz="half" idx="10"/>
          </p:nvPr>
        </p:nvSpPr>
        <p:spPr/>
        <p:txBody>
          <a:bodyPr/>
          <a:lstStyle/>
          <a:p>
            <a:fld id="{534529F5-78B2-4691-8838-3A176BFCF05D}" type="datetime1">
              <a:rPr kumimoji="1" lang="ja-JP" altLang="en-US" smtClean="0"/>
              <a:t>2021/9/20</a:t>
            </a:fld>
            <a:endParaRPr kumimoji="1" lang="ja-JP" altLang="en-US"/>
          </a:p>
        </p:txBody>
      </p:sp>
      <p:sp>
        <p:nvSpPr>
          <p:cNvPr id="8" name="フッター プレースホルダー 7">
            <a:extLst>
              <a:ext uri="{FF2B5EF4-FFF2-40B4-BE49-F238E27FC236}">
                <a16:creationId xmlns:a16="http://schemas.microsoft.com/office/drawing/2014/main" id="{14A1CF7E-8261-4E8A-950D-341818BCA95E}"/>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22FC13CE-E619-4558-AE33-1E8990AF0DC6}"/>
              </a:ext>
            </a:extLst>
          </p:cNvPr>
          <p:cNvSpPr>
            <a:spLocks noGrp="1"/>
          </p:cNvSpPr>
          <p:nvPr>
            <p:ph type="sldNum" sz="quarter" idx="12"/>
          </p:nvPr>
        </p:nvSpPr>
        <p:spPr/>
        <p:txBody>
          <a:bodyPr/>
          <a:lstStyle/>
          <a:p>
            <a:fld id="{61C8C209-2824-4C64-AE41-02F26CB68BE2}" type="slidenum">
              <a:rPr kumimoji="1" lang="ja-JP" altLang="en-US" smtClean="0"/>
              <a:t>‹#›</a:t>
            </a:fld>
            <a:endParaRPr kumimoji="1" lang="ja-JP" altLang="en-US"/>
          </a:p>
        </p:txBody>
      </p:sp>
    </p:spTree>
    <p:extLst>
      <p:ext uri="{BB962C8B-B14F-4D97-AF65-F5344CB8AC3E}">
        <p14:creationId xmlns:p14="http://schemas.microsoft.com/office/powerpoint/2010/main" val="1604284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74F6E8-343A-4777-9B53-5C4B18D63F23}"/>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D68FC9CB-3CA6-45D7-BBF9-7E0A6DA69626}"/>
              </a:ext>
            </a:extLst>
          </p:cNvPr>
          <p:cNvSpPr>
            <a:spLocks noGrp="1"/>
          </p:cNvSpPr>
          <p:nvPr>
            <p:ph type="dt" sz="half" idx="10"/>
          </p:nvPr>
        </p:nvSpPr>
        <p:spPr/>
        <p:txBody>
          <a:bodyPr/>
          <a:lstStyle/>
          <a:p>
            <a:fld id="{EB27B952-B6CE-426F-9B6E-EFC5D0E2BE39}" type="datetime1">
              <a:rPr kumimoji="1" lang="ja-JP" altLang="en-US" smtClean="0"/>
              <a:t>2021/9/20</a:t>
            </a:fld>
            <a:endParaRPr kumimoji="1" lang="ja-JP" altLang="en-US"/>
          </a:p>
        </p:txBody>
      </p:sp>
      <p:sp>
        <p:nvSpPr>
          <p:cNvPr id="4" name="フッター プレースホルダー 3">
            <a:extLst>
              <a:ext uri="{FF2B5EF4-FFF2-40B4-BE49-F238E27FC236}">
                <a16:creationId xmlns:a16="http://schemas.microsoft.com/office/drawing/2014/main" id="{BB84D48B-5C1C-4B2E-9C1E-EAB93CAF9C4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1F0DA3B5-33E9-44B5-8958-7BBAE86D78DB}"/>
              </a:ext>
            </a:extLst>
          </p:cNvPr>
          <p:cNvSpPr>
            <a:spLocks noGrp="1"/>
          </p:cNvSpPr>
          <p:nvPr>
            <p:ph type="sldNum" sz="quarter" idx="12"/>
          </p:nvPr>
        </p:nvSpPr>
        <p:spPr/>
        <p:txBody>
          <a:bodyPr/>
          <a:lstStyle/>
          <a:p>
            <a:fld id="{61C8C209-2824-4C64-AE41-02F26CB68BE2}" type="slidenum">
              <a:rPr kumimoji="1" lang="ja-JP" altLang="en-US" smtClean="0"/>
              <a:t>‹#›</a:t>
            </a:fld>
            <a:endParaRPr kumimoji="1" lang="ja-JP" altLang="en-US"/>
          </a:p>
        </p:txBody>
      </p:sp>
    </p:spTree>
    <p:extLst>
      <p:ext uri="{BB962C8B-B14F-4D97-AF65-F5344CB8AC3E}">
        <p14:creationId xmlns:p14="http://schemas.microsoft.com/office/powerpoint/2010/main" val="1023690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61925DB-52CC-48EA-97BA-17E5B99DF4F5}"/>
              </a:ext>
            </a:extLst>
          </p:cNvPr>
          <p:cNvSpPr>
            <a:spLocks noGrp="1"/>
          </p:cNvSpPr>
          <p:nvPr>
            <p:ph type="dt" sz="half" idx="10"/>
          </p:nvPr>
        </p:nvSpPr>
        <p:spPr/>
        <p:txBody>
          <a:bodyPr/>
          <a:lstStyle/>
          <a:p>
            <a:fld id="{205D412D-3DC1-45AC-B601-858CD4C35F76}" type="datetime1">
              <a:rPr kumimoji="1" lang="ja-JP" altLang="en-US" smtClean="0"/>
              <a:t>2021/9/20</a:t>
            </a:fld>
            <a:endParaRPr kumimoji="1" lang="ja-JP" altLang="en-US"/>
          </a:p>
        </p:txBody>
      </p:sp>
      <p:sp>
        <p:nvSpPr>
          <p:cNvPr id="3" name="フッター プレースホルダー 2">
            <a:extLst>
              <a:ext uri="{FF2B5EF4-FFF2-40B4-BE49-F238E27FC236}">
                <a16:creationId xmlns:a16="http://schemas.microsoft.com/office/drawing/2014/main" id="{83EED198-A4AA-4C5F-A4E3-8200F0A35CB5}"/>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A00C244-3438-4F6A-B5BB-DC55D5938385}"/>
              </a:ext>
            </a:extLst>
          </p:cNvPr>
          <p:cNvSpPr>
            <a:spLocks noGrp="1"/>
          </p:cNvSpPr>
          <p:nvPr>
            <p:ph type="sldNum" sz="quarter" idx="12"/>
          </p:nvPr>
        </p:nvSpPr>
        <p:spPr/>
        <p:txBody>
          <a:bodyPr/>
          <a:lstStyle/>
          <a:p>
            <a:fld id="{61C8C209-2824-4C64-AE41-02F26CB68BE2}" type="slidenum">
              <a:rPr kumimoji="1" lang="ja-JP" altLang="en-US" smtClean="0"/>
              <a:t>‹#›</a:t>
            </a:fld>
            <a:endParaRPr kumimoji="1" lang="ja-JP" altLang="en-US"/>
          </a:p>
        </p:txBody>
      </p:sp>
    </p:spTree>
    <p:extLst>
      <p:ext uri="{BB962C8B-B14F-4D97-AF65-F5344CB8AC3E}">
        <p14:creationId xmlns:p14="http://schemas.microsoft.com/office/powerpoint/2010/main" val="2487904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FE3F9A-D71C-4356-AB8F-5EF5B2808BF4}"/>
              </a:ext>
            </a:extLst>
          </p:cNvPr>
          <p:cNvSpPr>
            <a:spLocks noGrp="1"/>
          </p:cNvSpPr>
          <p:nvPr>
            <p:ph type="title"/>
          </p:nvPr>
        </p:nvSpPr>
        <p:spPr>
          <a:xfrm>
            <a:off x="629841" y="457200"/>
            <a:ext cx="2949178"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2F77BB5-6579-4C75-92DF-15270834CFBB}"/>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FB0771B6-F6D2-4980-BD23-726E3EF9D6E3}"/>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16CC3F0-FC43-43C4-9E89-15096CCD7F68}"/>
              </a:ext>
            </a:extLst>
          </p:cNvPr>
          <p:cNvSpPr>
            <a:spLocks noGrp="1"/>
          </p:cNvSpPr>
          <p:nvPr>
            <p:ph type="dt" sz="half" idx="10"/>
          </p:nvPr>
        </p:nvSpPr>
        <p:spPr/>
        <p:txBody>
          <a:bodyPr/>
          <a:lstStyle/>
          <a:p>
            <a:fld id="{0DE19EE4-9806-4DAC-9B84-4C02B1004E57}" type="datetime1">
              <a:rPr kumimoji="1" lang="ja-JP" altLang="en-US" smtClean="0"/>
              <a:t>2021/9/20</a:t>
            </a:fld>
            <a:endParaRPr kumimoji="1" lang="ja-JP" altLang="en-US"/>
          </a:p>
        </p:txBody>
      </p:sp>
      <p:sp>
        <p:nvSpPr>
          <p:cNvPr id="6" name="フッター プレースホルダー 5">
            <a:extLst>
              <a:ext uri="{FF2B5EF4-FFF2-40B4-BE49-F238E27FC236}">
                <a16:creationId xmlns:a16="http://schemas.microsoft.com/office/drawing/2014/main" id="{0BB7E536-06CC-43C2-82A0-48E79BA71A5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B0F0FB3-DBD5-41D4-9248-B4C78117A5C2}"/>
              </a:ext>
            </a:extLst>
          </p:cNvPr>
          <p:cNvSpPr>
            <a:spLocks noGrp="1"/>
          </p:cNvSpPr>
          <p:nvPr>
            <p:ph type="sldNum" sz="quarter" idx="12"/>
          </p:nvPr>
        </p:nvSpPr>
        <p:spPr/>
        <p:txBody>
          <a:bodyPr/>
          <a:lstStyle/>
          <a:p>
            <a:fld id="{61C8C209-2824-4C64-AE41-02F26CB68BE2}" type="slidenum">
              <a:rPr kumimoji="1" lang="ja-JP" altLang="en-US" smtClean="0"/>
              <a:t>‹#›</a:t>
            </a:fld>
            <a:endParaRPr kumimoji="1" lang="ja-JP" altLang="en-US"/>
          </a:p>
        </p:txBody>
      </p:sp>
    </p:spTree>
    <p:extLst>
      <p:ext uri="{BB962C8B-B14F-4D97-AF65-F5344CB8AC3E}">
        <p14:creationId xmlns:p14="http://schemas.microsoft.com/office/powerpoint/2010/main" val="410895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51C88B-7CE0-4219-832A-83C26C2C0C85}"/>
              </a:ext>
            </a:extLst>
          </p:cNvPr>
          <p:cNvSpPr>
            <a:spLocks noGrp="1"/>
          </p:cNvSpPr>
          <p:nvPr>
            <p:ph type="title"/>
          </p:nvPr>
        </p:nvSpPr>
        <p:spPr>
          <a:xfrm>
            <a:off x="629841" y="457200"/>
            <a:ext cx="2949178"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D751826A-0EC0-4079-957F-E87B8CE46FB5}"/>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E9710CFC-FBC3-4DCD-B4FB-625CB7753D58}"/>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4FF7E37-9ADA-40A7-B814-082CF463386B}"/>
              </a:ext>
            </a:extLst>
          </p:cNvPr>
          <p:cNvSpPr>
            <a:spLocks noGrp="1"/>
          </p:cNvSpPr>
          <p:nvPr>
            <p:ph type="dt" sz="half" idx="10"/>
          </p:nvPr>
        </p:nvSpPr>
        <p:spPr/>
        <p:txBody>
          <a:bodyPr/>
          <a:lstStyle/>
          <a:p>
            <a:fld id="{451118B3-1E12-4061-A941-E3A05F158F9C}" type="datetime1">
              <a:rPr kumimoji="1" lang="ja-JP" altLang="en-US" smtClean="0"/>
              <a:t>2021/9/20</a:t>
            </a:fld>
            <a:endParaRPr kumimoji="1" lang="ja-JP" altLang="en-US"/>
          </a:p>
        </p:txBody>
      </p:sp>
      <p:sp>
        <p:nvSpPr>
          <p:cNvPr id="6" name="フッター プレースホルダー 5">
            <a:extLst>
              <a:ext uri="{FF2B5EF4-FFF2-40B4-BE49-F238E27FC236}">
                <a16:creationId xmlns:a16="http://schemas.microsoft.com/office/drawing/2014/main" id="{3658DCB0-D783-4B75-AE05-14BFC709E26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7F1CFFB-EB01-431A-BABA-DAF1A5B81F5C}"/>
              </a:ext>
            </a:extLst>
          </p:cNvPr>
          <p:cNvSpPr>
            <a:spLocks noGrp="1"/>
          </p:cNvSpPr>
          <p:nvPr>
            <p:ph type="sldNum" sz="quarter" idx="12"/>
          </p:nvPr>
        </p:nvSpPr>
        <p:spPr/>
        <p:txBody>
          <a:bodyPr/>
          <a:lstStyle/>
          <a:p>
            <a:fld id="{61C8C209-2824-4C64-AE41-02F26CB68BE2}" type="slidenum">
              <a:rPr kumimoji="1" lang="ja-JP" altLang="en-US" smtClean="0"/>
              <a:t>‹#›</a:t>
            </a:fld>
            <a:endParaRPr kumimoji="1" lang="ja-JP" altLang="en-US"/>
          </a:p>
        </p:txBody>
      </p:sp>
    </p:spTree>
    <p:extLst>
      <p:ext uri="{BB962C8B-B14F-4D97-AF65-F5344CB8AC3E}">
        <p14:creationId xmlns:p14="http://schemas.microsoft.com/office/powerpoint/2010/main" val="1254944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829204F3-2E88-4764-B31B-699795A83B6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5EF8B8B-1A99-41B6-A051-D90317DDD94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a:extLst>
              <a:ext uri="{FF2B5EF4-FFF2-40B4-BE49-F238E27FC236}">
                <a16:creationId xmlns:a16="http://schemas.microsoft.com/office/drawing/2014/main" id="{7E96B0D5-8CAB-4AD6-BA6D-488A8B4D0B4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0AC92D-3A18-4F69-A13F-AE4AEB73B016}" type="datetime1">
              <a:rPr kumimoji="1" lang="ja-JP" altLang="en-US" smtClean="0"/>
              <a:t>2021/9/20</a:t>
            </a:fld>
            <a:endParaRPr kumimoji="1" lang="ja-JP" altLang="en-US"/>
          </a:p>
        </p:txBody>
      </p:sp>
      <p:sp>
        <p:nvSpPr>
          <p:cNvPr id="5" name="フッター プレースホルダー 4">
            <a:extLst>
              <a:ext uri="{FF2B5EF4-FFF2-40B4-BE49-F238E27FC236}">
                <a16:creationId xmlns:a16="http://schemas.microsoft.com/office/drawing/2014/main" id="{181008C9-9197-4E2B-8A08-57516073E8F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9D2BBCF7-0456-4568-A9E0-49B85DB11EB7}"/>
              </a:ext>
            </a:extLst>
          </p:cNvPr>
          <p:cNvSpPr>
            <a:spLocks noGrp="1"/>
          </p:cNvSpPr>
          <p:nvPr>
            <p:ph type="sldNum" sz="quarter" idx="4"/>
          </p:nvPr>
        </p:nvSpPr>
        <p:spPr>
          <a:xfrm>
            <a:off x="8648700" y="6599873"/>
            <a:ext cx="4953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61C8C209-2824-4C64-AE41-02F26CB68BE2}" type="slidenum">
              <a:rPr lang="ja-JP" altLang="en-US" smtClean="0"/>
              <a:pPr/>
              <a:t>‹#›</a:t>
            </a:fld>
            <a:endParaRPr lang="ja-JP" altLang="en-US" dirty="0"/>
          </a:p>
        </p:txBody>
      </p:sp>
    </p:spTree>
    <p:extLst>
      <p:ext uri="{BB962C8B-B14F-4D97-AF65-F5344CB8AC3E}">
        <p14:creationId xmlns:p14="http://schemas.microsoft.com/office/powerpoint/2010/main" val="36755070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vatican.va/content/francesco/en/audiences/2020/documents/papa-francesco_20200923_udienza-generale.html" TargetMode="External"/><Relationship Id="rId5" Type="http://schemas.openxmlformats.org/officeDocument/2006/relationships/hyperlink" Target="https://www.vatican.va/content/francesco/en/audiences/2020/documents/papa-francesco_20200916_udienza-generale.html"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hyperlink" Target="http://w2.vatican.va/content/francesco/en/encyclicals/documents/papa-francesco_20150524_enciclica-laudato-si.html#8" TargetMode="External"/><Relationship Id="rId13" Type="http://schemas.openxmlformats.org/officeDocument/2006/relationships/hyperlink" Target="https://llc-research.jp/blog/column/270-being-and-existence/" TargetMode="External"/><Relationship Id="rId3" Type="http://schemas.openxmlformats.org/officeDocument/2006/relationships/hyperlink" Target="https://llc-research.jp/blog/column/272-the-value-of-everything/" TargetMode="External"/><Relationship Id="rId7" Type="http://schemas.openxmlformats.org/officeDocument/2006/relationships/hyperlink" Target="http://w2.vatican.va/content/francesco/en/encyclicals/documents/papa-francesco_20150524_enciclica-laudato-si.html#137" TargetMode="External"/><Relationship Id="rId12" Type="http://schemas.openxmlformats.org/officeDocument/2006/relationships/hyperlink" Target="http://w2.vatican.va/content/francesco/en/encyclicals/documents/papa-francesco_20150524_enciclica-laudato-si.html#215"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hyperlink" Target="http://w2.vatican.va/content/francesco/en/encyclicals/documents/papa-francesco_20150524_enciclica-laudato-si.html#70" TargetMode="External"/><Relationship Id="rId11" Type="http://schemas.openxmlformats.org/officeDocument/2006/relationships/hyperlink" Target="http://w2.vatican.va/content/francesco/en/encyclicals/documents/papa-francesco_20150524_enciclica-laudato-si.html#214" TargetMode="External"/><Relationship Id="rId5" Type="http://schemas.openxmlformats.org/officeDocument/2006/relationships/hyperlink" Target="https://en.wikipedia.org/wiki/Seven_rays#In_Catholicism" TargetMode="External"/><Relationship Id="rId10" Type="http://schemas.openxmlformats.org/officeDocument/2006/relationships/hyperlink" Target="http://w2.vatican.va/content/francesco/en/encyclicals/documents/papa-francesco_20150524_enciclica-laudato-si.html#85" TargetMode="External"/><Relationship Id="rId4" Type="http://schemas.openxmlformats.org/officeDocument/2006/relationships/hyperlink" Target="https://en.wikipedia.org/wiki/Seven_rays" TargetMode="External"/><Relationship Id="rId9" Type="http://schemas.openxmlformats.org/officeDocument/2006/relationships/hyperlink" Target="http://w2.vatican.va/content/francesco/en/encyclicals/documents/papa-francesco_20150524_enciclica-laudato-si.html#66" TargetMode="External"/><Relationship Id="rId14" Type="http://schemas.openxmlformats.org/officeDocument/2006/relationships/hyperlink" Target="https://llc-research.jp/blog/benkyokai/bunnkakai-2019-summary/"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llc-research.jp/blog/column/270-being-and-existence/"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view.officeapps.live.com/op/view.aspx?src=http%3A%2F%2Fllc%2Dresearch%2Ejp%3A80%2F%7Earchives%2Fbenkyoukai%25202017to20xx%2FBenkyokai2%2520ShinSei%252020210515%2F3%2D4%2520rev4%2Epptx&amp;wdSlideId=256&amp;wdModeSwitchTime=1630393002221"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lc-research.jp/blog/column/283-amorphous-reality-crystalline-reality/"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hyperlink" Target="https://view.officeapps.live.com/op/view.aspx?src=http%3A%2F%2Fllc%2Dresearch%2Ejp%3A80%2F%7Earchives%2FPapers%2FPope%2520Francis%2Freality%2Fthe%2520view%2520of%2520reality%2520rev6%2Edocx&amp;wdAccPdf=0&amp;wdEmbedFS=1" TargetMode="External"/><Relationship Id="rId4" Type="http://schemas.openxmlformats.org/officeDocument/2006/relationships/hyperlink" Target="https://llc-research.jp/blog/column/285-an-amorphous-reality-tetsujin-28/"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lc-research.jp/blog/column/270-being-and-existence/"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hyperlink" Target="https://llc-research.jp/~archives/Papers/subsidiarity/PIUS%20XI%20Quadragesimo%20anno%2079%20wayaku%20rev3.docx" TargetMode="External"/><Relationship Id="rId3" Type="http://schemas.openxmlformats.org/officeDocument/2006/relationships/hyperlink" Target="https://llc-research.jp/~archives/Papers/subsidiarity/PIUS%20XI%20Quadragesimo%20anno%2079%20wayaku%20rev4.docx" TargetMode="External"/><Relationship Id="rId7" Type="http://schemas.openxmlformats.org/officeDocument/2006/relationships/hyperlink" Target="http://www.vatican.va/content/pius-xi/en/encyclicals/documents/hf_p-xi_enc_19310515_quadragesimo-anno.html"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hyperlink" Target="http://www.vatican.va/content/pius-xi/en.html" TargetMode="External"/><Relationship Id="rId5" Type="http://schemas.openxmlformats.org/officeDocument/2006/relationships/hyperlink" Target="https://view.officeapps.live.com/op/view.aspx?src=https%3A%2F%2Fllc%2Dresearch%2Ejp%3A443%2F%7Earchives%2FPapers%2Fsubsidiarity%2FCSDC%2520185%2520186%2Epptx&amp;wdSlideId=257&amp;wdModeSwitchTime=1631924291439" TargetMode="External"/><Relationship Id="rId4" Type="http://schemas.openxmlformats.org/officeDocument/2006/relationships/hyperlink" Target="http://www.vatican.va/roman_curia/pontifical_councils/justpeace/documents/rc_pc_justpeace_doc_20060526_compendio-dott-soc_en.html" TargetMode="External"/><Relationship Id="rId9" Type="http://schemas.openxmlformats.org/officeDocument/2006/relationships/hyperlink" Target="https://view.officeapps.live.com/op/view.aspx?src=https%3A%2F%2Fllc%2Dresearch%2Ejp%3A443%2F%7Earchives%2FPapers%2Fsubsidiarity%2FPIUS%2520XI%2520Quadragesimo%2520anno%252079%2520wayaku%2520rev4%2Edocx&amp;wdAccPdf=0&amp;wdEmbedFS=1"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www.vatican.va/content/francesco/en/apost_exhortations/documents/papa-francesco_esortazione-ap_20200202_querida-amazonia.html#9" TargetMode="External"/><Relationship Id="rId3" Type="http://schemas.openxmlformats.org/officeDocument/2006/relationships/hyperlink" Target="http://www.vatican.va/roman_curia/pontifical_councils/justpeace/documents/rc_pc_justpeace_doc_20060526_compendio-dott-soc_en.html" TargetMode="External"/><Relationship Id="rId7" Type="http://schemas.openxmlformats.org/officeDocument/2006/relationships/hyperlink" Target="http://www.vatican.va/content/francesco/en/encyclicals/documents/papa-francesco_20150524_enciclica-laudato-si.html"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hyperlink" Target="http://www.vatican.va/content/francesco/en/apost_exhortations/documents/papa-francesco_esortazione-ap_20200202_querida-amazonia.html#32" TargetMode="External"/><Relationship Id="rId5" Type="http://schemas.openxmlformats.org/officeDocument/2006/relationships/hyperlink" Target="http://www.vatican.va/content/francesco/en/apost_exhortations/documents/papa-francesco_esortazione-ap_20200202_querida-amazonia.html" TargetMode="External"/><Relationship Id="rId4" Type="http://schemas.openxmlformats.org/officeDocument/2006/relationships/hyperlink" Target="http://www.vatican.va/roman_curia/pontifical_councils/justpeace/documents/rc_pc_justpeace_doc_20060526_compendio-dott-soc_en.html#Origin%20and%20meanin"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vatican.va/content/francesco/en/messages/migration/documents/papa-francesco_20200513_world-migrants-day-2020.html"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www.vatican.va/content/francesco/it/speeches/2015/september/documents/papa-francesco_20150920_cuba-giovani.html"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cbcj.catholic.jp/2020/08/12/21066/"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hyperlink" Target="http://www.vatican.va/content/francesco/it/speeches/2015/september/documents/papa-francesco_20150920_cuba-giovani.html" TargetMode="External"/><Relationship Id="rId4" Type="http://schemas.openxmlformats.org/officeDocument/2006/relationships/hyperlink" Target="http://www.vatican.va/content/francesco/en/messages/migration/documents/papa-francesco_20200513_world-migrants-day-2020.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E72AE519-0FC3-479F-8244-2BA9CCE85C9E}"/>
              </a:ext>
            </a:extLst>
          </p:cNvPr>
          <p:cNvSpPr>
            <a:spLocks noGrp="1"/>
          </p:cNvSpPr>
          <p:nvPr>
            <p:ph type="subTitle" idx="1"/>
          </p:nvPr>
        </p:nvSpPr>
        <p:spPr>
          <a:xfrm>
            <a:off x="1142998" y="5880871"/>
            <a:ext cx="6858000" cy="877641"/>
          </a:xfrm>
        </p:spPr>
        <p:txBody>
          <a:bodyPr>
            <a:normAutofit lnSpcReduction="10000"/>
          </a:bodyPr>
          <a:lstStyle/>
          <a:p>
            <a:r>
              <a:rPr kumimoji="1" lang="en-US" altLang="ja-JP" sz="1400" dirty="0"/>
              <a:t>2021.09.18</a:t>
            </a:r>
            <a:r>
              <a:rPr kumimoji="1" lang="ja-JP" altLang="en-US" sz="1400" dirty="0"/>
              <a:t>＠真生会館</a:t>
            </a:r>
            <a:endParaRPr kumimoji="1" lang="en-US" altLang="ja-JP" sz="1400" dirty="0"/>
          </a:p>
          <a:p>
            <a:r>
              <a:rPr kumimoji="1" lang="ja-JP" altLang="en-US" sz="1400" dirty="0"/>
              <a:t>半訳：齋藤旬</a:t>
            </a:r>
            <a:endParaRPr kumimoji="1" lang="en-US" altLang="ja-JP" sz="1400" dirty="0"/>
          </a:p>
          <a:p>
            <a:r>
              <a:rPr kumimoji="1" lang="en-US" altLang="ja-JP" sz="1400" dirty="0"/>
              <a:t>2021.09.20</a:t>
            </a:r>
            <a:r>
              <a:rPr lang="ja-JP" altLang="en-US" sz="1400" dirty="0"/>
              <a:t> </a:t>
            </a:r>
            <a:r>
              <a:rPr lang="en-US" altLang="ja-JP" sz="1400" dirty="0"/>
              <a:t>rev.10</a:t>
            </a:r>
            <a:endParaRPr kumimoji="1" lang="ja-JP" altLang="en-US" dirty="0"/>
          </a:p>
        </p:txBody>
      </p:sp>
      <p:sp>
        <p:nvSpPr>
          <p:cNvPr id="4" name="タイトル 1">
            <a:extLst>
              <a:ext uri="{FF2B5EF4-FFF2-40B4-BE49-F238E27FC236}">
                <a16:creationId xmlns:a16="http://schemas.microsoft.com/office/drawing/2014/main" id="{187CFF21-C3DC-4DCF-AC70-43A11ED7739C}"/>
              </a:ext>
            </a:extLst>
          </p:cNvPr>
          <p:cNvSpPr>
            <a:spLocks noGrp="1"/>
          </p:cNvSpPr>
          <p:nvPr>
            <p:ph type="ctrTitle"/>
          </p:nvPr>
        </p:nvSpPr>
        <p:spPr>
          <a:xfrm>
            <a:off x="220922" y="164540"/>
            <a:ext cx="8702154" cy="1616529"/>
          </a:xfrm>
        </p:spPr>
        <p:txBody>
          <a:bodyPr anchor="ctr" anchorCtr="0">
            <a:normAutofit/>
          </a:bodyPr>
          <a:lstStyle/>
          <a:p>
            <a:r>
              <a:rPr kumimoji="1" lang="ja-JP" altLang="en-US" sz="2000" b="0" i="0" u="none" strike="noStrike" kern="1200" cap="none" spc="0" normalizeH="0" baseline="0" noProof="0" dirty="0">
                <a:ln>
                  <a:noFill/>
                </a:ln>
                <a:solidFill>
                  <a:prstClr val="black"/>
                </a:solidFill>
                <a:effectLst/>
                <a:uLnTx/>
                <a:uFillTx/>
                <a:latin typeface="游ゴシック Light" panose="020F0302020204030204"/>
                <a:ea typeface="游ゴシック Light" panose="020B0300000000000000" pitchFamily="50" charset="-128"/>
                <a:cs typeface="+mj-cs"/>
              </a:rPr>
              <a:t>真生会館 学び合いの会 分科会</a:t>
            </a:r>
            <a:br>
              <a:rPr kumimoji="1" lang="en-US" altLang="ja-JP" sz="2000" b="0" i="0" u="none" strike="noStrike" kern="1200" cap="none" spc="0" normalizeH="0" baseline="0" noProof="0" dirty="0">
                <a:ln>
                  <a:noFill/>
                </a:ln>
                <a:solidFill>
                  <a:prstClr val="black"/>
                </a:solidFill>
                <a:effectLst/>
                <a:uLnTx/>
                <a:uFillTx/>
                <a:latin typeface="游ゴシック Light" panose="020F0302020204030204"/>
                <a:ea typeface="游ゴシック Light" panose="020B0300000000000000" pitchFamily="50" charset="-128"/>
                <a:cs typeface="+mj-cs"/>
              </a:rPr>
            </a:br>
            <a:r>
              <a:rPr kumimoji="1" lang="ja-JP" altLang="en-US" sz="1600" b="0" i="0" u="none" strike="noStrike" kern="1200" cap="none" spc="0" normalizeH="0" baseline="0" noProof="0" dirty="0">
                <a:ln>
                  <a:noFill/>
                </a:ln>
                <a:solidFill>
                  <a:prstClr val="black"/>
                </a:solidFill>
                <a:effectLst/>
                <a:uLnTx/>
                <a:uFillTx/>
                <a:latin typeface="游ゴシック Light" panose="020F0302020204030204"/>
                <a:ea typeface="游ゴシック Light" panose="020B0300000000000000" pitchFamily="50" charset="-128"/>
                <a:cs typeface="+mj-cs"/>
              </a:rPr>
              <a:t>教皇フランシスコの思想</a:t>
            </a:r>
            <a:br>
              <a:rPr kumimoji="1" lang="en-US" altLang="ja-JP" sz="1600" b="0" i="0" u="none" strike="noStrike" kern="1200" cap="none" spc="0" normalizeH="0" baseline="0" noProof="0" dirty="0">
                <a:ln>
                  <a:noFill/>
                </a:ln>
                <a:solidFill>
                  <a:prstClr val="black"/>
                </a:solidFill>
                <a:effectLst/>
                <a:uLnTx/>
                <a:uFillTx/>
                <a:latin typeface="游ゴシック Light" panose="020F0302020204030204"/>
                <a:ea typeface="游ゴシック Light" panose="020B0300000000000000" pitchFamily="50" charset="-128"/>
                <a:cs typeface="+mj-cs"/>
              </a:rPr>
            </a:br>
            <a:r>
              <a:rPr kumimoji="1" lang="en-US" altLang="ja-JP" sz="1000" b="0" i="0" u="none" strike="noStrike" kern="1200" cap="none" spc="0" normalizeH="0" baseline="0" noProof="0" dirty="0">
                <a:ln>
                  <a:noFill/>
                </a:ln>
                <a:solidFill>
                  <a:prstClr val="black"/>
                </a:solidFill>
                <a:effectLst/>
                <a:uLnTx/>
                <a:uFillTx/>
                <a:latin typeface="游ゴシック Light" panose="020F0302020204030204"/>
                <a:ea typeface="游ゴシック Light" panose="020B0300000000000000" pitchFamily="50" charset="-128"/>
                <a:cs typeface="+mj-cs"/>
              </a:rPr>
              <a:t> </a:t>
            </a:r>
            <a:br>
              <a:rPr kumimoji="1" lang="en-US" altLang="ja-JP" sz="3200" b="0" i="0" u="none" strike="noStrike" kern="1200" cap="none" spc="0" normalizeH="0" baseline="0" noProof="0" dirty="0">
                <a:ln>
                  <a:noFill/>
                </a:ln>
                <a:solidFill>
                  <a:prstClr val="black"/>
                </a:solidFill>
                <a:effectLst/>
                <a:uLnTx/>
                <a:uFillTx/>
                <a:latin typeface="游ゴシック Light" panose="020F0302020204030204"/>
                <a:ea typeface="游ゴシック Light" panose="020B0300000000000000" pitchFamily="50" charset="-128"/>
                <a:cs typeface="+mj-cs"/>
              </a:rPr>
            </a:br>
            <a:r>
              <a:rPr kumimoji="1" lang="ja-JP" altLang="en-US" sz="3200" b="0" i="0" u="none" strike="noStrike" kern="1200" cap="none" spc="0" normalizeH="0" baseline="0" noProof="0" dirty="0">
                <a:ln>
                  <a:noFill/>
                </a:ln>
                <a:solidFill>
                  <a:prstClr val="black"/>
                </a:solidFill>
                <a:effectLst/>
                <a:uLnTx/>
                <a:uFillTx/>
                <a:latin typeface="游ゴシック Light" panose="020F0302020204030204"/>
                <a:ea typeface="游ゴシック Light" panose="020B0300000000000000" pitchFamily="50" charset="-128"/>
                <a:cs typeface="+mj-cs"/>
              </a:rPr>
              <a:t>新カテケーシス：この地上世界を癒すために</a:t>
            </a:r>
            <a:endParaRPr kumimoji="1" lang="ja-JP" altLang="en-US" sz="5400" dirty="0"/>
          </a:p>
        </p:txBody>
      </p:sp>
      <p:pic>
        <p:nvPicPr>
          <p:cNvPr id="1026" name="Picture 2">
            <a:extLst>
              <a:ext uri="{FF2B5EF4-FFF2-40B4-BE49-F238E27FC236}">
                <a16:creationId xmlns:a16="http://schemas.microsoft.com/office/drawing/2014/main" id="{43302751-7867-4BBE-82CC-86B1C19ED4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401" y="2594695"/>
            <a:ext cx="1888968" cy="2992365"/>
          </a:xfrm>
          <a:prstGeom prst="rect">
            <a:avLst/>
          </a:prstGeom>
          <a:noFill/>
          <a:extLst>
            <a:ext uri="{909E8E84-426E-40DD-AFC4-6F175D3DCCD1}">
              <a14:hiddenFill xmlns:a14="http://schemas.microsoft.com/office/drawing/2010/main">
                <a:solidFill>
                  <a:srgbClr val="FFFFFF"/>
                </a:solidFill>
              </a14:hiddenFill>
            </a:ext>
          </a:extLst>
        </p:spPr>
      </p:pic>
      <p:sp>
        <p:nvSpPr>
          <p:cNvPr id="5" name="スライド番号プレースホルダー 4">
            <a:extLst>
              <a:ext uri="{FF2B5EF4-FFF2-40B4-BE49-F238E27FC236}">
                <a16:creationId xmlns:a16="http://schemas.microsoft.com/office/drawing/2014/main" id="{202186DA-AAA5-4029-9BE9-E6427CD23140}"/>
              </a:ext>
            </a:extLst>
          </p:cNvPr>
          <p:cNvSpPr>
            <a:spLocks noGrp="1"/>
          </p:cNvSpPr>
          <p:nvPr>
            <p:ph type="sldNum" sz="quarter" idx="12"/>
          </p:nvPr>
        </p:nvSpPr>
        <p:spPr/>
        <p:txBody>
          <a:bodyPr/>
          <a:lstStyle/>
          <a:p>
            <a:fld id="{61C8C209-2824-4C64-AE41-02F26CB68BE2}" type="slidenum">
              <a:rPr kumimoji="1" lang="ja-JP" altLang="en-US" smtClean="0"/>
              <a:t>1</a:t>
            </a:fld>
            <a:endParaRPr kumimoji="1" lang="ja-JP" altLang="en-US"/>
          </a:p>
        </p:txBody>
      </p:sp>
      <p:pic>
        <p:nvPicPr>
          <p:cNvPr id="2" name="図 1">
            <a:extLst>
              <a:ext uri="{FF2B5EF4-FFF2-40B4-BE49-F238E27FC236}">
                <a16:creationId xmlns:a16="http://schemas.microsoft.com/office/drawing/2014/main" id="{75F0B7E4-5492-40F1-B671-B89D1F7A4515}"/>
              </a:ext>
            </a:extLst>
          </p:cNvPr>
          <p:cNvPicPr>
            <a:picLocks noChangeAspect="1"/>
          </p:cNvPicPr>
          <p:nvPr/>
        </p:nvPicPr>
        <p:blipFill>
          <a:blip r:embed="rId4"/>
          <a:stretch>
            <a:fillRect/>
          </a:stretch>
        </p:blipFill>
        <p:spPr>
          <a:xfrm>
            <a:off x="6131082" y="2594695"/>
            <a:ext cx="2648247" cy="1763774"/>
          </a:xfrm>
          <a:prstGeom prst="rect">
            <a:avLst/>
          </a:prstGeom>
        </p:spPr>
      </p:pic>
      <p:sp>
        <p:nvSpPr>
          <p:cNvPr id="6" name="テキスト ボックス 5">
            <a:extLst>
              <a:ext uri="{FF2B5EF4-FFF2-40B4-BE49-F238E27FC236}">
                <a16:creationId xmlns:a16="http://schemas.microsoft.com/office/drawing/2014/main" id="{36FF2F3A-EB55-4E21-9F5E-38C2E108F903}"/>
              </a:ext>
            </a:extLst>
          </p:cNvPr>
          <p:cNvSpPr txBox="1"/>
          <p:nvPr/>
        </p:nvSpPr>
        <p:spPr>
          <a:xfrm>
            <a:off x="905608" y="1654553"/>
            <a:ext cx="7743092" cy="646331"/>
          </a:xfrm>
          <a:prstGeom prst="rect">
            <a:avLst/>
          </a:prstGeom>
          <a:noFill/>
        </p:spPr>
        <p:txBody>
          <a:bodyPr wrap="square" rtlCol="0">
            <a:spAutoFit/>
          </a:bodyPr>
          <a:lstStyle/>
          <a:p>
            <a:r>
              <a:rPr lang="en-US" altLang="ja-JP" sz="1800" dirty="0"/>
              <a:t>7. </a:t>
            </a:r>
            <a:r>
              <a:rPr lang="ja-JP" altLang="en-US" sz="1800" dirty="0"/>
              <a:t>地球のケアと観想の次元　　　 　　</a:t>
            </a:r>
            <a:r>
              <a:rPr lang="en-US" altLang="ja-JP" sz="1800" dirty="0"/>
              <a:t>                     </a:t>
            </a:r>
            <a:r>
              <a:rPr kumimoji="1" lang="ja-JP" altLang="en-US" sz="1800" dirty="0"/>
              <a:t>：</a:t>
            </a:r>
            <a:r>
              <a:rPr kumimoji="1" lang="en-US" altLang="ja-JP" sz="1800" dirty="0"/>
              <a:t>p.p.2</a:t>
            </a:r>
            <a:r>
              <a:rPr kumimoji="1" lang="ja-JP" altLang="en-US" sz="1800" dirty="0"/>
              <a:t>－</a:t>
            </a:r>
            <a:r>
              <a:rPr kumimoji="1" lang="en-US" altLang="ja-JP" sz="1800" dirty="0"/>
              <a:t>5      </a:t>
            </a:r>
            <a:r>
              <a:rPr kumimoji="1" lang="ja-JP" altLang="en-US" sz="1800" dirty="0">
                <a:hlinkClick r:id="rId5"/>
              </a:rPr>
              <a:t>原英文</a:t>
            </a:r>
            <a:r>
              <a:rPr kumimoji="1" lang="ja-JP" altLang="en-US" sz="1800" dirty="0"/>
              <a:t>　　</a:t>
            </a:r>
            <a:br>
              <a:rPr kumimoji="1" lang="en-US" altLang="ja-JP" sz="1800" dirty="0"/>
            </a:br>
            <a:r>
              <a:rPr kumimoji="1" lang="en-US" altLang="ja-JP" sz="1800" dirty="0"/>
              <a:t>8. subsidiarity</a:t>
            </a:r>
            <a:r>
              <a:rPr kumimoji="1" lang="ja-JP" altLang="en-US" sz="1800" dirty="0"/>
              <a:t>の原理と</a:t>
            </a:r>
            <a:r>
              <a:rPr kumimoji="1" lang="en-US" altLang="ja-JP" sz="1800" dirty="0"/>
              <a:t>the virtue of hope         </a:t>
            </a:r>
            <a:r>
              <a:rPr kumimoji="1" lang="ja-JP" altLang="en-US" sz="1800" dirty="0"/>
              <a:t>　　 ：</a:t>
            </a:r>
            <a:r>
              <a:rPr kumimoji="1" lang="en-US" altLang="ja-JP" sz="1800" dirty="0"/>
              <a:t>p.p.6</a:t>
            </a:r>
            <a:r>
              <a:rPr kumimoji="1" lang="ja-JP" altLang="en-US" sz="1800" dirty="0"/>
              <a:t>－</a:t>
            </a:r>
            <a:r>
              <a:rPr kumimoji="1" lang="en-US" altLang="ja-JP" sz="1800" dirty="0"/>
              <a:t>9   </a:t>
            </a:r>
            <a:r>
              <a:rPr kumimoji="1" lang="ja-JP" altLang="en-US" sz="1800" dirty="0"/>
              <a:t>　</a:t>
            </a:r>
            <a:r>
              <a:rPr kumimoji="1" lang="ja-JP" altLang="en-US" sz="1800" dirty="0">
                <a:hlinkClick r:id="rId6"/>
              </a:rPr>
              <a:t>原英文</a:t>
            </a:r>
            <a:endParaRPr kumimoji="1" lang="ja-JP" altLang="en-US" dirty="0"/>
          </a:p>
        </p:txBody>
      </p:sp>
      <p:sp>
        <p:nvSpPr>
          <p:cNvPr id="7" name="テキスト ボックス 6">
            <a:extLst>
              <a:ext uri="{FF2B5EF4-FFF2-40B4-BE49-F238E27FC236}">
                <a16:creationId xmlns:a16="http://schemas.microsoft.com/office/drawing/2014/main" id="{73DB62FC-E670-48A4-8983-69EAA1001D13}"/>
              </a:ext>
            </a:extLst>
          </p:cNvPr>
          <p:cNvSpPr txBox="1"/>
          <p:nvPr/>
        </p:nvSpPr>
        <p:spPr>
          <a:xfrm>
            <a:off x="2884515" y="2630685"/>
            <a:ext cx="3374967" cy="3119572"/>
          </a:xfrm>
          <a:prstGeom prst="rect">
            <a:avLst/>
          </a:prstGeom>
          <a:noFill/>
        </p:spPr>
        <p:txBody>
          <a:bodyPr wrap="square" rtlCol="0">
            <a:spAutoFit/>
          </a:bodyPr>
          <a:lstStyle/>
          <a:p>
            <a:pPr marL="664845" indent="-342900">
              <a:lnSpc>
                <a:spcPts val="1200"/>
              </a:lnSpc>
              <a:spcAft>
                <a:spcPts val="1000"/>
              </a:spcAft>
              <a:buAutoNum type="arabicPeriod"/>
            </a:pPr>
            <a:r>
              <a:rPr lang="en-US" altLang="ja-JP" sz="1400" dirty="0">
                <a:effectLst/>
                <a:latin typeface="Arial Narrow" panose="020B0606020202030204" pitchFamily="34" charset="0"/>
                <a:ea typeface="HG丸ｺﾞｼｯｸM-PRO" panose="020F0600000000000000" pitchFamily="50" charset="-128"/>
                <a:cs typeface="Times New Roman" panose="02020603050405020304" pitchFamily="18" charset="0"/>
              </a:rPr>
              <a:t>Introduction</a:t>
            </a:r>
          </a:p>
          <a:p>
            <a:pPr marL="664845" indent="-342900">
              <a:lnSpc>
                <a:spcPts val="1200"/>
              </a:lnSpc>
              <a:spcAft>
                <a:spcPts val="1000"/>
              </a:spcAft>
              <a:buAutoNum type="arabicPeriod"/>
            </a:pPr>
            <a:r>
              <a:rPr lang="en-US" altLang="ja-JP" sz="1400" dirty="0">
                <a:effectLst/>
                <a:latin typeface="Arial Narrow" panose="020B0606020202030204" pitchFamily="34" charset="0"/>
                <a:ea typeface="HG丸ｺﾞｼｯｸM-PRO" panose="020F0600000000000000" pitchFamily="50" charset="-128"/>
                <a:cs typeface="Times New Roman" panose="02020603050405020304" pitchFamily="18" charset="0"/>
              </a:rPr>
              <a:t>Faith and human dignity</a:t>
            </a:r>
          </a:p>
          <a:p>
            <a:pPr marL="664845" indent="-342900">
              <a:lnSpc>
                <a:spcPts val="1200"/>
              </a:lnSpc>
              <a:spcAft>
                <a:spcPts val="1000"/>
              </a:spcAft>
              <a:buAutoNum type="arabicPeriod"/>
            </a:pPr>
            <a:r>
              <a:rPr lang="en-US" altLang="ja-JP" sz="1400" dirty="0">
                <a:effectLst/>
                <a:latin typeface="Arial Narrow" panose="020B0606020202030204" pitchFamily="34" charset="0"/>
                <a:ea typeface="HG丸ｺﾞｼｯｸM-PRO" panose="020F0600000000000000" pitchFamily="50" charset="-128"/>
                <a:cs typeface="Times New Roman" panose="02020603050405020304" pitchFamily="18" charset="0"/>
              </a:rPr>
              <a:t>The preferential option for the poor and the virtue of charity</a:t>
            </a:r>
          </a:p>
          <a:p>
            <a:pPr marL="664845" indent="-342900">
              <a:lnSpc>
                <a:spcPts val="1200"/>
              </a:lnSpc>
              <a:spcAft>
                <a:spcPts val="1000"/>
              </a:spcAft>
              <a:buAutoNum type="arabicPeriod"/>
            </a:pPr>
            <a:r>
              <a:rPr lang="en-US" altLang="ja-JP" sz="1400" dirty="0">
                <a:effectLst/>
                <a:latin typeface="Arial Narrow" panose="020B0606020202030204" pitchFamily="34" charset="0"/>
                <a:ea typeface="HG丸ｺﾞｼｯｸM-PRO" panose="020F0600000000000000" pitchFamily="50" charset="-128"/>
                <a:cs typeface="Times New Roman" panose="02020603050405020304" pitchFamily="18" charset="0"/>
              </a:rPr>
              <a:t>The universal destination of  goods  and the virtue of hope</a:t>
            </a:r>
          </a:p>
          <a:p>
            <a:pPr marL="664845" indent="-342900">
              <a:lnSpc>
                <a:spcPts val="1200"/>
              </a:lnSpc>
              <a:spcAft>
                <a:spcPts val="1000"/>
              </a:spcAft>
              <a:buAutoNum type="arabicPeriod"/>
            </a:pPr>
            <a:r>
              <a:rPr lang="en-US" altLang="ja-JP" sz="1400" dirty="0">
                <a:effectLst/>
                <a:latin typeface="Arial Narrow" panose="020B0606020202030204" pitchFamily="34" charset="0"/>
                <a:ea typeface="HG丸ｺﾞｼｯｸM-PRO" panose="020F0600000000000000" pitchFamily="50" charset="-128"/>
                <a:cs typeface="Times New Roman" panose="02020603050405020304" pitchFamily="18" charset="0"/>
              </a:rPr>
              <a:t>Solidarity and the virtue of faith</a:t>
            </a:r>
          </a:p>
          <a:p>
            <a:pPr marL="664845" indent="-342900">
              <a:lnSpc>
                <a:spcPts val="1200"/>
              </a:lnSpc>
              <a:spcAft>
                <a:spcPts val="1000"/>
              </a:spcAft>
              <a:buAutoNum type="arabicPeriod"/>
            </a:pPr>
            <a:r>
              <a:rPr lang="en-US" altLang="ja-JP" sz="1400" dirty="0">
                <a:effectLst/>
                <a:latin typeface="Arial Narrow" panose="020B0606020202030204" pitchFamily="34" charset="0"/>
                <a:ea typeface="HG丸ｺﾞｼｯｸM-PRO" panose="020F0600000000000000" pitchFamily="50" charset="-128"/>
                <a:cs typeface="Times New Roman" panose="02020603050405020304" pitchFamily="18" charset="0"/>
              </a:rPr>
              <a:t>Love and the common good</a:t>
            </a:r>
          </a:p>
          <a:p>
            <a:pPr marL="664845" indent="-342900">
              <a:lnSpc>
                <a:spcPts val="1200"/>
              </a:lnSpc>
              <a:spcAft>
                <a:spcPts val="1000"/>
              </a:spcAft>
              <a:buAutoNum type="arabicPeriod"/>
            </a:pPr>
            <a:r>
              <a:rPr lang="en-US" altLang="ja-JP" sz="1400" dirty="0">
                <a:effectLst/>
                <a:latin typeface="Arial Narrow" panose="020B0606020202030204" pitchFamily="34" charset="0"/>
                <a:ea typeface="HG丸ｺﾞｼｯｸM-PRO" panose="020F0600000000000000" pitchFamily="50" charset="-128"/>
                <a:cs typeface="Times New Roman" panose="02020603050405020304" pitchFamily="18" charset="0"/>
              </a:rPr>
              <a:t>Care of the common home and contemplative dimension</a:t>
            </a:r>
          </a:p>
          <a:p>
            <a:pPr marL="664845" indent="-342900">
              <a:lnSpc>
                <a:spcPts val="1200"/>
              </a:lnSpc>
              <a:spcAft>
                <a:spcPts val="1000"/>
              </a:spcAft>
              <a:buAutoNum type="arabicPeriod"/>
            </a:pPr>
            <a:r>
              <a:rPr lang="en-US" altLang="ja-JP" sz="1400" dirty="0">
                <a:effectLst/>
                <a:latin typeface="Arial Narrow" panose="020B0606020202030204" pitchFamily="34" charset="0"/>
                <a:ea typeface="HG丸ｺﾞｼｯｸM-PRO" panose="020F0600000000000000" pitchFamily="50" charset="-128"/>
                <a:cs typeface="Times New Roman" panose="02020603050405020304" pitchFamily="18" charset="0"/>
              </a:rPr>
              <a:t>Subsidiarity and the virtue of hope</a:t>
            </a:r>
          </a:p>
          <a:p>
            <a:pPr marL="664845" indent="-342900">
              <a:lnSpc>
                <a:spcPts val="1200"/>
              </a:lnSpc>
              <a:spcAft>
                <a:spcPts val="1000"/>
              </a:spcAft>
              <a:buAutoNum type="arabicPeriod"/>
            </a:pPr>
            <a:r>
              <a:rPr lang="en-US" altLang="ja-JP" sz="1400" dirty="0">
                <a:effectLst/>
                <a:latin typeface="Arial Narrow" panose="020B0606020202030204" pitchFamily="34" charset="0"/>
                <a:ea typeface="HG丸ｺﾞｼｯｸM-PRO" panose="020F0600000000000000" pitchFamily="50" charset="-128"/>
                <a:cs typeface="Times New Roman" panose="02020603050405020304" pitchFamily="18" charset="0"/>
              </a:rPr>
              <a:t>Preparing the future together with Jesus who saves and heals</a:t>
            </a:r>
            <a:endParaRPr lang="ja-JP" altLang="ja-JP" sz="14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8" name="正方形/長方形 7">
            <a:extLst>
              <a:ext uri="{FF2B5EF4-FFF2-40B4-BE49-F238E27FC236}">
                <a16:creationId xmlns:a16="http://schemas.microsoft.com/office/drawing/2014/main" id="{1C314405-4E4E-4619-9799-29CF0E15706F}"/>
              </a:ext>
            </a:extLst>
          </p:cNvPr>
          <p:cNvSpPr/>
          <p:nvPr/>
        </p:nvSpPr>
        <p:spPr>
          <a:xfrm>
            <a:off x="3170084" y="4567219"/>
            <a:ext cx="2803827" cy="7169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39543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5374C650-4DCA-4963-BF1C-563E9D3B3DD7}"/>
              </a:ext>
            </a:extLst>
          </p:cNvPr>
          <p:cNvSpPr>
            <a:spLocks noGrp="1"/>
          </p:cNvSpPr>
          <p:nvPr>
            <p:ph type="title"/>
          </p:nvPr>
        </p:nvSpPr>
        <p:spPr>
          <a:xfrm>
            <a:off x="79132" y="195371"/>
            <a:ext cx="9064867" cy="565349"/>
          </a:xfrm>
        </p:spPr>
        <p:txBody>
          <a:bodyPr>
            <a:normAutofit fontScale="90000"/>
          </a:bodyPr>
          <a:lstStyle/>
          <a:p>
            <a:pPr algn="ctr"/>
            <a:r>
              <a:rPr lang="ja-JP" altLang="en-US" sz="1600" b="1" dirty="0">
                <a:hlinkClick r:id="rId3"/>
              </a:rPr>
              <a:t>被造物はそれぞれ固有の価値をもっており</a:t>
            </a:r>
            <a:r>
              <a:rPr lang="ja-JP" altLang="en-US" sz="1600" b="1" dirty="0"/>
              <a:t>、</a:t>
            </a:r>
            <a:r>
              <a:rPr lang="en-US" altLang="ja-JP" sz="1600" b="1" dirty="0"/>
              <a:t>｢</a:t>
            </a:r>
            <a:r>
              <a:rPr lang="ja-JP" altLang="en-US" sz="1600" b="1" dirty="0"/>
              <a:t>それぞれのしかたで、神の無限の</a:t>
            </a:r>
            <a:r>
              <a:rPr lang="en-US" altLang="ja-JP" sz="1600" b="1" dirty="0"/>
              <a:t>wisdom</a:t>
            </a:r>
            <a:r>
              <a:rPr lang="ja-JP" altLang="en-US" sz="1600" b="1" dirty="0"/>
              <a:t>と</a:t>
            </a:r>
            <a:r>
              <a:rPr lang="en-US" altLang="ja-JP" sz="1600" b="1" dirty="0"/>
              <a:t>goodness</a:t>
            </a:r>
            <a:r>
              <a:rPr lang="ja-JP" altLang="en-US" sz="1600" b="1" dirty="0"/>
              <a:t>の</a:t>
            </a:r>
            <a:br>
              <a:rPr lang="en-US" altLang="ja-JP" sz="1600" b="1" dirty="0"/>
            </a:br>
            <a:r>
              <a:rPr lang="en-US" altLang="ja-JP" sz="1600" b="1" dirty="0">
                <a:hlinkClick r:id="rId4"/>
              </a:rPr>
              <a:t>ray</a:t>
            </a:r>
            <a:r>
              <a:rPr lang="en-US" altLang="ja-JP" sz="1600" b="1" dirty="0"/>
              <a:t>(</a:t>
            </a:r>
            <a:r>
              <a:rPr lang="ja-JP" altLang="en-US" sz="1600" b="1" dirty="0"/>
              <a:t>光線</a:t>
            </a:r>
            <a:r>
              <a:rPr lang="en-US" altLang="ja-JP" sz="1600" b="1" dirty="0"/>
              <a:t>)</a:t>
            </a:r>
            <a:r>
              <a:rPr lang="ja-JP" altLang="en-US" sz="1600" b="1" dirty="0"/>
              <a:t>のひとつを反映しています</a:t>
            </a:r>
            <a:r>
              <a:rPr lang="en-US" altLang="ja-JP" sz="1600" b="1" dirty="0"/>
              <a:t>｣</a:t>
            </a:r>
            <a:r>
              <a:rPr lang="ja-JP" altLang="en-US" sz="1600" b="1" dirty="0"/>
              <a:t>。この様な価値と</a:t>
            </a:r>
            <a:r>
              <a:rPr lang="en-US" altLang="ja-JP" sz="1600" b="1" dirty="0">
                <a:hlinkClick r:id="rId5"/>
              </a:rPr>
              <a:t>ray of divine light</a:t>
            </a:r>
            <a:r>
              <a:rPr lang="ja-JP" altLang="en-US" sz="1600" b="1" dirty="0"/>
              <a:t>は必ず見つかりますが、</a:t>
            </a:r>
            <a:br>
              <a:rPr lang="en-US" altLang="ja-JP" sz="1600" b="1" dirty="0"/>
            </a:br>
            <a:r>
              <a:rPr lang="ja-JP" altLang="en-US" sz="1600" b="1" dirty="0"/>
              <a:t>そのためには、沈黙し、耳を傾け、観想する必要があります。観想はこの様に霊魂の治療も行います。</a:t>
            </a:r>
            <a:br>
              <a:rPr lang="ja-JP" altLang="en-US" sz="1600" b="1" dirty="0"/>
            </a:br>
            <a:endParaRPr lang="ja-JP" altLang="en-US" sz="1600" b="1" dirty="0"/>
          </a:p>
        </p:txBody>
      </p:sp>
      <p:sp>
        <p:nvSpPr>
          <p:cNvPr id="6" name="コンテンツ プレースホルダー 5">
            <a:extLst>
              <a:ext uri="{FF2B5EF4-FFF2-40B4-BE49-F238E27FC236}">
                <a16:creationId xmlns:a16="http://schemas.microsoft.com/office/drawing/2014/main" id="{91ED3D9A-5AE1-43A3-BFEE-3D39E7219A7C}"/>
              </a:ext>
            </a:extLst>
          </p:cNvPr>
          <p:cNvSpPr>
            <a:spLocks noGrp="1"/>
          </p:cNvSpPr>
          <p:nvPr>
            <p:ph sz="half" idx="1"/>
          </p:nvPr>
        </p:nvSpPr>
        <p:spPr>
          <a:xfrm>
            <a:off x="-1" y="702889"/>
            <a:ext cx="3916681" cy="5836609"/>
          </a:xfrm>
        </p:spPr>
        <p:txBody>
          <a:bodyPr>
            <a:noAutofit/>
          </a:bodyPr>
          <a:lstStyle/>
          <a:p>
            <a:pPr marL="0" indent="0" algn="just">
              <a:lnSpc>
                <a:spcPts val="1400"/>
              </a:lnSpc>
              <a:spcBef>
                <a:spcPts val="600"/>
              </a:spcBef>
              <a:buNone/>
            </a:pPr>
            <a:r>
              <a:rPr lang="en-US" altLang="ja-JP" sz="1100" b="0" i="1" dirty="0">
                <a:solidFill>
                  <a:srgbClr val="000000"/>
                </a:solidFill>
                <a:effectLst/>
                <a:latin typeface="Tahoma" panose="020B0604030504040204" pitchFamily="34" charset="0"/>
              </a:rPr>
              <a:t>7. </a:t>
            </a:r>
            <a:r>
              <a:rPr lang="en-US" altLang="ja-JP" sz="1100" i="1" dirty="0">
                <a:solidFill>
                  <a:srgbClr val="000000"/>
                </a:solidFill>
                <a:effectLst/>
                <a:latin typeface="Tahoma" panose="020B0604030504040204" pitchFamily="34" charset="0"/>
              </a:rPr>
              <a:t>Care of the common home and contemplative dimension</a:t>
            </a:r>
          </a:p>
          <a:p>
            <a:pPr marL="0" indent="0" algn="just">
              <a:lnSpc>
                <a:spcPts val="1400"/>
              </a:lnSpc>
              <a:spcBef>
                <a:spcPts val="600"/>
              </a:spcBef>
              <a:buNone/>
            </a:pPr>
            <a:r>
              <a:rPr lang="en-US" altLang="ja-JP" sz="1100" b="0" i="1" dirty="0">
                <a:solidFill>
                  <a:srgbClr val="000000"/>
                </a:solidFill>
                <a:effectLst/>
                <a:latin typeface="Tahoma" panose="020B0604030504040204" pitchFamily="34" charset="0"/>
              </a:rPr>
              <a:t>Dear brothers and sisters, good morning!</a:t>
            </a:r>
          </a:p>
          <a:p>
            <a:pPr marL="0" indent="0" algn="just">
              <a:spcBef>
                <a:spcPts val="600"/>
              </a:spcBef>
              <a:buNone/>
            </a:pPr>
            <a:r>
              <a:rPr lang="en-US" altLang="ja-JP" sz="1100" b="0" i="0" dirty="0">
                <a:solidFill>
                  <a:srgbClr val="000000"/>
                </a:solidFill>
                <a:effectLst/>
                <a:latin typeface="Tahoma" panose="020B0604030504040204" pitchFamily="34" charset="0"/>
              </a:rPr>
              <a:t>To emerge from a pandemic, we need to look after and care for each other.  And we must support those who care for the weakest, the sick and the elderly.  There is the tendency to cast the elderly aside, to abandon them: this is bad.  These people — well defined by the Spanish term </a:t>
            </a:r>
            <a:r>
              <a:rPr lang="en-US" altLang="ja-JP" sz="1100" b="0" i="1" dirty="0" err="1">
                <a:solidFill>
                  <a:srgbClr val="000000"/>
                </a:solidFill>
                <a:effectLst/>
                <a:latin typeface="Tahoma" panose="020B0604030504040204" pitchFamily="34" charset="0"/>
              </a:rPr>
              <a:t>cuidadores</a:t>
            </a:r>
            <a:r>
              <a:rPr lang="en-US" altLang="ja-JP" sz="1100" b="0" i="0" dirty="0">
                <a:solidFill>
                  <a:srgbClr val="000000"/>
                </a:solidFill>
                <a:effectLst/>
                <a:latin typeface="Tahoma" panose="020B0604030504040204" pitchFamily="34" charset="0"/>
              </a:rPr>
              <a:t> (caretakers), those who take care of the sick — play an essential role in today’s society, even if they often do not receive the recognition and recompense they deserve. Caring is a golden rule of our nature as human beings, and brings with it health and hope (cf. Encyclical </a:t>
            </a:r>
            <a:r>
              <a:rPr lang="en-US" altLang="ja-JP" sz="1100" b="0" i="1" dirty="0">
                <a:solidFill>
                  <a:srgbClr val="663300"/>
                </a:solidFill>
                <a:effectLst/>
                <a:latin typeface="Tahoma" panose="020B0604030504040204" pitchFamily="34" charset="0"/>
                <a:hlinkClick r:id="rId6"/>
              </a:rPr>
              <a:t>Laudato Si’</a:t>
            </a:r>
            <a:r>
              <a:rPr lang="en-US" altLang="ja-JP" sz="1100" b="0" i="0" dirty="0">
                <a:solidFill>
                  <a:srgbClr val="000000"/>
                </a:solidFill>
                <a:effectLst/>
                <a:latin typeface="Tahoma" panose="020B0604030504040204" pitchFamily="34" charset="0"/>
              </a:rPr>
              <a:t> [</a:t>
            </a:r>
            <a:r>
              <a:rPr lang="en-US" altLang="ja-JP" sz="1100" b="0" i="1" dirty="0">
                <a:solidFill>
                  <a:srgbClr val="000000"/>
                </a:solidFill>
                <a:effectLst/>
                <a:latin typeface="Tahoma" panose="020B0604030504040204" pitchFamily="34" charset="0"/>
              </a:rPr>
              <a:t>LS</a:t>
            </a:r>
            <a:r>
              <a:rPr lang="en-US" altLang="ja-JP" sz="1100" b="0" i="0" dirty="0">
                <a:solidFill>
                  <a:srgbClr val="000000"/>
                </a:solidFill>
                <a:effectLst/>
                <a:latin typeface="Tahoma" panose="020B0604030504040204" pitchFamily="34" charset="0"/>
              </a:rPr>
              <a:t>], 70). Taking care of those who are sick, of those who are in need, of those who are cast aside: this is a human and also Christian wealth.</a:t>
            </a:r>
          </a:p>
          <a:p>
            <a:pPr marL="0" indent="0" algn="just">
              <a:spcBef>
                <a:spcPts val="600"/>
              </a:spcBef>
              <a:buNone/>
            </a:pPr>
            <a:r>
              <a:rPr lang="en-US" altLang="ja-JP" sz="1100" b="0" i="0" dirty="0">
                <a:solidFill>
                  <a:srgbClr val="000000"/>
                </a:solidFill>
                <a:effectLst/>
                <a:latin typeface="Tahoma" panose="020B0604030504040204" pitchFamily="34" charset="0"/>
              </a:rPr>
              <a:t>We must also extend this care to our common home: to the earth and to every creature. All forms of life are interconnected (cf. </a:t>
            </a:r>
            <a:r>
              <a:rPr lang="en-US" altLang="ja-JP" sz="1100" b="0" i="1" dirty="0">
                <a:solidFill>
                  <a:srgbClr val="663300"/>
                </a:solidFill>
                <a:effectLst/>
                <a:latin typeface="Tahoma" panose="020B0604030504040204" pitchFamily="34" charset="0"/>
                <a:hlinkClick r:id="rId7"/>
              </a:rPr>
              <a:t>ibid</a:t>
            </a:r>
            <a:r>
              <a:rPr lang="en-US" altLang="ja-JP" sz="1100" b="0" i="1" dirty="0">
                <a:solidFill>
                  <a:srgbClr val="000000"/>
                </a:solidFill>
                <a:effectLst/>
                <a:latin typeface="Tahoma" panose="020B0604030504040204" pitchFamily="34" charset="0"/>
              </a:rPr>
              <a:t>.</a:t>
            </a:r>
            <a:r>
              <a:rPr lang="en-US" altLang="ja-JP" sz="1100" b="0" i="0" dirty="0">
                <a:solidFill>
                  <a:srgbClr val="000000"/>
                </a:solidFill>
                <a:effectLst/>
                <a:latin typeface="Tahoma" panose="020B0604030504040204" pitchFamily="34" charset="0"/>
              </a:rPr>
              <a:t>, 137-138), and our health depends on that of the ecosystems that God created and entrusted to us to care for (cf. </a:t>
            </a:r>
            <a:r>
              <a:rPr lang="en-US" altLang="ja-JP" sz="1100" b="0" i="1" dirty="0">
                <a:solidFill>
                  <a:srgbClr val="000000"/>
                </a:solidFill>
                <a:effectLst/>
                <a:latin typeface="Tahoma" panose="020B0604030504040204" pitchFamily="34" charset="0"/>
              </a:rPr>
              <a:t>Gen</a:t>
            </a:r>
            <a:r>
              <a:rPr lang="en-US" altLang="ja-JP" sz="1100" b="0" i="0" dirty="0">
                <a:solidFill>
                  <a:srgbClr val="000000"/>
                </a:solidFill>
                <a:effectLst/>
                <a:latin typeface="Tahoma" panose="020B0604030504040204" pitchFamily="34" charset="0"/>
              </a:rPr>
              <a:t> 2:15). Abusing them, on the other hand, is a grave sin that damages, harms and sickens (cf. </a:t>
            </a:r>
            <a:r>
              <a:rPr lang="en-US" altLang="ja-JP" sz="1100" b="0" i="1" dirty="0">
                <a:solidFill>
                  <a:srgbClr val="663300"/>
                </a:solidFill>
                <a:effectLst/>
                <a:latin typeface="Tahoma" panose="020B0604030504040204" pitchFamily="34" charset="0"/>
                <a:hlinkClick r:id="rId8"/>
              </a:rPr>
              <a:t>LS</a:t>
            </a:r>
            <a:r>
              <a:rPr lang="en-US" altLang="ja-JP" sz="1100" b="0" i="0" dirty="0">
                <a:solidFill>
                  <a:srgbClr val="663300"/>
                </a:solidFill>
                <a:effectLst/>
                <a:latin typeface="Tahoma" panose="020B0604030504040204" pitchFamily="34" charset="0"/>
                <a:hlinkClick r:id="rId8"/>
              </a:rPr>
              <a:t>, 8</a:t>
            </a:r>
            <a:r>
              <a:rPr lang="en-US" altLang="ja-JP" sz="1100" b="0" i="0" dirty="0">
                <a:solidFill>
                  <a:srgbClr val="000000"/>
                </a:solidFill>
                <a:effectLst/>
                <a:latin typeface="Tahoma" panose="020B0604030504040204" pitchFamily="34" charset="0"/>
              </a:rPr>
              <a:t>; </a:t>
            </a:r>
            <a:r>
              <a:rPr lang="en-US" altLang="ja-JP" sz="1100" b="0" i="0" dirty="0">
                <a:solidFill>
                  <a:srgbClr val="663300"/>
                </a:solidFill>
                <a:effectLst/>
                <a:latin typeface="Tahoma" panose="020B0604030504040204" pitchFamily="34" charset="0"/>
                <a:hlinkClick r:id="rId9"/>
              </a:rPr>
              <a:t>66</a:t>
            </a:r>
            <a:r>
              <a:rPr lang="en-US" altLang="ja-JP" sz="1100" b="0" i="0" dirty="0">
                <a:solidFill>
                  <a:srgbClr val="000000"/>
                </a:solidFill>
                <a:effectLst/>
                <a:latin typeface="Tahoma" panose="020B0604030504040204" pitchFamily="34" charset="0"/>
              </a:rPr>
              <a:t>). The best antidote against this misuse of our common home is contemplation (cf. </a:t>
            </a:r>
            <a:r>
              <a:rPr lang="en-US" altLang="ja-JP" sz="1100" b="0" i="1" dirty="0">
                <a:solidFill>
                  <a:srgbClr val="663300"/>
                </a:solidFill>
                <a:effectLst/>
                <a:latin typeface="Tahoma" panose="020B0604030504040204" pitchFamily="34" charset="0"/>
                <a:hlinkClick r:id="rId10"/>
              </a:rPr>
              <a:t>ibid</a:t>
            </a:r>
            <a:r>
              <a:rPr lang="en-US" altLang="ja-JP" sz="1100" b="0" i="0" dirty="0">
                <a:solidFill>
                  <a:srgbClr val="663300"/>
                </a:solidFill>
                <a:effectLst/>
                <a:latin typeface="Tahoma" panose="020B0604030504040204" pitchFamily="34" charset="0"/>
                <a:hlinkClick r:id="rId10"/>
              </a:rPr>
              <a:t>., 85</a:t>
            </a:r>
            <a:r>
              <a:rPr lang="en-US" altLang="ja-JP" sz="1100" b="0" i="0" dirty="0">
                <a:solidFill>
                  <a:srgbClr val="000000"/>
                </a:solidFill>
                <a:effectLst/>
                <a:latin typeface="Tahoma" panose="020B0604030504040204" pitchFamily="34" charset="0"/>
              </a:rPr>
              <a:t>, </a:t>
            </a:r>
            <a:r>
              <a:rPr lang="en-US" altLang="ja-JP" sz="1100" b="0" i="0" dirty="0">
                <a:solidFill>
                  <a:srgbClr val="663300"/>
                </a:solidFill>
                <a:effectLst/>
                <a:latin typeface="Tahoma" panose="020B0604030504040204" pitchFamily="34" charset="0"/>
                <a:hlinkClick r:id="rId11"/>
              </a:rPr>
              <a:t>214</a:t>
            </a:r>
            <a:r>
              <a:rPr lang="en-US" altLang="ja-JP" sz="1100" b="0" i="0" dirty="0">
                <a:solidFill>
                  <a:srgbClr val="000000"/>
                </a:solidFill>
                <a:effectLst/>
                <a:latin typeface="Tahoma" panose="020B0604030504040204" pitchFamily="34" charset="0"/>
              </a:rPr>
              <a:t>). But why? Isn’t there a vaccine for this, for the care of our common home, so as not to set it aside? What is the antidote against the sickness of not taking care of our common home? It is contemplation. “If someone has not learned to stop and admire something beautiful, we should not be surprised if he or she treats everything as an object to be used and abused without scruple” (</a:t>
            </a:r>
            <a:r>
              <a:rPr lang="en-US" altLang="ja-JP" sz="1100" b="0" i="1" dirty="0">
                <a:solidFill>
                  <a:srgbClr val="663300"/>
                </a:solidFill>
                <a:effectLst/>
                <a:latin typeface="Tahoma" panose="020B0604030504040204" pitchFamily="34" charset="0"/>
                <a:hlinkClick r:id="rId12"/>
              </a:rPr>
              <a:t>ibid</a:t>
            </a:r>
            <a:r>
              <a:rPr lang="en-US" altLang="ja-JP" sz="1100" b="0" i="1" dirty="0">
                <a:solidFill>
                  <a:srgbClr val="000000"/>
                </a:solidFill>
                <a:effectLst/>
                <a:latin typeface="Tahoma" panose="020B0604030504040204" pitchFamily="34" charset="0"/>
              </a:rPr>
              <a:t>.</a:t>
            </a:r>
            <a:r>
              <a:rPr lang="en-US" altLang="ja-JP" sz="1100" b="0" i="0" dirty="0">
                <a:solidFill>
                  <a:srgbClr val="000000"/>
                </a:solidFill>
                <a:effectLst/>
                <a:latin typeface="Tahoma" panose="020B0604030504040204" pitchFamily="34" charset="0"/>
              </a:rPr>
              <a:t>, 215). Also in terms of “disposable” objects. However, our common home, creation, is not a mere “resource”. </a:t>
            </a:r>
            <a:r>
              <a:rPr lang="en-US" altLang="ja-JP" sz="1100" b="0" i="0" dirty="0">
                <a:solidFill>
                  <a:srgbClr val="FF0000"/>
                </a:solidFill>
                <a:effectLst/>
                <a:latin typeface="Tahoma" panose="020B0604030504040204" pitchFamily="34" charset="0"/>
              </a:rPr>
              <a:t>Creatures have a value in themselves and each one “reflects in its own way a ray of God’s infinite wisdom and goodness” (</a:t>
            </a:r>
            <a:r>
              <a:rPr lang="en-US" altLang="ja-JP" sz="1100" b="0" i="1" dirty="0">
                <a:solidFill>
                  <a:srgbClr val="FF0000"/>
                </a:solidFill>
                <a:effectLst/>
                <a:latin typeface="Tahoma" panose="020B0604030504040204" pitchFamily="34" charset="0"/>
              </a:rPr>
              <a:t>Catechism of the Catholic Church</a:t>
            </a:r>
            <a:r>
              <a:rPr lang="en-US" altLang="ja-JP" sz="1100" b="0" i="0">
                <a:solidFill>
                  <a:srgbClr val="FF0000"/>
                </a:solidFill>
                <a:effectLst/>
                <a:latin typeface="Tahoma" panose="020B0604030504040204" pitchFamily="34" charset="0"/>
              </a:rPr>
              <a:t>, 3399). </a:t>
            </a:r>
            <a:r>
              <a:rPr lang="en-US" altLang="ja-JP" sz="1100" b="0" i="0" dirty="0">
                <a:solidFill>
                  <a:srgbClr val="FF0000"/>
                </a:solidFill>
                <a:effectLst/>
                <a:latin typeface="Tahoma" panose="020B0604030504040204" pitchFamily="34" charset="0"/>
              </a:rPr>
              <a:t>This value and this ray of divine light must be discovered and, in order to discover it, we need to be silent; we need to listen; we need to contemplate. Contemplation also heals the soul.</a:t>
            </a:r>
          </a:p>
          <a:p>
            <a:pPr marL="0" indent="0" algn="just">
              <a:lnSpc>
                <a:spcPts val="1400"/>
              </a:lnSpc>
              <a:buNone/>
            </a:pPr>
            <a:endParaRPr lang="en-US" altLang="ja-JP" sz="1200" b="0" i="0" dirty="0">
              <a:solidFill>
                <a:srgbClr val="FF0000"/>
              </a:solidFill>
              <a:effectLst/>
              <a:latin typeface="Tahoma" panose="020B0604030504040204" pitchFamily="34" charset="0"/>
            </a:endParaRPr>
          </a:p>
        </p:txBody>
      </p:sp>
      <p:sp>
        <p:nvSpPr>
          <p:cNvPr id="7" name="コンテンツ プレースホルダー 6">
            <a:extLst>
              <a:ext uri="{FF2B5EF4-FFF2-40B4-BE49-F238E27FC236}">
                <a16:creationId xmlns:a16="http://schemas.microsoft.com/office/drawing/2014/main" id="{8E3A2025-8E74-4C0D-AAFF-9A0C96179D5B}"/>
              </a:ext>
            </a:extLst>
          </p:cNvPr>
          <p:cNvSpPr>
            <a:spLocks noGrp="1"/>
          </p:cNvSpPr>
          <p:nvPr>
            <p:ph sz="half" idx="2"/>
          </p:nvPr>
        </p:nvSpPr>
        <p:spPr>
          <a:xfrm>
            <a:off x="3855720" y="702889"/>
            <a:ext cx="5288279" cy="5677065"/>
          </a:xfrm>
        </p:spPr>
        <p:txBody>
          <a:bodyPr>
            <a:normAutofit fontScale="25000" lnSpcReduction="20000"/>
          </a:bodyPr>
          <a:lstStyle/>
          <a:p>
            <a:pPr marL="0" indent="0">
              <a:lnSpc>
                <a:spcPts val="1440"/>
              </a:lnSpc>
              <a:spcBef>
                <a:spcPts val="600"/>
              </a:spcBef>
              <a:buNone/>
            </a:pPr>
            <a:r>
              <a:rPr lang="en-US" altLang="ja-JP" sz="4800" i="1" dirty="0"/>
              <a:t>7. </a:t>
            </a:r>
            <a:r>
              <a:rPr lang="ja-JP" altLang="en-US" sz="4800" i="1" dirty="0"/>
              <a:t>地球のケアと観想の次元</a:t>
            </a:r>
            <a:r>
              <a:rPr lang="ja-JP" altLang="en-US" sz="4800" dirty="0"/>
              <a:t>　（</a:t>
            </a:r>
            <a:r>
              <a:rPr lang="en-US" altLang="ja-JP" sz="4800" dirty="0"/>
              <a:t>2020</a:t>
            </a:r>
            <a:r>
              <a:rPr lang="ja-JP" altLang="en-US" sz="4800" dirty="0"/>
              <a:t>年</a:t>
            </a:r>
            <a:r>
              <a:rPr lang="en-US" altLang="ja-JP" sz="4800" dirty="0"/>
              <a:t>9</a:t>
            </a:r>
            <a:r>
              <a:rPr lang="ja-JP" altLang="en-US" sz="4800" dirty="0"/>
              <a:t>月</a:t>
            </a:r>
            <a:r>
              <a:rPr lang="en-US" altLang="ja-JP" sz="4800" dirty="0"/>
              <a:t>16</a:t>
            </a:r>
            <a:r>
              <a:rPr lang="ja-JP" altLang="en-US" sz="4800" dirty="0"/>
              <a:t>日）</a:t>
            </a:r>
            <a:endParaRPr lang="en-US" altLang="ja-JP" sz="4800" dirty="0"/>
          </a:p>
          <a:p>
            <a:pPr marL="0" indent="0">
              <a:lnSpc>
                <a:spcPts val="1440"/>
              </a:lnSpc>
              <a:spcBef>
                <a:spcPts val="600"/>
              </a:spcBef>
              <a:buNone/>
            </a:pPr>
            <a:r>
              <a:rPr lang="ja-JP" altLang="en-US" sz="4800" i="1" dirty="0"/>
              <a:t>親愛なる兄弟姉妹の皆さん、お早うございます！</a:t>
            </a:r>
          </a:p>
          <a:p>
            <a:pPr marL="0" indent="0" algn="just">
              <a:lnSpc>
                <a:spcPts val="1440"/>
              </a:lnSpc>
              <a:spcBef>
                <a:spcPts val="600"/>
              </a:spcBef>
              <a:buNone/>
            </a:pPr>
            <a:r>
              <a:rPr lang="ja-JP" altLang="en-US" sz="4800" dirty="0"/>
              <a:t>パンデミックを乗り越えるためには、各自が感染予防し、次に、互いに感染させないようケアし合うことが求められます。そして、最も弱い立場に置かれた人、病者、高齢者をケアする人々をサポートしなければなりません。現在、高齢者を脇に追いやり見捨てる傾向が見られます。これはとんでもないことです。英語の</a:t>
            </a:r>
            <a:r>
              <a:rPr lang="en-US" altLang="ja-JP" sz="4800" dirty="0"/>
              <a:t>caretakers</a:t>
            </a:r>
            <a:r>
              <a:rPr lang="ja-JP" altLang="en-US" sz="4800" dirty="0"/>
              <a:t>と違いスペイン語の</a:t>
            </a:r>
            <a:r>
              <a:rPr lang="en-US" altLang="ja-JP" sz="4800" dirty="0" err="1"/>
              <a:t>cuidadores</a:t>
            </a:r>
            <a:r>
              <a:rPr lang="ja-JP" altLang="en-US" sz="4800" dirty="0"/>
              <a:t>は、一般的には病者をケアする人を意味します。このスペイン語が相応しいこれらの</a:t>
            </a:r>
            <a:r>
              <a:rPr lang="en-US" altLang="ja-JP" sz="4800" dirty="0"/>
              <a:t>people</a:t>
            </a:r>
            <a:r>
              <a:rPr lang="ja-JP" altLang="en-US" sz="4800" dirty="0"/>
              <a:t>は、往々にして然るべき評価も報酬も受けていませんが、現代社会の中で欠かせない役割を果たしています。ケアする、これは</a:t>
            </a:r>
            <a:r>
              <a:rPr lang="en-US" altLang="ja-JP" sz="4800" dirty="0">
                <a:hlinkClick r:id="rId13"/>
              </a:rPr>
              <a:t>human beings</a:t>
            </a:r>
            <a:r>
              <a:rPr lang="ja-JP" altLang="en-US" sz="4800" dirty="0"/>
              <a:t>としての私達の本性にとって黄金律であり、ケア対象に健康と希望をもたらします</a:t>
            </a:r>
            <a:r>
              <a:rPr lang="en-US" altLang="ja-JP" sz="4800" dirty="0"/>
              <a:t>(</a:t>
            </a:r>
            <a:r>
              <a:rPr lang="en-US" altLang="ja-JP" sz="4800" b="0" i="1" dirty="0">
                <a:solidFill>
                  <a:srgbClr val="663300"/>
                </a:solidFill>
                <a:effectLst/>
                <a:latin typeface="Tahoma" panose="020B0604030504040204" pitchFamily="34" charset="0"/>
                <a:hlinkClick r:id="rId6"/>
              </a:rPr>
              <a:t>Laudato Si’</a:t>
            </a:r>
            <a:r>
              <a:rPr lang="en-US" altLang="ja-JP" sz="4800" b="0" i="0" dirty="0">
                <a:solidFill>
                  <a:srgbClr val="000000"/>
                </a:solidFill>
                <a:effectLst/>
                <a:latin typeface="Tahoma" panose="020B0604030504040204" pitchFamily="34" charset="0"/>
              </a:rPr>
              <a:t> </a:t>
            </a:r>
            <a:r>
              <a:rPr lang="en-US" altLang="ja-JP" sz="4800" dirty="0"/>
              <a:t>70)</a:t>
            </a:r>
            <a:r>
              <a:rPr lang="ja-JP" altLang="en-US" sz="4800" dirty="0"/>
              <a:t>。病者、困窮者、見捨てられている者達をケアすること、これこそが</a:t>
            </a:r>
            <a:r>
              <a:rPr lang="en-US" altLang="ja-JP" sz="4800" dirty="0"/>
              <a:t>a </a:t>
            </a:r>
            <a:r>
              <a:rPr lang="en-US" altLang="ja-JP" sz="4800" dirty="0">
                <a:hlinkClick r:id="rId14"/>
              </a:rPr>
              <a:t>human</a:t>
            </a:r>
            <a:r>
              <a:rPr lang="ja-JP" altLang="en-US" sz="4800" dirty="0"/>
              <a:t>そしてキリスト者の豊かさなのです。</a:t>
            </a:r>
          </a:p>
          <a:p>
            <a:pPr marL="0" indent="0" algn="just">
              <a:lnSpc>
                <a:spcPts val="1440"/>
              </a:lnSpc>
              <a:spcBef>
                <a:spcPts val="600"/>
              </a:spcBef>
              <a:buNone/>
            </a:pPr>
            <a:r>
              <a:rPr lang="ja-JP" altLang="en-US" sz="4800" dirty="0"/>
              <a:t>この様なケアの対象を、私達が共に暮らす家つまりこの地球とあらゆる被造物に広げなければなりません。全ての生命形態は</a:t>
            </a:r>
            <a:r>
              <a:rPr lang="en-US" altLang="ja-JP" sz="4800" dirty="0"/>
              <a:t>interconnect</a:t>
            </a:r>
            <a:r>
              <a:rPr lang="ja-JP" altLang="en-US" sz="4800" dirty="0"/>
              <a:t>されています</a:t>
            </a:r>
            <a:r>
              <a:rPr lang="en-US" altLang="ja-JP" sz="4800" dirty="0"/>
              <a:t>(LS137-138)</a:t>
            </a:r>
            <a:r>
              <a:rPr lang="ja-JP" altLang="en-US" sz="4800" dirty="0"/>
              <a:t>。従って私達の健康も</a:t>
            </a:r>
            <a:r>
              <a:rPr lang="en-US" altLang="ja-JP" sz="4800" dirty="0"/>
              <a:t>interconnect</a:t>
            </a:r>
            <a:r>
              <a:rPr lang="ja-JP" altLang="en-US" sz="4800" dirty="0"/>
              <a:t>された生態系に依存します。この様な生態系を神は創造しそのケアを私達に任せました</a:t>
            </a:r>
            <a:r>
              <a:rPr lang="en-US" altLang="ja-JP" sz="4800" dirty="0"/>
              <a:t>(</a:t>
            </a:r>
            <a:r>
              <a:rPr lang="ja-JP" altLang="en-US" sz="4800" dirty="0"/>
              <a:t>創世記</a:t>
            </a:r>
            <a:r>
              <a:rPr lang="en-US" altLang="ja-JP" sz="4800" dirty="0"/>
              <a:t>2</a:t>
            </a:r>
            <a:r>
              <a:rPr lang="ja-JP" altLang="en-US" sz="4800" dirty="0"/>
              <a:t>・</a:t>
            </a:r>
            <a:r>
              <a:rPr lang="en-US" altLang="ja-JP" sz="4800" dirty="0"/>
              <a:t>15)</a:t>
            </a:r>
            <a:r>
              <a:rPr lang="ja-JP" altLang="en-US" sz="4800" dirty="0"/>
              <a:t>。ですから生態系をケアせず</a:t>
            </a:r>
            <a:r>
              <a:rPr lang="en-US" altLang="ja-JP" sz="4800" dirty="0"/>
              <a:t>abuse(</a:t>
            </a:r>
            <a:r>
              <a:rPr lang="ja-JP" altLang="en-US" sz="4800" dirty="0"/>
              <a:t>濫用</a:t>
            </a:r>
            <a:r>
              <a:rPr lang="en-US" altLang="ja-JP" sz="4800" dirty="0"/>
              <a:t>)</a:t>
            </a:r>
            <a:r>
              <a:rPr lang="ja-JP" altLang="en-US" sz="4800" dirty="0"/>
              <a:t>することは</a:t>
            </a:r>
            <a:r>
              <a:rPr lang="en-US" altLang="ja-JP" sz="4800" dirty="0"/>
              <a:t>a grave sin</a:t>
            </a:r>
            <a:r>
              <a:rPr lang="ja-JP" altLang="en-US" sz="4800" dirty="0"/>
              <a:t>であり、私達に損傷、危害、疾病をもたらします</a:t>
            </a:r>
            <a:r>
              <a:rPr lang="en-US" altLang="ja-JP" sz="4800" dirty="0"/>
              <a:t>(</a:t>
            </a:r>
            <a:r>
              <a:rPr lang="en-US" altLang="ja-JP" sz="4800" b="0" i="1" dirty="0">
                <a:solidFill>
                  <a:srgbClr val="663300"/>
                </a:solidFill>
                <a:effectLst/>
                <a:latin typeface="Tahoma" panose="020B0604030504040204" pitchFamily="34" charset="0"/>
                <a:hlinkClick r:id="rId6"/>
              </a:rPr>
              <a:t>Laudato Si’</a:t>
            </a:r>
            <a:r>
              <a:rPr lang="en-US" altLang="ja-JP" sz="4800" b="0" i="0" dirty="0">
                <a:solidFill>
                  <a:srgbClr val="000000"/>
                </a:solidFill>
                <a:effectLst/>
                <a:latin typeface="Tahoma" panose="020B0604030504040204" pitchFamily="34" charset="0"/>
              </a:rPr>
              <a:t> </a:t>
            </a:r>
            <a:r>
              <a:rPr lang="en-US" altLang="ja-JP" sz="4800" dirty="0"/>
              <a:t>8</a:t>
            </a:r>
            <a:r>
              <a:rPr lang="ja-JP" altLang="en-US" sz="4800" dirty="0"/>
              <a:t>、</a:t>
            </a:r>
            <a:r>
              <a:rPr lang="en-US" altLang="ja-JP" sz="4800" dirty="0"/>
              <a:t>66)</a:t>
            </a:r>
            <a:r>
              <a:rPr lang="ja-JP" altLang="en-US" sz="4800" dirty="0"/>
              <a:t>。私達が共通の家をこの様に</a:t>
            </a:r>
            <a:r>
              <a:rPr lang="en-US" altLang="ja-JP" sz="4800" dirty="0"/>
              <a:t>misuse(</a:t>
            </a:r>
            <a:r>
              <a:rPr lang="ja-JP" altLang="en-US" sz="4800" dirty="0"/>
              <a:t>誤用</a:t>
            </a:r>
            <a:r>
              <a:rPr lang="en-US" altLang="ja-JP" sz="4800" dirty="0"/>
              <a:t>)</a:t>
            </a:r>
            <a:r>
              <a:rPr lang="ja-JP" altLang="en-US" sz="4800" dirty="0"/>
              <a:t>してしまうのだとしたら、その防御手段は、</a:t>
            </a:r>
            <a:r>
              <a:rPr lang="en-US" altLang="ja-JP" sz="4800" dirty="0"/>
              <a:t>contemplation(</a:t>
            </a:r>
            <a:r>
              <a:rPr lang="ja-JP" altLang="en-US" sz="4800" dirty="0"/>
              <a:t>観想</a:t>
            </a:r>
            <a:r>
              <a:rPr lang="en-US" altLang="ja-JP" sz="4800" dirty="0"/>
              <a:t>)</a:t>
            </a:r>
            <a:r>
              <a:rPr lang="ja-JP" altLang="en-US" sz="4800" dirty="0"/>
              <a:t> </a:t>
            </a:r>
            <a:r>
              <a:rPr lang="en-US" altLang="ja-JP" sz="4800" dirty="0"/>
              <a:t>(</a:t>
            </a:r>
            <a:r>
              <a:rPr lang="ja-JP" altLang="en-US" sz="4800" dirty="0"/>
              <a:t>同</a:t>
            </a:r>
            <a:r>
              <a:rPr lang="en-US" altLang="ja-JP" sz="4800" dirty="0"/>
              <a:t>85</a:t>
            </a:r>
            <a:r>
              <a:rPr lang="ja-JP" altLang="en-US" sz="4800" dirty="0"/>
              <a:t>、</a:t>
            </a:r>
            <a:r>
              <a:rPr lang="en-US" altLang="ja-JP" sz="4800" dirty="0"/>
              <a:t>214)</a:t>
            </a:r>
            <a:r>
              <a:rPr lang="ja-JP" altLang="en-US" sz="4800" dirty="0"/>
              <a:t>です。</a:t>
            </a:r>
            <a:r>
              <a:rPr lang="en-US" altLang="ja-JP" sz="4800" dirty="0"/>
              <a:t>｢</a:t>
            </a:r>
            <a:r>
              <a:rPr lang="ja-JP" altLang="en-US" sz="4800" dirty="0"/>
              <a:t>なぜ</a:t>
            </a:r>
            <a:r>
              <a:rPr lang="en-US" altLang="ja-JP" sz="4800" dirty="0"/>
              <a:t>｣</a:t>
            </a:r>
            <a:r>
              <a:rPr lang="ja-JP" altLang="en-US" sz="4800" dirty="0"/>
              <a:t>と思いますか？ 予防ワクチンは無いのか？ 私達の共通の家をないがしろにせずケアできるようになる予防ワクチンは無い？ では何が、ケア無精というこの病への防御手段なのか？ それは</a:t>
            </a:r>
            <a:r>
              <a:rPr lang="en-US" altLang="ja-JP" sz="4800" dirty="0"/>
              <a:t>contemplation(</a:t>
            </a:r>
            <a:r>
              <a:rPr lang="ja-JP" altLang="en-US" sz="4800" dirty="0"/>
              <a:t>観想</a:t>
            </a:r>
            <a:r>
              <a:rPr lang="en-US" altLang="ja-JP" sz="4800" dirty="0"/>
              <a:t>)</a:t>
            </a:r>
            <a:r>
              <a:rPr lang="ja-JP" altLang="en-US" sz="4800" dirty="0"/>
              <a:t>です。なぜなら</a:t>
            </a:r>
            <a:r>
              <a:rPr lang="en-US" altLang="ja-JP" sz="4800" dirty="0"/>
              <a:t>｢</a:t>
            </a:r>
            <a:r>
              <a:rPr lang="ja-JP" altLang="en-US" sz="4800" dirty="0"/>
              <a:t>美しいものに心奪われて立ち止まることを知らない人が、良心の呵責もなく全ての物事を、利用し濫用する対象として</a:t>
            </a:r>
            <a:r>
              <a:rPr lang="en-US" altLang="ja-JP" sz="4800" dirty="0"/>
              <a:t>(</a:t>
            </a:r>
            <a:r>
              <a:rPr lang="ja-JP" altLang="en-US" sz="4800" dirty="0"/>
              <a:t>あるいは</a:t>
            </a:r>
            <a:r>
              <a:rPr lang="en-US" altLang="ja-JP" sz="4800" dirty="0"/>
              <a:t>｢</a:t>
            </a:r>
            <a:r>
              <a:rPr lang="ja-JP" altLang="en-US" sz="4800" dirty="0"/>
              <a:t>使い捨て</a:t>
            </a:r>
            <a:r>
              <a:rPr lang="en-US" altLang="ja-JP" sz="4800" dirty="0"/>
              <a:t>｣</a:t>
            </a:r>
            <a:r>
              <a:rPr lang="ja-JP" altLang="en-US" sz="4800" dirty="0"/>
              <a:t>の対象として</a:t>
            </a:r>
            <a:r>
              <a:rPr lang="en-US" altLang="ja-JP" sz="4800" dirty="0"/>
              <a:t>)</a:t>
            </a:r>
            <a:r>
              <a:rPr lang="ja-JP" altLang="en-US" sz="4800" dirty="0"/>
              <a:t>扱ったとしても、驚くにはあたらない</a:t>
            </a:r>
            <a:r>
              <a:rPr lang="en-US" altLang="ja-JP" sz="4800" dirty="0"/>
              <a:t>｣(</a:t>
            </a:r>
            <a:r>
              <a:rPr lang="ja-JP" altLang="en-US" sz="4800" dirty="0"/>
              <a:t>同</a:t>
            </a:r>
            <a:r>
              <a:rPr lang="en-US" altLang="ja-JP" sz="4800" dirty="0"/>
              <a:t>215)</a:t>
            </a:r>
            <a:r>
              <a:rPr lang="ja-JP" altLang="en-US" sz="4800" dirty="0"/>
              <a:t>からです。強調しておきます。私達の共通の家、被造界は、単なる</a:t>
            </a:r>
            <a:r>
              <a:rPr lang="en-US" altLang="ja-JP" sz="4800" dirty="0"/>
              <a:t>｢</a:t>
            </a:r>
            <a:r>
              <a:rPr lang="ja-JP" altLang="en-US" sz="4800" dirty="0"/>
              <a:t>資源</a:t>
            </a:r>
            <a:r>
              <a:rPr lang="en-US" altLang="ja-JP" sz="4800" dirty="0"/>
              <a:t>｣</a:t>
            </a:r>
            <a:r>
              <a:rPr lang="ja-JP" altLang="en-US" sz="4800" dirty="0"/>
              <a:t>ではありません。</a:t>
            </a:r>
            <a:r>
              <a:rPr lang="ja-JP" altLang="en-US" sz="4800" dirty="0">
                <a:solidFill>
                  <a:srgbClr val="FF0000"/>
                </a:solidFill>
                <a:hlinkClick r:id="rId3"/>
              </a:rPr>
              <a:t>被造物はそれぞれ固有の価値をもっており</a:t>
            </a:r>
            <a:r>
              <a:rPr lang="ja-JP" altLang="en-US" sz="4800" dirty="0">
                <a:solidFill>
                  <a:srgbClr val="FF0000"/>
                </a:solidFill>
              </a:rPr>
              <a:t>、</a:t>
            </a:r>
            <a:r>
              <a:rPr lang="en-US" altLang="ja-JP" sz="4800" dirty="0">
                <a:solidFill>
                  <a:srgbClr val="FF0000"/>
                </a:solidFill>
              </a:rPr>
              <a:t>｢</a:t>
            </a:r>
            <a:r>
              <a:rPr lang="ja-JP" altLang="en-US" sz="4800" dirty="0">
                <a:solidFill>
                  <a:srgbClr val="FF0000"/>
                </a:solidFill>
              </a:rPr>
              <a:t>それぞれのしかたで、神の無限の</a:t>
            </a:r>
            <a:r>
              <a:rPr lang="en-US" altLang="ja-JP" sz="4800" dirty="0">
                <a:solidFill>
                  <a:srgbClr val="FF0000"/>
                </a:solidFill>
              </a:rPr>
              <a:t>wisdom</a:t>
            </a:r>
            <a:r>
              <a:rPr lang="ja-JP" altLang="en-US" sz="4800" dirty="0">
                <a:solidFill>
                  <a:srgbClr val="FF0000"/>
                </a:solidFill>
              </a:rPr>
              <a:t>と</a:t>
            </a:r>
            <a:r>
              <a:rPr lang="en-US" altLang="ja-JP" sz="4800" dirty="0">
                <a:solidFill>
                  <a:srgbClr val="FF0000"/>
                </a:solidFill>
              </a:rPr>
              <a:t>goodness</a:t>
            </a:r>
            <a:r>
              <a:rPr lang="ja-JP" altLang="en-US" sz="4800" dirty="0">
                <a:solidFill>
                  <a:srgbClr val="FF0000"/>
                </a:solidFill>
              </a:rPr>
              <a:t>の</a:t>
            </a:r>
            <a:r>
              <a:rPr lang="en-US" altLang="ja-JP" sz="4800" dirty="0">
                <a:solidFill>
                  <a:srgbClr val="FF0000"/>
                </a:solidFill>
                <a:hlinkClick r:id="rId4"/>
              </a:rPr>
              <a:t>ray</a:t>
            </a:r>
            <a:r>
              <a:rPr lang="en-US" altLang="ja-JP" sz="4800" dirty="0">
                <a:solidFill>
                  <a:srgbClr val="FF0000"/>
                </a:solidFill>
              </a:rPr>
              <a:t>(</a:t>
            </a:r>
            <a:r>
              <a:rPr lang="ja-JP" altLang="en-US" sz="4800" dirty="0">
                <a:solidFill>
                  <a:srgbClr val="FF0000"/>
                </a:solidFill>
              </a:rPr>
              <a:t>光線</a:t>
            </a:r>
            <a:r>
              <a:rPr lang="en-US" altLang="ja-JP" sz="4800" dirty="0">
                <a:solidFill>
                  <a:srgbClr val="FF0000"/>
                </a:solidFill>
              </a:rPr>
              <a:t>)</a:t>
            </a:r>
            <a:r>
              <a:rPr lang="ja-JP" altLang="en-US" sz="4800" dirty="0">
                <a:solidFill>
                  <a:srgbClr val="FF0000"/>
                </a:solidFill>
              </a:rPr>
              <a:t>のひとつを反映しています</a:t>
            </a:r>
            <a:r>
              <a:rPr lang="en-US" altLang="ja-JP" sz="4800" dirty="0">
                <a:solidFill>
                  <a:srgbClr val="FF0000"/>
                </a:solidFill>
              </a:rPr>
              <a:t>｣(</a:t>
            </a:r>
            <a:r>
              <a:rPr lang="ja-JP" altLang="en-US" sz="4800" dirty="0">
                <a:solidFill>
                  <a:srgbClr val="FF0000"/>
                </a:solidFill>
              </a:rPr>
              <a:t>カトリック教会のカテキズム</a:t>
            </a:r>
            <a:r>
              <a:rPr lang="en-US" altLang="ja-JP" sz="4800" dirty="0">
                <a:solidFill>
                  <a:srgbClr val="FF0000"/>
                </a:solidFill>
              </a:rPr>
              <a:t>』3399)</a:t>
            </a:r>
            <a:r>
              <a:rPr lang="ja-JP" altLang="en-US" sz="4800" dirty="0">
                <a:solidFill>
                  <a:srgbClr val="FF0000"/>
                </a:solidFill>
              </a:rPr>
              <a:t>。この様な価値と</a:t>
            </a:r>
            <a:r>
              <a:rPr lang="en-US" altLang="ja-JP" sz="4800" dirty="0">
                <a:solidFill>
                  <a:srgbClr val="FF0000"/>
                </a:solidFill>
                <a:hlinkClick r:id="rId5"/>
              </a:rPr>
              <a:t>ray of divine light</a:t>
            </a:r>
            <a:r>
              <a:rPr lang="ja-JP" altLang="en-US" sz="4800" dirty="0">
                <a:solidFill>
                  <a:srgbClr val="FF0000"/>
                </a:solidFill>
              </a:rPr>
              <a:t>は必ず見つかりますが、そのためには、沈黙し、耳を傾け、観想する必要があるのです。観想はこの様に霊魂の治療も行います。</a:t>
            </a:r>
            <a:endParaRPr lang="ja-JP" altLang="en-US" dirty="0"/>
          </a:p>
        </p:txBody>
      </p:sp>
      <p:sp>
        <p:nvSpPr>
          <p:cNvPr id="4" name="スライド番号プレースホルダー 3">
            <a:extLst>
              <a:ext uri="{FF2B5EF4-FFF2-40B4-BE49-F238E27FC236}">
                <a16:creationId xmlns:a16="http://schemas.microsoft.com/office/drawing/2014/main" id="{6D6EBD96-B8F0-4F46-B883-E85A12254E92}"/>
              </a:ext>
            </a:extLst>
          </p:cNvPr>
          <p:cNvSpPr>
            <a:spLocks noGrp="1"/>
          </p:cNvSpPr>
          <p:nvPr>
            <p:ph type="sldNum" sz="quarter" idx="12"/>
          </p:nvPr>
        </p:nvSpPr>
        <p:spPr/>
        <p:txBody>
          <a:bodyPr/>
          <a:lstStyle/>
          <a:p>
            <a:fld id="{61C8C209-2824-4C64-AE41-02F26CB68BE2}" type="slidenum">
              <a:rPr kumimoji="1" lang="ja-JP" altLang="en-US" smtClean="0"/>
              <a:t>2</a:t>
            </a:fld>
            <a:endParaRPr kumimoji="1" lang="ja-JP" altLang="en-US" dirty="0"/>
          </a:p>
        </p:txBody>
      </p:sp>
    </p:spTree>
    <p:extLst>
      <p:ext uri="{BB962C8B-B14F-4D97-AF65-F5344CB8AC3E}">
        <p14:creationId xmlns:p14="http://schemas.microsoft.com/office/powerpoint/2010/main" val="766373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5374C650-4DCA-4963-BF1C-563E9D3B3DD7}"/>
              </a:ext>
            </a:extLst>
          </p:cNvPr>
          <p:cNvSpPr>
            <a:spLocks noGrp="1"/>
          </p:cNvSpPr>
          <p:nvPr>
            <p:ph type="title"/>
          </p:nvPr>
        </p:nvSpPr>
        <p:spPr>
          <a:xfrm>
            <a:off x="540727" y="245859"/>
            <a:ext cx="8107973" cy="358408"/>
          </a:xfrm>
        </p:spPr>
        <p:txBody>
          <a:bodyPr>
            <a:noAutofit/>
          </a:bodyPr>
          <a:lstStyle/>
          <a:p>
            <a:pPr algn="ctr"/>
            <a:r>
              <a:rPr lang="ja-JP" altLang="en-US" sz="1800" b="1" dirty="0"/>
              <a:t>私達は、神がそれぞれの物事に固有に与えた価値を、ただただ見いだすのです。</a:t>
            </a:r>
          </a:p>
        </p:txBody>
      </p:sp>
      <p:sp>
        <p:nvSpPr>
          <p:cNvPr id="6" name="コンテンツ プレースホルダー 5">
            <a:extLst>
              <a:ext uri="{FF2B5EF4-FFF2-40B4-BE49-F238E27FC236}">
                <a16:creationId xmlns:a16="http://schemas.microsoft.com/office/drawing/2014/main" id="{91ED3D9A-5AE1-43A3-BFEE-3D39E7219A7C}"/>
              </a:ext>
            </a:extLst>
          </p:cNvPr>
          <p:cNvSpPr>
            <a:spLocks noGrp="1"/>
          </p:cNvSpPr>
          <p:nvPr>
            <p:ph sz="half" idx="1"/>
          </p:nvPr>
        </p:nvSpPr>
        <p:spPr>
          <a:xfrm>
            <a:off x="0" y="782523"/>
            <a:ext cx="3991708" cy="6369008"/>
          </a:xfrm>
        </p:spPr>
        <p:txBody>
          <a:bodyPr>
            <a:noAutofit/>
          </a:bodyPr>
          <a:lstStyle/>
          <a:p>
            <a:pPr marL="0" indent="0" algn="just">
              <a:buNone/>
            </a:pPr>
            <a:r>
              <a:rPr lang="en-US" altLang="ja-JP" sz="1100" b="0" i="0" dirty="0">
                <a:solidFill>
                  <a:srgbClr val="000000"/>
                </a:solidFill>
                <a:effectLst/>
                <a:latin typeface="Tahoma" panose="020B0604030504040204" pitchFamily="34" charset="0"/>
              </a:rPr>
              <a:t>Without contemplation, it is easy to fall prey to an unbalanced and arrogant anthropocentrism, the “I” at the </a:t>
            </a:r>
            <a:r>
              <a:rPr lang="en-US" altLang="ja-JP" sz="1100" b="0" i="0" dirty="0" err="1">
                <a:solidFill>
                  <a:srgbClr val="000000"/>
                </a:solidFill>
                <a:effectLst/>
                <a:latin typeface="Tahoma" panose="020B0604030504040204" pitchFamily="34" charset="0"/>
              </a:rPr>
              <a:t>centre</a:t>
            </a:r>
            <a:r>
              <a:rPr lang="en-US" altLang="ja-JP" sz="1100" b="0" i="0" dirty="0">
                <a:solidFill>
                  <a:srgbClr val="000000"/>
                </a:solidFill>
                <a:effectLst/>
                <a:latin typeface="Tahoma" panose="020B0604030504040204" pitchFamily="34" charset="0"/>
              </a:rPr>
              <a:t> of everything, which overinflates our role as human beings, positioning us as absolute rulers of all other creatures. A distorted interpretation of biblical texts on creation has contributed to this misinterpretation, which leads to the exploitation of the earth to the point of suffocating it. Exploiting creation: this is </a:t>
            </a:r>
            <a:r>
              <a:rPr lang="en-US" altLang="ja-JP" sz="1100" b="0" i="0" dirty="0">
                <a:solidFill>
                  <a:srgbClr val="FF0000"/>
                </a:solidFill>
                <a:effectLst/>
                <a:latin typeface="Tahoma" panose="020B0604030504040204" pitchFamily="34" charset="0"/>
              </a:rPr>
              <a:t>the sin</a:t>
            </a:r>
            <a:r>
              <a:rPr lang="en-US" altLang="ja-JP" sz="1100" b="0" i="0" dirty="0">
                <a:solidFill>
                  <a:srgbClr val="000000"/>
                </a:solidFill>
                <a:effectLst/>
                <a:latin typeface="Tahoma" panose="020B0604030504040204" pitchFamily="34" charset="0"/>
              </a:rPr>
              <a:t>. We believe we are at the </a:t>
            </a:r>
            <a:r>
              <a:rPr lang="en-US" altLang="ja-JP" sz="1100" b="0" i="0" dirty="0" err="1">
                <a:solidFill>
                  <a:srgbClr val="000000"/>
                </a:solidFill>
                <a:effectLst/>
                <a:latin typeface="Tahoma" panose="020B0604030504040204" pitchFamily="34" charset="0"/>
              </a:rPr>
              <a:t>centre</a:t>
            </a:r>
            <a:r>
              <a:rPr lang="en-US" altLang="ja-JP" sz="1100" b="0" i="0" dirty="0">
                <a:solidFill>
                  <a:srgbClr val="000000"/>
                </a:solidFill>
                <a:effectLst/>
                <a:latin typeface="Tahoma" panose="020B0604030504040204" pitchFamily="34" charset="0"/>
              </a:rPr>
              <a:t>, claiming to occupy God’s place and so we ruin the harmony of creation, the harmony of God’s plan. We become predators, forgetting our vocation as custodians of life. Of course, we can and must work the earth so as to live and to develop. But work is not synonymous with exploitation, and it is always accompanied by care: ploughing and protecting, working and caring... This is our mission (cf. </a:t>
            </a:r>
            <a:r>
              <a:rPr lang="en-US" altLang="ja-JP" sz="1100" b="0" i="1" dirty="0">
                <a:solidFill>
                  <a:srgbClr val="000000"/>
                </a:solidFill>
                <a:effectLst/>
                <a:latin typeface="Tahoma" panose="020B0604030504040204" pitchFamily="34" charset="0"/>
              </a:rPr>
              <a:t>Gen</a:t>
            </a:r>
            <a:r>
              <a:rPr lang="en-US" altLang="ja-JP" sz="1100" b="0" i="0" dirty="0">
                <a:solidFill>
                  <a:srgbClr val="000000"/>
                </a:solidFill>
                <a:effectLst/>
                <a:latin typeface="Tahoma" panose="020B0604030504040204" pitchFamily="34" charset="0"/>
              </a:rPr>
              <a:t> 2:15). We cannot expect to continue to grow on a material level, without taking care of the common home that welcomes us. Our poorest brothers and sisters and our mother earth groan for the damage and injustice we have caused, and demand we take another course. They demand of us a conversion, a change of path; taking care of the earth too, of creation.</a:t>
            </a:r>
          </a:p>
          <a:p>
            <a:pPr marL="0" indent="0" algn="just">
              <a:buNone/>
            </a:pPr>
            <a:r>
              <a:rPr lang="en-US" altLang="ja-JP" sz="1100" b="0" i="0" dirty="0">
                <a:solidFill>
                  <a:srgbClr val="000000"/>
                </a:solidFill>
                <a:effectLst/>
                <a:latin typeface="Tahoma" panose="020B0604030504040204" pitchFamily="34" charset="0"/>
              </a:rPr>
              <a:t>Therefore, it is important to recover the contemplative dimension, that is, to look at the earth, creation, as a gift, not as something to exploit for profit. When we contemplate, we discover in others and in nature something much greater than their usefulness. Here is the heart of the issue: contemplating is going beyond the usefulness of something. Contemplating the beautiful does not mean exploiting it: contemplating is free. </a:t>
            </a:r>
            <a:r>
              <a:rPr lang="en-US" altLang="ja-JP" sz="1100" b="0" i="0" dirty="0">
                <a:solidFill>
                  <a:srgbClr val="FF0000"/>
                </a:solidFill>
                <a:effectLst/>
                <a:latin typeface="Tahoma" panose="020B0604030504040204" pitchFamily="34" charset="0"/>
              </a:rPr>
              <a:t>We discover the intrinsic value of things given to them by God. </a:t>
            </a:r>
            <a:r>
              <a:rPr lang="en-US" altLang="ja-JP" sz="1100" b="0" i="0" dirty="0">
                <a:solidFill>
                  <a:srgbClr val="000000"/>
                </a:solidFill>
                <a:effectLst/>
                <a:latin typeface="Tahoma" panose="020B0604030504040204" pitchFamily="34" charset="0"/>
              </a:rPr>
              <a:t>As many spiritual masters have taught, the heavens, the earth, the sea, and every creature possess this iconic capacity, this mystical capacity to bring us back to the Creator and to communion with creation. For example, Saint Ignatius of Loyola, at the end of his Spiritual Exercises, invites us to carry out “Contemplation to attain love”, that is, to consider how God looks at his creatures and to rejoice with them; to discover God’s presence in his creatures and, with freedom and grace, to love and care for them.</a:t>
            </a:r>
          </a:p>
          <a:p>
            <a:pPr marL="0" indent="0" algn="just">
              <a:buNone/>
            </a:pPr>
            <a:endParaRPr lang="en-US" altLang="ja-JP" sz="1200" b="0" i="0" dirty="0">
              <a:solidFill>
                <a:srgbClr val="000000"/>
              </a:solidFill>
              <a:effectLst/>
              <a:latin typeface="Tahoma" panose="020B0604030504040204" pitchFamily="34" charset="0"/>
            </a:endParaRPr>
          </a:p>
        </p:txBody>
      </p:sp>
      <p:sp>
        <p:nvSpPr>
          <p:cNvPr id="7" name="コンテンツ プレースホルダー 6">
            <a:extLst>
              <a:ext uri="{FF2B5EF4-FFF2-40B4-BE49-F238E27FC236}">
                <a16:creationId xmlns:a16="http://schemas.microsoft.com/office/drawing/2014/main" id="{8E3A2025-8E74-4C0D-AAFF-9A0C96179D5B}"/>
              </a:ext>
            </a:extLst>
          </p:cNvPr>
          <p:cNvSpPr>
            <a:spLocks noGrp="1"/>
          </p:cNvSpPr>
          <p:nvPr>
            <p:ph sz="half" idx="2"/>
          </p:nvPr>
        </p:nvSpPr>
        <p:spPr>
          <a:xfrm>
            <a:off x="3991708" y="782523"/>
            <a:ext cx="5152292" cy="6080918"/>
          </a:xfrm>
        </p:spPr>
        <p:txBody>
          <a:bodyPr>
            <a:noAutofit/>
          </a:bodyPr>
          <a:lstStyle/>
          <a:p>
            <a:pPr marL="0" indent="0" algn="just">
              <a:buNone/>
            </a:pPr>
            <a:r>
              <a:rPr lang="ja-JP" altLang="ja-JP" sz="1200" kern="100" dirty="0">
                <a:effectLst/>
                <a:latin typeface="+mn-ea"/>
                <a:cs typeface="Times New Roman" panose="02020603050405020304" pitchFamily="18" charset="0"/>
              </a:rPr>
              <a:t>観想</a:t>
            </a:r>
            <a:r>
              <a:rPr lang="ja-JP" altLang="en-US" sz="1200" kern="100" dirty="0">
                <a:effectLst/>
                <a:latin typeface="+mn-ea"/>
                <a:cs typeface="Times New Roman" panose="02020603050405020304" pitchFamily="18" charset="0"/>
              </a:rPr>
              <a:t>を怠ると、</a:t>
            </a:r>
            <a:r>
              <a:rPr lang="ja-JP" altLang="en-US" sz="1200" kern="100" dirty="0">
                <a:latin typeface="+mn-ea"/>
                <a:cs typeface="Times New Roman" panose="02020603050405020304" pitchFamily="18" charset="0"/>
              </a:rPr>
              <a:t>全ての中心に</a:t>
            </a:r>
            <a:r>
              <a:rPr lang="en-US" altLang="ja-JP" sz="1200" kern="100" dirty="0">
                <a:latin typeface="+mn-ea"/>
                <a:cs typeface="Times New Roman" panose="02020603050405020304" pitchFamily="18" charset="0"/>
              </a:rPr>
              <a:t>｢</a:t>
            </a:r>
            <a:r>
              <a:rPr lang="ja-JP" altLang="en-US" sz="1200" kern="100" dirty="0">
                <a:latin typeface="+mn-ea"/>
                <a:cs typeface="Times New Roman" panose="02020603050405020304" pitchFamily="18" charset="0"/>
              </a:rPr>
              <a:t>私</a:t>
            </a:r>
            <a:r>
              <a:rPr lang="en-US" altLang="ja-JP" sz="1200" kern="100" dirty="0">
                <a:latin typeface="+mn-ea"/>
                <a:cs typeface="Times New Roman" panose="02020603050405020304" pitchFamily="18" charset="0"/>
              </a:rPr>
              <a:t>｣</a:t>
            </a:r>
            <a:r>
              <a:rPr lang="ja-JP" altLang="en-US" sz="1200" kern="100" dirty="0">
                <a:latin typeface="+mn-ea"/>
                <a:cs typeface="Times New Roman" panose="02020603050405020304" pitchFamily="18" charset="0"/>
              </a:rPr>
              <a:t>を置く偏重と傲慢の</a:t>
            </a:r>
            <a:r>
              <a:rPr lang="en-US" altLang="ja-JP" sz="1200" kern="100" dirty="0">
                <a:effectLst/>
                <a:latin typeface="+mn-ea"/>
                <a:cs typeface="Times New Roman" panose="02020603050405020304" pitchFamily="18" charset="0"/>
              </a:rPr>
              <a:t>anthropocentrism (</a:t>
            </a:r>
            <a:r>
              <a:rPr lang="ja-JP" altLang="en-US" sz="1200" kern="100" dirty="0">
                <a:effectLst/>
                <a:latin typeface="+mn-ea"/>
                <a:cs typeface="Times New Roman" panose="02020603050405020304" pitchFamily="18" charset="0"/>
              </a:rPr>
              <a:t>人間中心主義</a:t>
            </a:r>
            <a:r>
              <a:rPr lang="en-US" altLang="ja-JP" sz="1200" kern="100" dirty="0">
                <a:effectLst/>
                <a:latin typeface="+mn-ea"/>
                <a:cs typeface="Times New Roman" panose="02020603050405020304" pitchFamily="18" charset="0"/>
              </a:rPr>
              <a:t>)</a:t>
            </a:r>
            <a:r>
              <a:rPr lang="ja-JP" altLang="en-US" sz="1200" kern="100" dirty="0">
                <a:effectLst/>
                <a:latin typeface="+mn-ea"/>
                <a:cs typeface="Times New Roman" panose="02020603050405020304" pitchFamily="18" charset="0"/>
              </a:rPr>
              <a:t>に私達は易々と餌食にされます。</a:t>
            </a:r>
            <a:r>
              <a:rPr lang="en-US" altLang="ja-JP" sz="1200" kern="100" dirty="0">
                <a:effectLst/>
                <a:latin typeface="+mn-ea"/>
                <a:cs typeface="Times New Roman" panose="02020603050405020304" pitchFamily="18" charset="0"/>
                <a:hlinkClick r:id="rId3"/>
              </a:rPr>
              <a:t>human beings</a:t>
            </a:r>
            <a:r>
              <a:rPr lang="ja-JP" altLang="en-US" sz="1200" kern="100" dirty="0">
                <a:effectLst/>
                <a:latin typeface="+mn-ea"/>
                <a:cs typeface="Times New Roman" panose="02020603050405020304" pitchFamily="18" charset="0"/>
              </a:rPr>
              <a:t>としての役割を越える者、</a:t>
            </a:r>
            <a:r>
              <a:rPr lang="ja-JP" altLang="ja-JP" sz="1200" kern="100" dirty="0">
                <a:effectLst/>
                <a:latin typeface="+mn-ea"/>
                <a:cs typeface="Times New Roman" panose="02020603050405020304" pitchFamily="18" charset="0"/>
              </a:rPr>
              <a:t>他の</a:t>
            </a:r>
            <a:r>
              <a:rPr lang="ja-JP" altLang="en-US" sz="1200" kern="100" dirty="0">
                <a:effectLst/>
                <a:latin typeface="+mn-ea"/>
                <a:cs typeface="Times New Roman" panose="02020603050405020304" pitchFamily="18" charset="0"/>
              </a:rPr>
              <a:t>全ての</a:t>
            </a:r>
            <a:r>
              <a:rPr lang="ja-JP" altLang="ja-JP" sz="1200" kern="100" dirty="0">
                <a:effectLst/>
                <a:latin typeface="+mn-ea"/>
                <a:cs typeface="Times New Roman" panose="02020603050405020304" pitchFamily="18" charset="0"/>
              </a:rPr>
              <a:t>被造物の絶対的な支配者</a:t>
            </a:r>
            <a:r>
              <a:rPr lang="ja-JP" altLang="en-US" sz="1200" kern="100" dirty="0">
                <a:effectLst/>
                <a:latin typeface="+mn-ea"/>
                <a:cs typeface="Times New Roman" panose="02020603050405020304" pitchFamily="18" charset="0"/>
              </a:rPr>
              <a:t>だと私達は勘違いするようになります</a:t>
            </a:r>
            <a:r>
              <a:rPr lang="ja-JP" altLang="ja-JP" sz="1200" kern="100" dirty="0">
                <a:effectLst/>
                <a:latin typeface="+mn-ea"/>
                <a:cs typeface="Times New Roman" panose="02020603050405020304" pitchFamily="18" charset="0"/>
              </a:rPr>
              <a:t>。聖書</a:t>
            </a:r>
            <a:r>
              <a:rPr lang="ja-JP" altLang="en-US" sz="1200" kern="100" dirty="0">
                <a:effectLst/>
                <a:latin typeface="+mn-ea"/>
                <a:cs typeface="Times New Roman" panose="02020603050405020304" pitchFamily="18" charset="0"/>
              </a:rPr>
              <a:t>にある</a:t>
            </a:r>
            <a:r>
              <a:rPr lang="ja-JP" altLang="ja-JP" sz="1200" kern="100" dirty="0">
                <a:effectLst/>
                <a:latin typeface="+mn-ea"/>
                <a:cs typeface="Times New Roman" panose="02020603050405020304" pitchFamily="18" charset="0"/>
              </a:rPr>
              <a:t>天地創造に関</a:t>
            </a:r>
            <a:r>
              <a:rPr lang="ja-JP" altLang="en-US" sz="1200" kern="100" dirty="0">
                <a:effectLst/>
                <a:latin typeface="+mn-ea"/>
                <a:cs typeface="Times New Roman" panose="02020603050405020304" pitchFamily="18" charset="0"/>
              </a:rPr>
              <a:t>し歪んだ</a:t>
            </a:r>
            <a:r>
              <a:rPr lang="ja-JP" altLang="ja-JP" sz="1200" kern="100" dirty="0">
                <a:effectLst/>
                <a:latin typeface="+mn-ea"/>
                <a:cs typeface="Times New Roman" panose="02020603050405020304" pitchFamily="18" charset="0"/>
              </a:rPr>
              <a:t>解釈</a:t>
            </a:r>
            <a:r>
              <a:rPr lang="ja-JP" altLang="en-US" sz="1200" kern="100" dirty="0">
                <a:effectLst/>
                <a:latin typeface="+mn-ea"/>
                <a:cs typeface="Times New Roman" panose="02020603050405020304" pitchFamily="18" charset="0"/>
              </a:rPr>
              <a:t>をしてしまい</a:t>
            </a:r>
            <a:r>
              <a:rPr lang="ja-JP" altLang="ja-JP" sz="1200" kern="100" dirty="0">
                <a:effectLst/>
                <a:latin typeface="+mn-ea"/>
                <a:cs typeface="Times New Roman" panose="02020603050405020304" pitchFamily="18" charset="0"/>
              </a:rPr>
              <a:t>、この間違った考え方、</a:t>
            </a:r>
            <a:r>
              <a:rPr lang="ja-JP" altLang="en-US" sz="1200" kern="100" dirty="0">
                <a:effectLst/>
                <a:latin typeface="+mn-ea"/>
                <a:cs typeface="Times New Roman" panose="02020603050405020304" pitchFamily="18" charset="0"/>
              </a:rPr>
              <a:t>則ち</a:t>
            </a:r>
            <a:r>
              <a:rPr lang="ja-JP" altLang="ja-JP" sz="1200" kern="100" dirty="0">
                <a:effectLst/>
                <a:latin typeface="+mn-ea"/>
                <a:cs typeface="Times New Roman" panose="02020603050405020304" pitchFamily="18" charset="0"/>
              </a:rPr>
              <a:t>地球を利用し尽くすという考え方</a:t>
            </a:r>
            <a:r>
              <a:rPr lang="ja-JP" altLang="en-US" sz="1200" kern="100" dirty="0">
                <a:effectLst/>
                <a:latin typeface="+mn-ea"/>
                <a:cs typeface="Times New Roman" panose="02020603050405020304" pitchFamily="18" charset="0"/>
              </a:rPr>
              <a:t>に至ります。</a:t>
            </a:r>
            <a:r>
              <a:rPr lang="ja-JP" altLang="ja-JP" sz="1200" kern="100" dirty="0">
                <a:effectLst/>
                <a:latin typeface="+mn-ea"/>
                <a:cs typeface="Times New Roman" panose="02020603050405020304" pitchFamily="18" charset="0"/>
              </a:rPr>
              <a:t>被造物</a:t>
            </a:r>
            <a:r>
              <a:rPr lang="ja-JP" altLang="en-US" sz="1200" kern="100" dirty="0">
                <a:effectLst/>
                <a:latin typeface="+mn-ea"/>
                <a:cs typeface="Times New Roman" panose="02020603050405020304" pitchFamily="18" charset="0"/>
              </a:rPr>
              <a:t>の</a:t>
            </a:r>
            <a:r>
              <a:rPr lang="ja-JP" altLang="ja-JP" sz="1200" kern="100" dirty="0">
                <a:effectLst/>
                <a:latin typeface="+mn-ea"/>
                <a:cs typeface="Times New Roman" panose="02020603050405020304" pitchFamily="18" charset="0"/>
              </a:rPr>
              <a:t>搾取</a:t>
            </a:r>
            <a:r>
              <a:rPr lang="ja-JP" altLang="en-US" sz="1200" kern="100" dirty="0">
                <a:effectLst/>
                <a:latin typeface="+mn-ea"/>
                <a:cs typeface="Times New Roman" panose="02020603050405020304" pitchFamily="18" charset="0"/>
              </a:rPr>
              <a:t>：これは</a:t>
            </a:r>
            <a:r>
              <a:rPr lang="ja-JP" altLang="en-US" sz="1200" kern="100" dirty="0">
                <a:solidFill>
                  <a:srgbClr val="FF0000"/>
                </a:solidFill>
                <a:effectLst/>
                <a:latin typeface="+mn-ea"/>
                <a:cs typeface="Times New Roman" panose="02020603050405020304" pitchFamily="18" charset="0"/>
              </a:rPr>
              <a:t>典型的</a:t>
            </a:r>
            <a:r>
              <a:rPr lang="en-US" altLang="ja-JP" sz="1200" kern="100" dirty="0">
                <a:solidFill>
                  <a:srgbClr val="FF0000"/>
                </a:solidFill>
                <a:effectLst/>
                <a:latin typeface="+mn-ea"/>
                <a:cs typeface="Times New Roman" panose="02020603050405020304" pitchFamily="18" charset="0"/>
              </a:rPr>
              <a:t>sin</a:t>
            </a:r>
            <a:r>
              <a:rPr lang="ja-JP" altLang="ja-JP" sz="1200" kern="100" dirty="0">
                <a:effectLst/>
                <a:latin typeface="+mn-ea"/>
                <a:cs typeface="Times New Roman" panose="02020603050405020304" pitchFamily="18" charset="0"/>
              </a:rPr>
              <a:t>です。自分</a:t>
            </a:r>
            <a:r>
              <a:rPr lang="ja-JP" altLang="en-US" sz="1200" kern="100" dirty="0">
                <a:effectLst/>
                <a:latin typeface="+mn-ea"/>
                <a:cs typeface="Times New Roman" panose="02020603050405020304" pitchFamily="18" charset="0"/>
              </a:rPr>
              <a:t>達</a:t>
            </a:r>
            <a:r>
              <a:rPr lang="ja-JP" altLang="ja-JP" sz="1200" kern="100" dirty="0">
                <a:effectLst/>
                <a:latin typeface="+mn-ea"/>
                <a:cs typeface="Times New Roman" panose="02020603050405020304" pitchFamily="18" charset="0"/>
              </a:rPr>
              <a:t>が神の立場にあるとうぬぼれ、自分</a:t>
            </a:r>
            <a:r>
              <a:rPr lang="ja-JP" altLang="en-US" sz="1200" kern="100" dirty="0">
                <a:effectLst/>
                <a:latin typeface="+mn-ea"/>
                <a:cs typeface="Times New Roman" panose="02020603050405020304" pitchFamily="18" charset="0"/>
              </a:rPr>
              <a:t>達</a:t>
            </a:r>
            <a:r>
              <a:rPr lang="ja-JP" altLang="ja-JP" sz="1200" kern="100" dirty="0">
                <a:effectLst/>
                <a:latin typeface="+mn-ea"/>
                <a:cs typeface="Times New Roman" panose="02020603050405020304" pitchFamily="18" charset="0"/>
              </a:rPr>
              <a:t>が中心であると思いこみ、被造界の調和、神が計画された調和を乱します。いのちを守るという召命を忘れ、略奪者になって</a:t>
            </a:r>
            <a:r>
              <a:rPr lang="ja-JP" altLang="en-US" sz="1200" kern="100" dirty="0">
                <a:effectLst/>
                <a:latin typeface="+mn-ea"/>
                <a:cs typeface="Times New Roman" panose="02020603050405020304" pitchFamily="18" charset="0"/>
              </a:rPr>
              <a:t>しまいます。勿論</a:t>
            </a:r>
            <a:r>
              <a:rPr lang="ja-JP" altLang="ja-JP" sz="1200" kern="100" dirty="0">
                <a:effectLst/>
                <a:latin typeface="+mn-ea"/>
                <a:cs typeface="Times New Roman" panose="02020603050405020304" pitchFamily="18" charset="0"/>
              </a:rPr>
              <a:t>、生き続け発展していくために、地球</a:t>
            </a:r>
            <a:r>
              <a:rPr lang="ja-JP" altLang="en-US" sz="1200" kern="100" dirty="0">
                <a:effectLst/>
                <a:latin typeface="+mn-ea"/>
                <a:cs typeface="Times New Roman" panose="02020603050405020304" pitchFamily="18" charset="0"/>
              </a:rPr>
              <a:t>を</a:t>
            </a:r>
            <a:r>
              <a:rPr lang="en-US" altLang="ja-JP" sz="1200" kern="100" dirty="0">
                <a:effectLst/>
                <a:latin typeface="+mn-ea"/>
                <a:cs typeface="Times New Roman" panose="02020603050405020304" pitchFamily="18" charset="0"/>
              </a:rPr>
              <a:t>work(</a:t>
            </a:r>
            <a:r>
              <a:rPr lang="ja-JP" altLang="en-US" sz="1200" kern="100" dirty="0">
                <a:effectLst/>
                <a:latin typeface="+mn-ea"/>
                <a:cs typeface="Times New Roman" panose="02020603050405020304" pitchFamily="18" charset="0"/>
              </a:rPr>
              <a:t>加工</a:t>
            </a:r>
            <a:r>
              <a:rPr lang="ja-JP" altLang="en-US" sz="1200" kern="100" dirty="0">
                <a:latin typeface="+mn-ea"/>
                <a:cs typeface="Times New Roman" panose="02020603050405020304" pitchFamily="18" charset="0"/>
              </a:rPr>
              <a:t>、手を加える</a:t>
            </a:r>
            <a:r>
              <a:rPr lang="en-US" altLang="ja-JP" sz="1200" kern="100" dirty="0">
                <a:effectLst/>
                <a:latin typeface="+mn-ea"/>
                <a:cs typeface="Times New Roman" panose="02020603050405020304" pitchFamily="18" charset="0"/>
              </a:rPr>
              <a:t>)</a:t>
            </a:r>
            <a:r>
              <a:rPr lang="ja-JP" altLang="en-US" sz="1200" kern="100" dirty="0">
                <a:effectLst/>
                <a:latin typeface="+mn-ea"/>
                <a:cs typeface="Times New Roman" panose="02020603050405020304" pitchFamily="18" charset="0"/>
              </a:rPr>
              <a:t>する</a:t>
            </a:r>
            <a:r>
              <a:rPr lang="ja-JP" altLang="ja-JP" sz="1200" kern="100" dirty="0">
                <a:effectLst/>
                <a:latin typeface="+mn-ea"/>
                <a:cs typeface="Times New Roman" panose="02020603050405020304" pitchFamily="18" charset="0"/>
              </a:rPr>
              <a:t>ことができるし</a:t>
            </a:r>
            <a:r>
              <a:rPr lang="ja-JP" altLang="en-US" sz="1200" kern="100" dirty="0">
                <a:effectLst/>
                <a:latin typeface="+mn-ea"/>
                <a:cs typeface="Times New Roman" panose="02020603050405020304" pitchFamily="18" charset="0"/>
              </a:rPr>
              <a:t>、</a:t>
            </a:r>
            <a:r>
              <a:rPr lang="ja-JP" altLang="ja-JP" sz="1200" kern="100" dirty="0">
                <a:effectLst/>
                <a:latin typeface="+mn-ea"/>
                <a:cs typeface="Times New Roman" panose="02020603050405020304" pitchFamily="18" charset="0"/>
              </a:rPr>
              <a:t>そうしなければならないのは確かなことです。しかし、</a:t>
            </a:r>
            <a:r>
              <a:rPr lang="en-US" altLang="ja-JP" sz="1200" kern="100" dirty="0">
                <a:latin typeface="+mn-ea"/>
                <a:cs typeface="Times New Roman" panose="02020603050405020304" pitchFamily="18" charset="0"/>
              </a:rPr>
              <a:t>work(</a:t>
            </a:r>
            <a:r>
              <a:rPr lang="ja-JP" altLang="en-US" sz="1200" kern="100" dirty="0">
                <a:latin typeface="+mn-ea"/>
                <a:cs typeface="Times New Roman" panose="02020603050405020304" pitchFamily="18" charset="0"/>
              </a:rPr>
              <a:t>加工、手を加える</a:t>
            </a:r>
            <a:r>
              <a:rPr lang="en-US" altLang="ja-JP" sz="1200" kern="100" dirty="0">
                <a:latin typeface="+mn-ea"/>
                <a:cs typeface="Times New Roman" panose="02020603050405020304" pitchFamily="18" charset="0"/>
              </a:rPr>
              <a:t>)</a:t>
            </a:r>
            <a:r>
              <a:rPr lang="ja-JP" altLang="ja-JP" sz="1200" kern="100" dirty="0">
                <a:effectLst/>
                <a:latin typeface="+mn-ea"/>
                <a:cs typeface="Times New Roman" panose="02020603050405020304" pitchFamily="18" charset="0"/>
              </a:rPr>
              <a:t>という語は、搾取するという語の</a:t>
            </a:r>
            <a:r>
              <a:rPr lang="ja-JP" altLang="en-US" sz="1200" kern="100" dirty="0">
                <a:effectLst/>
                <a:latin typeface="+mn-ea"/>
                <a:cs typeface="Times New Roman" panose="02020603050405020304" pitchFamily="18" charset="0"/>
              </a:rPr>
              <a:t>同義語</a:t>
            </a:r>
            <a:r>
              <a:rPr lang="ja-JP" altLang="ja-JP" sz="1200" kern="100" dirty="0">
                <a:effectLst/>
                <a:latin typeface="+mn-ea"/>
                <a:cs typeface="Times New Roman" panose="02020603050405020304" pitchFamily="18" charset="0"/>
              </a:rPr>
              <a:t>ではなく、</a:t>
            </a:r>
            <a:r>
              <a:rPr lang="ja-JP" altLang="en-US" sz="1200" kern="100" dirty="0">
                <a:effectLst/>
                <a:latin typeface="+mn-ea"/>
                <a:cs typeface="Times New Roman" panose="02020603050405020304" pitchFamily="18" charset="0"/>
              </a:rPr>
              <a:t>ケア</a:t>
            </a:r>
            <a:r>
              <a:rPr lang="ja-JP" altLang="ja-JP" sz="1200" kern="100" dirty="0">
                <a:effectLst/>
                <a:latin typeface="+mn-ea"/>
                <a:cs typeface="Times New Roman" panose="02020603050405020304" pitchFamily="18" charset="0"/>
              </a:rPr>
              <a:t>という要素が必ず伴います。耕しながら守り、</a:t>
            </a:r>
            <a:r>
              <a:rPr lang="en-US" altLang="ja-JP" sz="1200" kern="100" dirty="0">
                <a:effectLst/>
                <a:latin typeface="+mn-ea"/>
                <a:cs typeface="Times New Roman" panose="02020603050405020304" pitchFamily="18" charset="0"/>
              </a:rPr>
              <a:t>work</a:t>
            </a:r>
            <a:r>
              <a:rPr lang="ja-JP" altLang="en-US" sz="1200" kern="100" dirty="0">
                <a:effectLst/>
                <a:latin typeface="+mn-ea"/>
                <a:cs typeface="Times New Roman" panose="02020603050405020304" pitchFamily="18" charset="0"/>
              </a:rPr>
              <a:t>し</a:t>
            </a:r>
            <a:r>
              <a:rPr lang="ja-JP" altLang="ja-JP" sz="1200" kern="100" dirty="0">
                <a:effectLst/>
                <a:latin typeface="+mn-ea"/>
                <a:cs typeface="Times New Roman" panose="02020603050405020304" pitchFamily="18" charset="0"/>
              </a:rPr>
              <a:t>ながら</a:t>
            </a:r>
            <a:r>
              <a:rPr lang="ja-JP" altLang="en-US" sz="1200" kern="100" dirty="0">
                <a:effectLst/>
                <a:latin typeface="+mn-ea"/>
                <a:cs typeface="Times New Roman" panose="02020603050405020304" pitchFamily="18" charset="0"/>
              </a:rPr>
              <a:t>ケアする、こ</a:t>
            </a:r>
            <a:r>
              <a:rPr lang="ja-JP" altLang="ja-JP" sz="1200" kern="100" dirty="0">
                <a:effectLst/>
                <a:latin typeface="+mn-ea"/>
                <a:cs typeface="Times New Roman" panose="02020603050405020304" pitchFamily="18" charset="0"/>
              </a:rPr>
              <a:t>れが</a:t>
            </a:r>
            <a:r>
              <a:rPr lang="ja-JP" altLang="en-US" sz="1200" kern="100" dirty="0">
                <a:effectLst/>
                <a:latin typeface="+mn-ea"/>
                <a:cs typeface="Times New Roman" panose="02020603050405020304" pitchFamily="18" charset="0"/>
              </a:rPr>
              <a:t>私達</a:t>
            </a:r>
            <a:r>
              <a:rPr lang="ja-JP" altLang="ja-JP" sz="1200" kern="100" dirty="0">
                <a:effectLst/>
                <a:latin typeface="+mn-ea"/>
                <a:cs typeface="Times New Roman" panose="02020603050405020304" pitchFamily="18" charset="0"/>
              </a:rPr>
              <a:t>の</a:t>
            </a:r>
            <a:r>
              <a:rPr lang="en-US" altLang="ja-JP" sz="1200" kern="100" dirty="0">
                <a:effectLst/>
                <a:latin typeface="+mn-ea"/>
                <a:cs typeface="Times New Roman" panose="02020603050405020304" pitchFamily="18" charset="0"/>
              </a:rPr>
              <a:t>mission</a:t>
            </a:r>
            <a:r>
              <a:rPr lang="ja-JP" altLang="ja-JP" sz="1200" kern="100" dirty="0">
                <a:effectLst/>
                <a:latin typeface="+mn-ea"/>
                <a:cs typeface="Times New Roman" panose="02020603050405020304" pitchFamily="18" charset="0"/>
              </a:rPr>
              <a:t>です</a:t>
            </a:r>
            <a:r>
              <a:rPr lang="en-US" altLang="ja-JP" sz="1200" kern="100" dirty="0">
                <a:effectLst/>
                <a:latin typeface="+mn-ea"/>
                <a:cs typeface="Times New Roman" panose="02020603050405020304" pitchFamily="18" charset="0"/>
              </a:rPr>
              <a:t>(</a:t>
            </a:r>
            <a:r>
              <a:rPr lang="ja-JP" altLang="ja-JP" sz="1200" kern="100" dirty="0">
                <a:effectLst/>
                <a:latin typeface="+mn-ea"/>
                <a:cs typeface="Times New Roman" panose="02020603050405020304" pitchFamily="18" charset="0"/>
              </a:rPr>
              <a:t>創世記</a:t>
            </a:r>
            <a:r>
              <a:rPr lang="en-US" altLang="ja-JP" sz="1200" kern="100" dirty="0">
                <a:effectLst/>
                <a:latin typeface="+mn-ea"/>
                <a:cs typeface="Times New Roman" panose="02020603050405020304" pitchFamily="18" charset="0"/>
              </a:rPr>
              <a:t>2</a:t>
            </a:r>
            <a:r>
              <a:rPr lang="ja-JP" altLang="ja-JP" sz="1200" kern="100" dirty="0">
                <a:effectLst/>
                <a:latin typeface="+mn-ea"/>
                <a:cs typeface="Times New Roman" panose="02020603050405020304" pitchFamily="18" charset="0"/>
              </a:rPr>
              <a:t>・</a:t>
            </a:r>
            <a:r>
              <a:rPr lang="en-US" altLang="ja-JP" sz="1200" kern="100" dirty="0">
                <a:effectLst/>
                <a:latin typeface="+mn-ea"/>
                <a:cs typeface="Times New Roman" panose="02020603050405020304" pitchFamily="18" charset="0"/>
              </a:rPr>
              <a:t>15)</a:t>
            </a:r>
            <a:r>
              <a:rPr lang="ja-JP" altLang="ja-JP" sz="1200" kern="100" dirty="0">
                <a:effectLst/>
                <a:latin typeface="+mn-ea"/>
                <a:cs typeface="Times New Roman" panose="02020603050405020304" pitchFamily="18" charset="0"/>
              </a:rPr>
              <a:t>。</a:t>
            </a:r>
            <a:r>
              <a:rPr lang="ja-JP" altLang="en-US" sz="1200" kern="100" dirty="0">
                <a:effectLst/>
                <a:latin typeface="+mn-ea"/>
                <a:cs typeface="Times New Roman" panose="02020603050405020304" pitchFamily="18" charset="0"/>
              </a:rPr>
              <a:t>私達</a:t>
            </a:r>
            <a:r>
              <a:rPr lang="ja-JP" altLang="ja-JP" sz="1200" kern="100" dirty="0">
                <a:effectLst/>
                <a:latin typeface="+mn-ea"/>
                <a:cs typeface="Times New Roman" panose="02020603050405020304" pitchFamily="18" charset="0"/>
              </a:rPr>
              <a:t>を受け入れてくれるこの共通の家</a:t>
            </a:r>
            <a:r>
              <a:rPr lang="en-US" altLang="ja-JP" sz="1200" kern="100" dirty="0">
                <a:effectLst/>
                <a:latin typeface="+mn-ea"/>
                <a:cs typeface="Times New Roman" panose="02020603050405020304" pitchFamily="18" charset="0"/>
              </a:rPr>
              <a:t>(</a:t>
            </a:r>
            <a:r>
              <a:rPr lang="ja-JP" altLang="en-US" sz="1200" kern="100" dirty="0">
                <a:effectLst/>
                <a:latin typeface="+mn-ea"/>
                <a:cs typeface="Times New Roman" panose="02020603050405020304" pitchFamily="18" charset="0"/>
              </a:rPr>
              <a:t>地球</a:t>
            </a:r>
            <a:r>
              <a:rPr lang="en-US" altLang="ja-JP" sz="1200" kern="100" dirty="0">
                <a:effectLst/>
                <a:latin typeface="+mn-ea"/>
                <a:cs typeface="Times New Roman" panose="02020603050405020304" pitchFamily="18" charset="0"/>
              </a:rPr>
              <a:t>)</a:t>
            </a:r>
            <a:r>
              <a:rPr lang="ja-JP" altLang="ja-JP" sz="1200" kern="100" dirty="0">
                <a:effectLst/>
                <a:latin typeface="+mn-ea"/>
                <a:cs typeface="Times New Roman" panose="02020603050405020304" pitchFamily="18" charset="0"/>
              </a:rPr>
              <a:t>を</a:t>
            </a:r>
            <a:r>
              <a:rPr lang="ja-JP" altLang="en-US" sz="1200" kern="100" dirty="0">
                <a:effectLst/>
                <a:latin typeface="+mn-ea"/>
                <a:cs typeface="Times New Roman" panose="02020603050405020304" pitchFamily="18" charset="0"/>
              </a:rPr>
              <a:t>ケアしないのであれば</a:t>
            </a:r>
            <a:r>
              <a:rPr lang="ja-JP" altLang="ja-JP" sz="1200" kern="100" dirty="0">
                <a:effectLst/>
                <a:latin typeface="+mn-ea"/>
                <a:cs typeface="Times New Roman" panose="02020603050405020304" pitchFamily="18" charset="0"/>
              </a:rPr>
              <a:t>、物</a:t>
            </a:r>
            <a:r>
              <a:rPr lang="ja-JP" altLang="en-US" sz="1200" kern="100" dirty="0">
                <a:effectLst/>
                <a:latin typeface="+mn-ea"/>
                <a:cs typeface="Times New Roman" panose="02020603050405020304" pitchFamily="18" charset="0"/>
              </a:rPr>
              <a:t>質</a:t>
            </a:r>
            <a:r>
              <a:rPr lang="ja-JP" altLang="ja-JP" sz="1200" kern="100" dirty="0">
                <a:effectLst/>
                <a:latin typeface="+mn-ea"/>
                <a:cs typeface="Times New Roman" panose="02020603050405020304" pitchFamily="18" charset="0"/>
              </a:rPr>
              <a:t>的レベルで成長し続けること</a:t>
            </a:r>
            <a:r>
              <a:rPr lang="ja-JP" altLang="en-US" sz="1200" kern="100" dirty="0">
                <a:effectLst/>
                <a:latin typeface="+mn-ea"/>
                <a:cs typeface="Times New Roman" panose="02020603050405020304" pitchFamily="18" charset="0"/>
              </a:rPr>
              <a:t>を期待してはいけません。私達</a:t>
            </a:r>
            <a:r>
              <a:rPr lang="ja-JP" altLang="ja-JP" sz="1200" kern="100" dirty="0">
                <a:effectLst/>
                <a:latin typeface="+mn-ea"/>
                <a:cs typeface="Times New Roman" panose="02020603050405020304" pitchFamily="18" charset="0"/>
              </a:rPr>
              <a:t>が</a:t>
            </a:r>
            <a:r>
              <a:rPr lang="ja-JP" altLang="en-US" sz="1200" kern="100" dirty="0">
                <a:effectLst/>
                <a:latin typeface="+mn-ea"/>
                <a:cs typeface="Times New Roman" panose="02020603050405020304" pitchFamily="18" charset="0"/>
              </a:rPr>
              <a:t>地球に加えた</a:t>
            </a:r>
            <a:r>
              <a:rPr lang="ja-JP" altLang="ja-JP" sz="1200" kern="100" dirty="0">
                <a:effectLst/>
                <a:latin typeface="+mn-ea"/>
                <a:cs typeface="Times New Roman" panose="02020603050405020304" pitchFamily="18" charset="0"/>
              </a:rPr>
              <a:t>損害と</a:t>
            </a:r>
            <a:r>
              <a:rPr lang="en-US" altLang="ja-JP" sz="1200" kern="100" dirty="0">
                <a:effectLst/>
                <a:latin typeface="+mn-ea"/>
                <a:cs typeface="Times New Roman" panose="02020603050405020304" pitchFamily="18" charset="0"/>
              </a:rPr>
              <a:t>injustice</a:t>
            </a:r>
            <a:r>
              <a:rPr lang="ja-JP" altLang="ja-JP" sz="1200" kern="100" dirty="0">
                <a:effectLst/>
                <a:latin typeface="+mn-ea"/>
                <a:cs typeface="Times New Roman" panose="02020603050405020304" pitchFamily="18" charset="0"/>
              </a:rPr>
              <a:t>のために、</a:t>
            </a:r>
            <a:r>
              <a:rPr lang="ja-JP" altLang="en-US" sz="1200" kern="100" dirty="0">
                <a:effectLst/>
                <a:latin typeface="+mn-ea"/>
                <a:cs typeface="Times New Roman" panose="02020603050405020304" pitchFamily="18" charset="0"/>
              </a:rPr>
              <a:t>最も</a:t>
            </a:r>
            <a:r>
              <a:rPr lang="ja-JP" altLang="ja-JP" sz="1200" kern="100" dirty="0">
                <a:effectLst/>
                <a:latin typeface="+mn-ea"/>
                <a:cs typeface="Times New Roman" panose="02020603050405020304" pitchFamily="18" charset="0"/>
              </a:rPr>
              <a:t>貧しい兄弟姉妹と母なる地球がうめきを上げ、</a:t>
            </a:r>
            <a:r>
              <a:rPr lang="ja-JP" altLang="en-US" sz="1200" kern="100" dirty="0">
                <a:effectLst/>
                <a:latin typeface="+mn-ea"/>
                <a:cs typeface="Times New Roman" panose="02020603050405020304" pitchFamily="18" charset="0"/>
              </a:rPr>
              <a:t>私達に</a:t>
            </a:r>
            <a:r>
              <a:rPr lang="ja-JP" altLang="ja-JP" sz="1200" kern="100" dirty="0">
                <a:effectLst/>
                <a:latin typeface="+mn-ea"/>
                <a:cs typeface="Times New Roman" panose="02020603050405020304" pitchFamily="18" charset="0"/>
              </a:rPr>
              <a:t>別の道をたどるよう訴えています。</a:t>
            </a:r>
            <a:r>
              <a:rPr lang="ja-JP" altLang="en-US" sz="1200" kern="100" dirty="0">
                <a:effectLst/>
                <a:latin typeface="+mn-ea"/>
                <a:cs typeface="Times New Roman" panose="02020603050405020304" pitchFamily="18" charset="0"/>
              </a:rPr>
              <a:t>私達</a:t>
            </a:r>
            <a:r>
              <a:rPr lang="ja-JP" altLang="ja-JP" sz="1200" kern="100" dirty="0">
                <a:effectLst/>
                <a:latin typeface="+mn-ea"/>
                <a:cs typeface="Times New Roman" panose="02020603050405020304" pitchFamily="18" charset="0"/>
              </a:rPr>
              <a:t>が回心して別の道をたどり、地球も被造物も大切にするよう</a:t>
            </a:r>
            <a:r>
              <a:rPr lang="ja-JP" altLang="en-US" sz="1200" kern="100" dirty="0">
                <a:effectLst/>
                <a:latin typeface="+mn-ea"/>
                <a:cs typeface="Times New Roman" panose="02020603050405020304" pitchFamily="18" charset="0"/>
              </a:rPr>
              <a:t>彼らは</a:t>
            </a:r>
            <a:r>
              <a:rPr lang="ja-JP" altLang="ja-JP" sz="1200" kern="100" dirty="0">
                <a:effectLst/>
                <a:latin typeface="+mn-ea"/>
                <a:cs typeface="Times New Roman" panose="02020603050405020304" pitchFamily="18" charset="0"/>
              </a:rPr>
              <a:t>求めてい</a:t>
            </a:r>
            <a:r>
              <a:rPr lang="ja-JP" altLang="en-US" sz="1200" kern="100" dirty="0">
                <a:effectLst/>
                <a:latin typeface="+mn-ea"/>
                <a:cs typeface="Times New Roman" panose="02020603050405020304" pitchFamily="18" charset="0"/>
              </a:rPr>
              <a:t>ます</a:t>
            </a:r>
            <a:r>
              <a:rPr lang="ja-JP" altLang="ja-JP" sz="1200" kern="100" dirty="0">
                <a:effectLst/>
                <a:latin typeface="+mn-ea"/>
                <a:cs typeface="Times New Roman" panose="02020603050405020304" pitchFamily="18" charset="0"/>
              </a:rPr>
              <a:t>。</a:t>
            </a:r>
          </a:p>
          <a:p>
            <a:pPr marL="0" indent="0" algn="just">
              <a:buNone/>
            </a:pPr>
            <a:r>
              <a:rPr lang="ja-JP" altLang="ja-JP" sz="1200" kern="100" dirty="0">
                <a:effectLst/>
                <a:latin typeface="+mn-ea"/>
                <a:cs typeface="Times New Roman" panose="02020603050405020304" pitchFamily="18" charset="0"/>
              </a:rPr>
              <a:t>ですから観想</a:t>
            </a:r>
            <a:r>
              <a:rPr lang="ja-JP" altLang="en-US" sz="1200" kern="100" dirty="0">
                <a:effectLst/>
                <a:latin typeface="+mn-ea"/>
                <a:cs typeface="Times New Roman" panose="02020603050405020304" pitchFamily="18" charset="0"/>
              </a:rPr>
              <a:t>の次元</a:t>
            </a:r>
            <a:r>
              <a:rPr lang="ja-JP" altLang="ja-JP" sz="1200" kern="100" dirty="0">
                <a:effectLst/>
                <a:latin typeface="+mn-ea"/>
                <a:cs typeface="Times New Roman" panose="02020603050405020304" pitchFamily="18" charset="0"/>
              </a:rPr>
              <a:t>を取り戻すことが重要です。地球、被造物を、</a:t>
            </a:r>
            <a:r>
              <a:rPr lang="en-US" altLang="ja-JP" sz="1200" kern="100" dirty="0">
                <a:effectLst/>
                <a:latin typeface="+mn-ea"/>
                <a:cs typeface="Times New Roman" panose="02020603050405020304" pitchFamily="18" charset="0"/>
              </a:rPr>
              <a:t>profit</a:t>
            </a:r>
            <a:r>
              <a:rPr lang="ja-JP" altLang="en-US" sz="1200" kern="100" dirty="0">
                <a:effectLst/>
                <a:latin typeface="+mn-ea"/>
                <a:cs typeface="Times New Roman" panose="02020603050405020304" pitchFamily="18" charset="0"/>
              </a:rPr>
              <a:t>を生むために犠牲にする</a:t>
            </a:r>
            <a:r>
              <a:rPr lang="ja-JP" altLang="ja-JP" sz="1200" kern="100" dirty="0">
                <a:effectLst/>
                <a:latin typeface="+mn-ea"/>
                <a:cs typeface="Times New Roman" panose="02020603050405020304" pitchFamily="18" charset="0"/>
              </a:rPr>
              <a:t>ものとしてではなく</a:t>
            </a:r>
            <a:r>
              <a:rPr lang="en-US" altLang="ja-JP" sz="1200" kern="100" dirty="0">
                <a:latin typeface="+mn-ea"/>
                <a:cs typeface="Times New Roman" panose="02020603050405020304" pitchFamily="18" charset="0"/>
              </a:rPr>
              <a:t>a</a:t>
            </a:r>
            <a:r>
              <a:rPr lang="ja-JP" altLang="en-US" sz="1200" kern="100" dirty="0">
                <a:latin typeface="+mn-ea"/>
                <a:cs typeface="Times New Roman" panose="02020603050405020304" pitchFamily="18" charset="0"/>
              </a:rPr>
              <a:t> </a:t>
            </a:r>
            <a:r>
              <a:rPr lang="en-US" altLang="ja-JP" sz="1200" kern="100" dirty="0">
                <a:latin typeface="+mn-ea"/>
                <a:cs typeface="Times New Roman" panose="02020603050405020304" pitchFamily="18" charset="0"/>
              </a:rPr>
              <a:t>gift</a:t>
            </a:r>
            <a:r>
              <a:rPr lang="ja-JP" altLang="ja-JP" sz="1200" kern="100" dirty="0">
                <a:effectLst/>
                <a:latin typeface="+mn-ea"/>
                <a:cs typeface="Times New Roman" panose="02020603050405020304" pitchFamily="18" charset="0"/>
              </a:rPr>
              <a:t>として見るのです。観想す</a:t>
            </a:r>
            <a:r>
              <a:rPr lang="ja-JP" altLang="en-US" sz="1200" kern="100" dirty="0">
                <a:effectLst/>
                <a:latin typeface="+mn-ea"/>
                <a:cs typeface="Times New Roman" panose="02020603050405020304" pitchFamily="18" charset="0"/>
              </a:rPr>
              <a:t>れば</a:t>
            </a:r>
            <a:r>
              <a:rPr lang="ja-JP" altLang="ja-JP" sz="1200" kern="100" dirty="0">
                <a:latin typeface="+mn-ea"/>
                <a:cs typeface="Times New Roman" panose="02020603050405020304" pitchFamily="18" charset="0"/>
              </a:rPr>
              <a:t>他者や自然の中に、</a:t>
            </a:r>
            <a:r>
              <a:rPr lang="en-US" altLang="ja-JP" sz="1200" kern="100" dirty="0">
                <a:latin typeface="+mn-ea"/>
                <a:cs typeface="Times New Roman" panose="02020603050405020304" pitchFamily="18" charset="0"/>
              </a:rPr>
              <a:t>their usefulness</a:t>
            </a:r>
            <a:r>
              <a:rPr lang="ja-JP" altLang="en-US" sz="1200" kern="100" dirty="0">
                <a:latin typeface="+mn-ea"/>
                <a:cs typeface="Times New Roman" panose="02020603050405020304" pitchFamily="18" charset="0"/>
              </a:rPr>
              <a:t>（有用性、効用、効能）</a:t>
            </a:r>
            <a:r>
              <a:rPr lang="ja-JP" altLang="ja-JP" sz="1200" kern="100" dirty="0">
                <a:effectLst/>
                <a:latin typeface="+mn-ea"/>
                <a:cs typeface="Times New Roman" panose="02020603050405020304" pitchFamily="18" charset="0"/>
              </a:rPr>
              <a:t>よりも</a:t>
            </a:r>
            <a:r>
              <a:rPr lang="ja-JP" altLang="en-US" sz="1200" kern="100" dirty="0">
                <a:effectLst/>
                <a:latin typeface="+mn-ea"/>
                <a:cs typeface="Times New Roman" panose="02020603050405020304" pitchFamily="18" charset="0"/>
              </a:rPr>
              <a:t>もっと</a:t>
            </a:r>
            <a:r>
              <a:rPr lang="ja-JP" altLang="ja-JP" sz="1200" kern="100" dirty="0">
                <a:effectLst/>
                <a:latin typeface="+mn-ea"/>
                <a:cs typeface="Times New Roman" panose="02020603050405020304" pitchFamily="18" charset="0"/>
              </a:rPr>
              <a:t>大切なものを見いだします。</a:t>
            </a:r>
            <a:r>
              <a:rPr lang="ja-JP" altLang="en-US" sz="1200" kern="100" dirty="0">
                <a:effectLst/>
                <a:latin typeface="+mn-ea"/>
                <a:cs typeface="Times New Roman" panose="02020603050405020304" pitchFamily="18" charset="0"/>
              </a:rPr>
              <a:t>これが問題の核心部分です。則ち</a:t>
            </a:r>
            <a:r>
              <a:rPr lang="ja-JP" altLang="ja-JP" sz="1200" kern="100" dirty="0">
                <a:effectLst/>
                <a:latin typeface="+mn-ea"/>
                <a:cs typeface="Times New Roman" panose="02020603050405020304" pitchFamily="18" charset="0"/>
              </a:rPr>
              <a:t>観想</a:t>
            </a:r>
            <a:r>
              <a:rPr lang="ja-JP" altLang="en-US" sz="1200" kern="100" dirty="0">
                <a:effectLst/>
                <a:latin typeface="+mn-ea"/>
                <a:cs typeface="Times New Roman" panose="02020603050405020304" pitchFamily="18" charset="0"/>
              </a:rPr>
              <a:t>と</a:t>
            </a:r>
            <a:r>
              <a:rPr lang="ja-JP" altLang="ja-JP" sz="1200" kern="100" dirty="0">
                <a:effectLst/>
                <a:latin typeface="+mn-ea"/>
                <a:cs typeface="Times New Roman" panose="02020603050405020304" pitchFamily="18" charset="0"/>
              </a:rPr>
              <a:t>は</a:t>
            </a:r>
            <a:r>
              <a:rPr lang="ja-JP" altLang="en-US" sz="1200" kern="100" dirty="0">
                <a:effectLst/>
                <a:latin typeface="+mn-ea"/>
                <a:cs typeface="Times New Roman" panose="02020603050405020304" pitchFamily="18" charset="0"/>
              </a:rPr>
              <a:t>、</a:t>
            </a:r>
            <a:r>
              <a:rPr lang="ja-JP" altLang="ja-JP" sz="1200" kern="100" dirty="0">
                <a:effectLst/>
                <a:latin typeface="+mn-ea"/>
                <a:cs typeface="Times New Roman" panose="02020603050405020304" pitchFamily="18" charset="0"/>
              </a:rPr>
              <a:t>有用性</a:t>
            </a:r>
            <a:r>
              <a:rPr lang="ja-JP" altLang="en-US" sz="1200" kern="100" dirty="0">
                <a:latin typeface="+mn-ea"/>
                <a:cs typeface="Times New Roman" panose="02020603050405020304" pitchFamily="18" charset="0"/>
              </a:rPr>
              <a:t>、効用、効能の遙か先に行くことなのです。例えば</a:t>
            </a:r>
            <a:r>
              <a:rPr lang="ja-JP" altLang="ja-JP" sz="1200" kern="100" dirty="0">
                <a:effectLst/>
                <a:latin typeface="+mn-ea"/>
                <a:cs typeface="Times New Roman" panose="02020603050405020304" pitchFamily="18" charset="0"/>
              </a:rPr>
              <a:t>美しいものを観想する</a:t>
            </a:r>
            <a:r>
              <a:rPr lang="ja-JP" altLang="en-US" sz="1200" kern="100" dirty="0">
                <a:effectLst/>
                <a:latin typeface="+mn-ea"/>
                <a:cs typeface="Times New Roman" panose="02020603050405020304" pitchFamily="18" charset="0"/>
              </a:rPr>
              <a:t>とき</a:t>
            </a:r>
            <a:r>
              <a:rPr lang="ja-JP" altLang="ja-JP" sz="1200" kern="100" dirty="0">
                <a:effectLst/>
                <a:latin typeface="+mn-ea"/>
                <a:cs typeface="Times New Roman" panose="02020603050405020304" pitchFamily="18" charset="0"/>
              </a:rPr>
              <a:t>、それを</a:t>
            </a:r>
            <a:r>
              <a:rPr lang="ja-JP" altLang="en-US" sz="1200" kern="100" dirty="0">
                <a:effectLst/>
                <a:latin typeface="+mn-ea"/>
                <a:cs typeface="Times New Roman" panose="02020603050405020304" pitchFamily="18" charset="0"/>
              </a:rPr>
              <a:t>不当利用するのでは</a:t>
            </a:r>
            <a:r>
              <a:rPr lang="ja-JP" altLang="ja-JP" sz="1200" kern="100" dirty="0">
                <a:effectLst/>
                <a:latin typeface="+mn-ea"/>
                <a:cs typeface="Times New Roman" panose="02020603050405020304" pitchFamily="18" charset="0"/>
              </a:rPr>
              <a:t>ありません。</a:t>
            </a:r>
            <a:r>
              <a:rPr lang="ja-JP" altLang="en-US" sz="1200" kern="100" dirty="0">
                <a:effectLst/>
                <a:latin typeface="+mn-ea"/>
                <a:cs typeface="Times New Roman" panose="02020603050405020304" pitchFamily="18" charset="0"/>
              </a:rPr>
              <a:t>従って</a:t>
            </a:r>
            <a:r>
              <a:rPr lang="ja-JP" altLang="ja-JP" sz="1200" kern="100" dirty="0">
                <a:effectLst/>
                <a:latin typeface="+mn-ea"/>
                <a:cs typeface="Times New Roman" panose="02020603050405020304" pitchFamily="18" charset="0"/>
              </a:rPr>
              <a:t>観想</a:t>
            </a:r>
            <a:r>
              <a:rPr lang="ja-JP" altLang="en-US" sz="1200" kern="100" dirty="0">
                <a:effectLst/>
                <a:latin typeface="+mn-ea"/>
                <a:cs typeface="Times New Roman" panose="02020603050405020304" pitchFamily="18" charset="0"/>
              </a:rPr>
              <a:t>に料金はかかりません</a:t>
            </a:r>
            <a:r>
              <a:rPr lang="ja-JP" altLang="ja-JP" sz="1200" kern="100" dirty="0">
                <a:effectLst/>
                <a:latin typeface="+mn-ea"/>
                <a:cs typeface="Times New Roman" panose="02020603050405020304" pitchFamily="18" charset="0"/>
              </a:rPr>
              <a:t>。</a:t>
            </a:r>
            <a:r>
              <a:rPr lang="ja-JP" altLang="en-US" sz="1200" kern="100" dirty="0">
                <a:solidFill>
                  <a:srgbClr val="FF0000"/>
                </a:solidFill>
                <a:effectLst/>
                <a:latin typeface="+mn-ea"/>
                <a:cs typeface="Times New Roman" panose="02020603050405020304" pitchFamily="18" charset="0"/>
                <a:hlinkClick r:id="rId4"/>
              </a:rPr>
              <a:t>私達は、</a:t>
            </a:r>
            <a:r>
              <a:rPr lang="ja-JP" altLang="ja-JP" sz="1200" kern="100" dirty="0">
                <a:solidFill>
                  <a:srgbClr val="FF0000"/>
                </a:solidFill>
                <a:effectLst/>
                <a:latin typeface="+mn-ea"/>
                <a:cs typeface="Times New Roman" panose="02020603050405020304" pitchFamily="18" charset="0"/>
                <a:hlinkClick r:id="rId4"/>
              </a:rPr>
              <a:t>神</a:t>
            </a:r>
            <a:r>
              <a:rPr lang="ja-JP" altLang="en-US" sz="1200" kern="100" dirty="0">
                <a:solidFill>
                  <a:srgbClr val="FF0000"/>
                </a:solidFill>
                <a:latin typeface="+mn-ea"/>
                <a:cs typeface="Times New Roman" panose="02020603050405020304" pitchFamily="18" charset="0"/>
                <a:hlinkClick r:id="rId4"/>
              </a:rPr>
              <a:t>がそれぞれの物事に固有</a:t>
            </a:r>
            <a:r>
              <a:rPr lang="ja-JP" altLang="en-US" sz="1200" kern="100" dirty="0">
                <a:solidFill>
                  <a:srgbClr val="FF0000"/>
                </a:solidFill>
                <a:effectLst/>
                <a:latin typeface="+mn-ea"/>
                <a:cs typeface="Times New Roman" panose="02020603050405020304" pitchFamily="18" charset="0"/>
                <a:hlinkClick r:id="rId4"/>
              </a:rPr>
              <a:t>に与えた</a:t>
            </a:r>
            <a:r>
              <a:rPr lang="ja-JP" altLang="ja-JP" sz="1200" kern="100" dirty="0">
                <a:solidFill>
                  <a:srgbClr val="FF0000"/>
                </a:solidFill>
                <a:effectLst/>
                <a:latin typeface="+mn-ea"/>
                <a:cs typeface="Times New Roman" panose="02020603050405020304" pitchFamily="18" charset="0"/>
                <a:hlinkClick r:id="rId4"/>
              </a:rPr>
              <a:t>価値を</a:t>
            </a:r>
            <a:r>
              <a:rPr lang="ja-JP" altLang="en-US" sz="1200" kern="100" dirty="0">
                <a:solidFill>
                  <a:srgbClr val="FF0000"/>
                </a:solidFill>
                <a:effectLst/>
                <a:latin typeface="+mn-ea"/>
                <a:cs typeface="Times New Roman" panose="02020603050405020304" pitchFamily="18" charset="0"/>
                <a:hlinkClick r:id="rId4"/>
              </a:rPr>
              <a:t>、ただただ</a:t>
            </a:r>
            <a:r>
              <a:rPr lang="ja-JP" altLang="ja-JP" sz="1200" kern="100" dirty="0">
                <a:solidFill>
                  <a:srgbClr val="FF0000"/>
                </a:solidFill>
                <a:effectLst/>
                <a:latin typeface="+mn-ea"/>
                <a:cs typeface="Times New Roman" panose="02020603050405020304" pitchFamily="18" charset="0"/>
                <a:hlinkClick r:id="rId4"/>
              </a:rPr>
              <a:t>見いだすのです</a:t>
            </a:r>
            <a:r>
              <a:rPr lang="ja-JP" altLang="ja-JP" sz="1200" kern="100" dirty="0">
                <a:solidFill>
                  <a:srgbClr val="FF0000"/>
                </a:solidFill>
                <a:effectLst/>
                <a:latin typeface="+mn-ea"/>
                <a:cs typeface="Times New Roman" panose="02020603050405020304" pitchFamily="18" charset="0"/>
              </a:rPr>
              <a:t>。</a:t>
            </a:r>
            <a:r>
              <a:rPr lang="ja-JP" altLang="ja-JP" sz="1200" kern="100" dirty="0">
                <a:effectLst/>
                <a:latin typeface="+mn-ea"/>
                <a:cs typeface="Times New Roman" panose="02020603050405020304" pitchFamily="18" charset="0"/>
              </a:rPr>
              <a:t>多くの</a:t>
            </a:r>
            <a:r>
              <a:rPr lang="en-US" altLang="ja-JP" sz="1200" kern="100" dirty="0">
                <a:effectLst/>
                <a:latin typeface="+mn-ea"/>
                <a:cs typeface="Times New Roman" panose="02020603050405020304" pitchFamily="18" charset="0"/>
              </a:rPr>
              <a:t>spiritual masters</a:t>
            </a:r>
            <a:r>
              <a:rPr lang="ja-JP" altLang="en-US" sz="1200" kern="100" dirty="0">
                <a:effectLst/>
                <a:latin typeface="+mn-ea"/>
                <a:cs typeface="Times New Roman" panose="02020603050405020304" pitchFamily="18" charset="0"/>
              </a:rPr>
              <a:t>が</a:t>
            </a:r>
            <a:r>
              <a:rPr lang="ja-JP" altLang="ja-JP" sz="1200" kern="100" dirty="0">
                <a:effectLst/>
                <a:latin typeface="+mn-ea"/>
                <a:cs typeface="Times New Roman" panose="02020603050405020304" pitchFamily="18" charset="0"/>
              </a:rPr>
              <a:t>教えているように、天、地、海</a:t>
            </a:r>
            <a:r>
              <a:rPr lang="ja-JP" altLang="en-US" sz="1200" kern="100" dirty="0">
                <a:effectLst/>
                <a:latin typeface="+mn-ea"/>
                <a:cs typeface="Times New Roman" panose="02020603050405020304" pitchFamily="18" charset="0"/>
              </a:rPr>
              <a:t>、</a:t>
            </a:r>
            <a:r>
              <a:rPr lang="ja-JP" altLang="ja-JP" sz="1200" kern="100" dirty="0">
                <a:effectLst/>
                <a:latin typeface="+mn-ea"/>
                <a:cs typeface="Times New Roman" panose="02020603050405020304" pitchFamily="18" charset="0"/>
              </a:rPr>
              <a:t>どの被造物もこの</a:t>
            </a:r>
            <a:r>
              <a:rPr lang="en-US" altLang="ja-JP" sz="1200" kern="100" dirty="0">
                <a:effectLst/>
                <a:latin typeface="+mn-ea"/>
                <a:cs typeface="Times New Roman" panose="02020603050405020304" pitchFamily="18" charset="0"/>
              </a:rPr>
              <a:t>iconic capacity</a:t>
            </a:r>
            <a:r>
              <a:rPr lang="ja-JP" altLang="ja-JP" sz="1200" kern="100" dirty="0">
                <a:effectLst/>
                <a:latin typeface="+mn-ea"/>
                <a:cs typeface="Times New Roman" panose="02020603050405020304" pitchFamily="18" charset="0"/>
              </a:rPr>
              <a:t>を</a:t>
            </a:r>
            <a:r>
              <a:rPr lang="ja-JP" altLang="en-US" sz="1200" kern="100" dirty="0">
                <a:effectLst/>
                <a:latin typeface="+mn-ea"/>
                <a:cs typeface="Times New Roman" panose="02020603050405020304" pitchFamily="18" charset="0"/>
              </a:rPr>
              <a:t>持って</a:t>
            </a:r>
            <a:r>
              <a:rPr lang="ja-JP" altLang="ja-JP" sz="1200" kern="100" dirty="0">
                <a:effectLst/>
                <a:latin typeface="+mn-ea"/>
                <a:cs typeface="Times New Roman" panose="02020603050405020304" pitchFamily="18" charset="0"/>
              </a:rPr>
              <a:t>います。</a:t>
            </a:r>
            <a:r>
              <a:rPr lang="ja-JP" altLang="en-US" sz="1200" kern="100" dirty="0">
                <a:effectLst/>
                <a:latin typeface="+mn-ea"/>
                <a:cs typeface="Times New Roman" panose="02020603050405020304" pitchFamily="18" charset="0"/>
              </a:rPr>
              <a:t>この</a:t>
            </a:r>
            <a:r>
              <a:rPr lang="ja-JP" altLang="ja-JP" sz="1200" kern="100" dirty="0">
                <a:effectLst/>
                <a:latin typeface="+mn-ea"/>
                <a:cs typeface="Times New Roman" panose="02020603050405020304" pitchFamily="18" charset="0"/>
              </a:rPr>
              <a:t>神秘的な</a:t>
            </a:r>
            <a:r>
              <a:rPr lang="en-US" altLang="ja-JP" sz="1200" kern="100" dirty="0">
                <a:effectLst/>
                <a:latin typeface="+mn-ea"/>
                <a:cs typeface="Times New Roman" panose="02020603050405020304" pitchFamily="18" charset="0"/>
              </a:rPr>
              <a:t>capacity</a:t>
            </a:r>
            <a:r>
              <a:rPr lang="ja-JP" altLang="ja-JP" sz="1200" kern="100" dirty="0">
                <a:effectLst/>
                <a:latin typeface="+mn-ea"/>
                <a:cs typeface="Times New Roman" panose="02020603050405020304" pitchFamily="18" charset="0"/>
              </a:rPr>
              <a:t>は</a:t>
            </a:r>
            <a:r>
              <a:rPr lang="ja-JP" altLang="en-US" sz="1200" kern="100" dirty="0">
                <a:latin typeface="+mn-ea"/>
                <a:cs typeface="Times New Roman" panose="02020603050405020304" pitchFamily="18" charset="0"/>
              </a:rPr>
              <a:t>私達</a:t>
            </a:r>
            <a:r>
              <a:rPr lang="ja-JP" altLang="ja-JP" sz="1200" kern="100" dirty="0">
                <a:latin typeface="+mn-ea"/>
                <a:cs typeface="Times New Roman" panose="02020603050405020304" pitchFamily="18" charset="0"/>
              </a:rPr>
              <a:t>を</a:t>
            </a:r>
            <a:r>
              <a:rPr lang="en-US" altLang="ja-JP" sz="1200" kern="100" dirty="0">
                <a:latin typeface="+mn-ea"/>
                <a:cs typeface="Times New Roman" panose="02020603050405020304" pitchFamily="18" charset="0"/>
              </a:rPr>
              <a:t>the Creator</a:t>
            </a:r>
            <a:r>
              <a:rPr lang="ja-JP" altLang="ja-JP" sz="1200" kern="100" dirty="0">
                <a:effectLst/>
                <a:latin typeface="+mn-ea"/>
                <a:cs typeface="Times New Roman" panose="02020603050405020304" pitchFamily="18" charset="0"/>
              </a:rPr>
              <a:t>のもと</a:t>
            </a:r>
            <a:r>
              <a:rPr lang="ja-JP" altLang="en-US" sz="1200" kern="100" dirty="0">
                <a:effectLst/>
                <a:latin typeface="+mn-ea"/>
                <a:cs typeface="Times New Roman" panose="02020603050405020304" pitchFamily="18" charset="0"/>
              </a:rPr>
              <a:t>へ</a:t>
            </a:r>
            <a:r>
              <a:rPr lang="ja-JP" altLang="ja-JP" sz="1200" kern="100" dirty="0">
                <a:effectLst/>
                <a:latin typeface="+mn-ea"/>
                <a:cs typeface="Times New Roman" panose="02020603050405020304" pitchFamily="18" charset="0"/>
              </a:rPr>
              <a:t>、被造物との</a:t>
            </a:r>
            <a:r>
              <a:rPr lang="en-US" altLang="ja-JP" sz="1200" kern="100" dirty="0">
                <a:effectLst/>
                <a:latin typeface="+mn-ea"/>
                <a:cs typeface="Times New Roman" panose="02020603050405020304" pitchFamily="18" charset="0"/>
              </a:rPr>
              <a:t>communion</a:t>
            </a:r>
            <a:r>
              <a:rPr lang="ja-JP" altLang="en-US" sz="1200" kern="100" dirty="0">
                <a:effectLst/>
                <a:latin typeface="+mn-ea"/>
                <a:cs typeface="Times New Roman" panose="02020603050405020304" pitchFamily="18" charset="0"/>
              </a:rPr>
              <a:t>のもと</a:t>
            </a:r>
            <a:r>
              <a:rPr lang="ja-JP" altLang="ja-JP" sz="1200" kern="100" dirty="0">
                <a:effectLst/>
                <a:latin typeface="+mn-ea"/>
                <a:cs typeface="Times New Roman" panose="02020603050405020304" pitchFamily="18" charset="0"/>
              </a:rPr>
              <a:t>へ</a:t>
            </a:r>
            <a:r>
              <a:rPr lang="ja-JP" altLang="en-US" sz="1200" kern="100" dirty="0">
                <a:effectLst/>
                <a:latin typeface="+mn-ea"/>
                <a:cs typeface="Times New Roman" panose="02020603050405020304" pitchFamily="18" charset="0"/>
              </a:rPr>
              <a:t>、</a:t>
            </a:r>
            <a:r>
              <a:rPr lang="ja-JP" altLang="ja-JP" sz="1200" kern="100" dirty="0">
                <a:effectLst/>
                <a:latin typeface="+mn-ea"/>
                <a:cs typeface="Times New Roman" panose="02020603050405020304" pitchFamily="18" charset="0"/>
              </a:rPr>
              <a:t>連れ戻すことができます。たとえば聖イグナチ</a:t>
            </a:r>
            <a:r>
              <a:rPr lang="ja-JP" altLang="en-US" sz="1200" kern="100" dirty="0">
                <a:effectLst/>
                <a:latin typeface="+mn-ea"/>
                <a:cs typeface="Times New Roman" panose="02020603050405020304" pitchFamily="18" charset="0"/>
              </a:rPr>
              <a:t>ウス</a:t>
            </a:r>
            <a:r>
              <a:rPr lang="ja-JP" altLang="ja-JP" sz="1200" kern="100" dirty="0">
                <a:effectLst/>
                <a:latin typeface="+mn-ea"/>
                <a:cs typeface="Times New Roman" panose="02020603050405020304" pitchFamily="18" charset="0"/>
              </a:rPr>
              <a:t>・デ・ロヨラは</a:t>
            </a:r>
            <a:r>
              <a:rPr lang="ja-JP" altLang="en-US" sz="1200" kern="100" dirty="0">
                <a:effectLst/>
                <a:latin typeface="+mn-ea"/>
                <a:cs typeface="Times New Roman" panose="02020603050405020304" pitchFamily="18" charset="0"/>
              </a:rPr>
              <a:t>著書</a:t>
            </a:r>
            <a:r>
              <a:rPr lang="en-US" altLang="ja-JP" sz="1200" kern="100" dirty="0">
                <a:effectLst/>
                <a:latin typeface="+mn-ea"/>
                <a:cs typeface="Times New Roman" panose="02020603050405020304" pitchFamily="18" charset="0"/>
              </a:rPr>
              <a:t>『</a:t>
            </a:r>
            <a:r>
              <a:rPr lang="ja-JP" altLang="en-US" sz="1200" kern="100" dirty="0">
                <a:effectLst/>
                <a:latin typeface="+mn-ea"/>
                <a:cs typeface="Times New Roman" panose="02020603050405020304" pitchFamily="18" charset="0"/>
              </a:rPr>
              <a:t>霊操の基礎と原理</a:t>
            </a:r>
            <a:r>
              <a:rPr lang="en-US" altLang="ja-JP" sz="1200" kern="100" dirty="0">
                <a:effectLst/>
                <a:latin typeface="+mn-ea"/>
                <a:cs typeface="Times New Roman" panose="02020603050405020304" pitchFamily="18" charset="0"/>
              </a:rPr>
              <a:t>』</a:t>
            </a:r>
            <a:r>
              <a:rPr lang="ja-JP" altLang="en-US" sz="1200" kern="100" dirty="0">
                <a:effectLst/>
                <a:latin typeface="+mn-ea"/>
                <a:cs typeface="Times New Roman" panose="02020603050405020304" pitchFamily="18" charset="0"/>
              </a:rPr>
              <a:t>の巻末で</a:t>
            </a:r>
            <a:r>
              <a:rPr lang="en-US" altLang="ja-JP" sz="1200" kern="100" dirty="0">
                <a:effectLst/>
                <a:latin typeface="+mn-ea"/>
                <a:cs typeface="Times New Roman" panose="02020603050405020304" pitchFamily="18" charset="0"/>
              </a:rPr>
              <a:t>｢</a:t>
            </a:r>
            <a:r>
              <a:rPr lang="ja-JP" altLang="ja-JP" sz="1200" kern="100" dirty="0">
                <a:effectLst/>
                <a:latin typeface="+mn-ea"/>
                <a:cs typeface="Times New Roman" panose="02020603050405020304" pitchFamily="18" charset="0"/>
              </a:rPr>
              <a:t>愛に達するための観想</a:t>
            </a:r>
            <a:r>
              <a:rPr lang="en-US" altLang="ja-JP" sz="1200" kern="100" dirty="0">
                <a:effectLst/>
                <a:latin typeface="+mn-ea"/>
                <a:cs typeface="Times New Roman" panose="02020603050405020304" pitchFamily="18" charset="0"/>
              </a:rPr>
              <a:t>｣</a:t>
            </a:r>
            <a:r>
              <a:rPr lang="ja-JP" altLang="ja-JP" sz="1200" kern="100" dirty="0">
                <a:effectLst/>
                <a:latin typeface="+mn-ea"/>
                <a:cs typeface="Times New Roman" panose="02020603050405020304" pitchFamily="18" charset="0"/>
              </a:rPr>
              <a:t>を行うよう呼びかけています。</a:t>
            </a:r>
            <a:r>
              <a:rPr lang="en-US" altLang="ja-JP" sz="1200" kern="100" dirty="0">
                <a:effectLst/>
                <a:latin typeface="+mn-ea"/>
                <a:cs typeface="Times New Roman" panose="02020603050405020304" pitchFamily="18" charset="0"/>
              </a:rPr>
              <a:t> ｢</a:t>
            </a:r>
            <a:r>
              <a:rPr lang="ja-JP" altLang="ja-JP" sz="1200" kern="100" dirty="0">
                <a:effectLst/>
                <a:latin typeface="+mn-ea"/>
                <a:cs typeface="Times New Roman" panose="02020603050405020304" pitchFamily="18" charset="0"/>
              </a:rPr>
              <a:t>愛に達するための観想</a:t>
            </a:r>
            <a:r>
              <a:rPr lang="en-US" altLang="ja-JP" sz="1200" kern="100" dirty="0">
                <a:effectLst/>
                <a:latin typeface="+mn-ea"/>
                <a:cs typeface="Times New Roman" panose="02020603050405020304" pitchFamily="18" charset="0"/>
              </a:rPr>
              <a:t>｣</a:t>
            </a:r>
            <a:r>
              <a:rPr lang="ja-JP" altLang="en-US" sz="1200" kern="100" dirty="0">
                <a:effectLst/>
                <a:latin typeface="+mn-ea"/>
                <a:cs typeface="Times New Roman" panose="02020603050405020304" pitchFamily="18" charset="0"/>
              </a:rPr>
              <a:t>とは、</a:t>
            </a:r>
            <a:r>
              <a:rPr lang="ja-JP" altLang="ja-JP" sz="1200" kern="100" dirty="0">
                <a:latin typeface="+mn-ea"/>
                <a:cs typeface="Times New Roman" panose="02020603050405020304" pitchFamily="18" charset="0"/>
              </a:rPr>
              <a:t>神</a:t>
            </a:r>
            <a:r>
              <a:rPr lang="ja-JP" altLang="en-US" sz="1200" kern="100" dirty="0">
                <a:latin typeface="+mn-ea"/>
                <a:cs typeface="Times New Roman" panose="02020603050405020304" pitchFamily="18" charset="0"/>
              </a:rPr>
              <a:t>はどの様に</a:t>
            </a:r>
            <a:r>
              <a:rPr lang="ja-JP" altLang="ja-JP" sz="1200" kern="100" dirty="0">
                <a:latin typeface="+mn-ea"/>
                <a:cs typeface="Times New Roman" panose="02020603050405020304" pitchFamily="18" charset="0"/>
              </a:rPr>
              <a:t>被造物</a:t>
            </a:r>
            <a:r>
              <a:rPr lang="ja-JP" altLang="ja-JP" sz="1200" kern="100" dirty="0">
                <a:effectLst/>
                <a:latin typeface="+mn-ea"/>
                <a:cs typeface="Times New Roman" panose="02020603050405020304" pitchFamily="18" charset="0"/>
              </a:rPr>
              <a:t>を</a:t>
            </a:r>
            <a:r>
              <a:rPr lang="ja-JP" altLang="en-US" sz="1200" kern="100" dirty="0">
                <a:effectLst/>
                <a:latin typeface="+mn-ea"/>
                <a:cs typeface="Times New Roman" panose="02020603050405020304" pitchFamily="18" charset="0"/>
              </a:rPr>
              <a:t>見てそれらと共に</a:t>
            </a:r>
            <a:r>
              <a:rPr lang="ja-JP" altLang="ja-JP" sz="1200" kern="100" dirty="0">
                <a:effectLst/>
                <a:latin typeface="+mn-ea"/>
                <a:cs typeface="Times New Roman" panose="02020603050405020304" pitchFamily="18" charset="0"/>
              </a:rPr>
              <a:t>喜んで</a:t>
            </a:r>
            <a:r>
              <a:rPr lang="ja-JP" altLang="en-US" sz="1200" kern="100" dirty="0">
                <a:effectLst/>
                <a:latin typeface="+mn-ea"/>
                <a:cs typeface="Times New Roman" panose="02020603050405020304" pitchFamily="18" charset="0"/>
              </a:rPr>
              <a:t>いるのか、私達が考察することであり</a:t>
            </a:r>
            <a:r>
              <a:rPr lang="ja-JP" altLang="ja-JP" sz="1200" kern="100" dirty="0">
                <a:latin typeface="+mn-ea"/>
                <a:cs typeface="Times New Roman" panose="02020603050405020304" pitchFamily="18" charset="0"/>
              </a:rPr>
              <a:t>、</a:t>
            </a:r>
            <a:r>
              <a:rPr lang="ja-JP" altLang="en-US" sz="1200" kern="100" dirty="0">
                <a:latin typeface="+mn-ea"/>
                <a:cs typeface="Times New Roman" panose="02020603050405020304" pitchFamily="18" charset="0"/>
              </a:rPr>
              <a:t>更に、</a:t>
            </a:r>
            <a:r>
              <a:rPr lang="ja-JP" altLang="ja-JP" sz="1200" kern="100" dirty="0">
                <a:latin typeface="+mn-ea"/>
                <a:cs typeface="Times New Roman" panose="02020603050405020304" pitchFamily="18" charset="0"/>
              </a:rPr>
              <a:t>神</a:t>
            </a:r>
            <a:r>
              <a:rPr lang="ja-JP" altLang="en-US" sz="1200" kern="100" dirty="0">
                <a:latin typeface="+mn-ea"/>
                <a:cs typeface="Times New Roman" panose="02020603050405020304" pitchFamily="18" charset="0"/>
              </a:rPr>
              <a:t>はどの様に</a:t>
            </a:r>
            <a:r>
              <a:rPr lang="ja-JP" altLang="ja-JP" sz="1200" kern="100" dirty="0">
                <a:effectLst/>
                <a:latin typeface="+mn-ea"/>
                <a:cs typeface="Times New Roman" panose="02020603050405020304" pitchFamily="18" charset="0"/>
              </a:rPr>
              <a:t>被造物の中に</a:t>
            </a:r>
            <a:r>
              <a:rPr lang="en-US" altLang="ja-JP" sz="1200" kern="100" dirty="0">
                <a:effectLst/>
                <a:latin typeface="+mn-ea"/>
                <a:cs typeface="Times New Roman" panose="02020603050405020304" pitchFamily="18" charset="0"/>
              </a:rPr>
              <a:t>presence</a:t>
            </a:r>
            <a:r>
              <a:rPr lang="ja-JP" altLang="en-US" sz="1200" kern="100" dirty="0">
                <a:effectLst/>
                <a:latin typeface="+mn-ea"/>
                <a:cs typeface="Times New Roman" panose="02020603050405020304" pitchFamily="18" charset="0"/>
              </a:rPr>
              <a:t>をもち</a:t>
            </a:r>
            <a:r>
              <a:rPr lang="ja-JP" altLang="ja-JP" sz="1200" kern="100" dirty="0">
                <a:effectLst/>
                <a:latin typeface="+mn-ea"/>
                <a:cs typeface="Times New Roman" panose="02020603050405020304" pitchFamily="18" charset="0"/>
              </a:rPr>
              <a:t>、</a:t>
            </a:r>
            <a:r>
              <a:rPr lang="en-US" altLang="ja-JP" sz="1200" kern="100" dirty="0">
                <a:effectLst/>
                <a:latin typeface="+mn-ea"/>
                <a:cs typeface="Times New Roman" panose="02020603050405020304" pitchFamily="18" charset="0"/>
              </a:rPr>
              <a:t>freedom</a:t>
            </a:r>
            <a:r>
              <a:rPr lang="ja-JP" altLang="en-US" sz="1200" kern="100" dirty="0">
                <a:effectLst/>
                <a:latin typeface="+mn-ea"/>
                <a:cs typeface="Times New Roman" panose="02020603050405020304" pitchFamily="18" charset="0"/>
              </a:rPr>
              <a:t>と</a:t>
            </a:r>
            <a:r>
              <a:rPr lang="en-US" altLang="ja-JP" sz="1200" kern="100" dirty="0">
                <a:effectLst/>
                <a:latin typeface="+mn-ea"/>
                <a:cs typeface="Times New Roman" panose="02020603050405020304" pitchFamily="18" charset="0"/>
              </a:rPr>
              <a:t>grace</a:t>
            </a:r>
            <a:r>
              <a:rPr lang="ja-JP" altLang="en-US" sz="1200" kern="100" dirty="0">
                <a:effectLst/>
                <a:latin typeface="+mn-ea"/>
                <a:cs typeface="Times New Roman" panose="02020603050405020304" pitchFamily="18" charset="0"/>
              </a:rPr>
              <a:t>を与えることによって</a:t>
            </a:r>
            <a:r>
              <a:rPr lang="ja-JP" altLang="ja-JP" sz="1200" kern="100" dirty="0">
                <a:latin typeface="+mn-ea"/>
                <a:cs typeface="Times New Roman" panose="02020603050405020304" pitchFamily="18" charset="0"/>
              </a:rPr>
              <a:t>被造物</a:t>
            </a:r>
            <a:r>
              <a:rPr lang="ja-JP" altLang="ja-JP" sz="1200" kern="100" dirty="0">
                <a:effectLst/>
                <a:latin typeface="+mn-ea"/>
                <a:cs typeface="Times New Roman" panose="02020603050405020304" pitchFamily="18" charset="0"/>
              </a:rPr>
              <a:t>を愛し</a:t>
            </a:r>
            <a:r>
              <a:rPr lang="ja-JP" altLang="en-US" sz="1200" kern="100" dirty="0">
                <a:effectLst/>
                <a:latin typeface="+mn-ea"/>
                <a:cs typeface="Times New Roman" panose="02020603050405020304" pitchFamily="18" charset="0"/>
              </a:rPr>
              <a:t>ケアしているのか、私達が発見することです。</a:t>
            </a:r>
            <a:endParaRPr lang="ja-JP" altLang="en-US" sz="600" dirty="0">
              <a:latin typeface="游ゴシック" panose="020B0400000000000000" pitchFamily="50" charset="-128"/>
              <a:ea typeface="游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6D6EBD96-B8F0-4F46-B883-E85A12254E92}"/>
              </a:ext>
            </a:extLst>
          </p:cNvPr>
          <p:cNvSpPr>
            <a:spLocks noGrp="1"/>
          </p:cNvSpPr>
          <p:nvPr>
            <p:ph type="sldNum" sz="quarter" idx="12"/>
          </p:nvPr>
        </p:nvSpPr>
        <p:spPr/>
        <p:txBody>
          <a:bodyPr/>
          <a:lstStyle/>
          <a:p>
            <a:fld id="{61C8C209-2824-4C64-AE41-02F26CB68BE2}" type="slidenum">
              <a:rPr kumimoji="1" lang="ja-JP" altLang="en-US" smtClean="0"/>
              <a:t>3</a:t>
            </a:fld>
            <a:endParaRPr kumimoji="1" lang="ja-JP" altLang="en-US" dirty="0"/>
          </a:p>
        </p:txBody>
      </p:sp>
    </p:spTree>
    <p:extLst>
      <p:ext uri="{BB962C8B-B14F-4D97-AF65-F5344CB8AC3E}">
        <p14:creationId xmlns:p14="http://schemas.microsoft.com/office/powerpoint/2010/main" val="877327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5374C650-4DCA-4963-BF1C-563E9D3B3DD7}"/>
              </a:ext>
            </a:extLst>
          </p:cNvPr>
          <p:cNvSpPr>
            <a:spLocks noGrp="1"/>
          </p:cNvSpPr>
          <p:nvPr>
            <p:ph type="title"/>
          </p:nvPr>
        </p:nvSpPr>
        <p:spPr>
          <a:xfrm>
            <a:off x="0" y="29939"/>
            <a:ext cx="9144000" cy="1298353"/>
          </a:xfrm>
        </p:spPr>
        <p:txBody>
          <a:bodyPr>
            <a:noAutofit/>
          </a:bodyPr>
          <a:lstStyle/>
          <a:p>
            <a:pPr algn="ctr"/>
            <a:r>
              <a:rPr lang="en-US" altLang="ja-JP" sz="2400" b="1" dirty="0">
                <a:hlinkClick r:id="rId3"/>
              </a:rPr>
              <a:t>an amorphous reality </a:t>
            </a:r>
            <a:r>
              <a:rPr lang="ja-JP" altLang="en-US" sz="1800" b="1" dirty="0"/>
              <a:t>：</a:t>
            </a:r>
            <a:br>
              <a:rPr lang="en-US" altLang="ja-JP" sz="1800" b="1" dirty="0"/>
            </a:br>
            <a:r>
              <a:rPr lang="ja-JP" altLang="en-US" sz="1600" b="1" dirty="0"/>
              <a:t>訳補：</a:t>
            </a:r>
            <a:r>
              <a:rPr lang="en-US" altLang="ja-JP" sz="1600" b="1" dirty="0"/>
              <a:t>｢</a:t>
            </a:r>
            <a:r>
              <a:rPr lang="ja-JP" altLang="en-US" sz="1600" b="1" dirty="0">
                <a:hlinkClick r:id="rId4"/>
              </a:rPr>
              <a:t>いいも わるいも リモコン次第</a:t>
            </a:r>
            <a:r>
              <a:rPr lang="en-US" altLang="ja-JP" sz="1600" b="1" dirty="0">
                <a:hlinkClick r:id="rId4"/>
              </a:rPr>
              <a:t>｣｢</a:t>
            </a:r>
            <a:r>
              <a:rPr lang="ja-JP" altLang="en-US" sz="1600" b="1" dirty="0">
                <a:hlinkClick r:id="rId4"/>
              </a:rPr>
              <a:t>敵にわたすな大事なリモコン</a:t>
            </a:r>
            <a:r>
              <a:rPr lang="en-US" altLang="ja-JP" sz="1600" b="1" dirty="0"/>
              <a:t>｣｡</a:t>
            </a:r>
            <a:endParaRPr lang="ja-JP" altLang="en-US" sz="1600" b="1" dirty="0"/>
          </a:p>
        </p:txBody>
      </p:sp>
      <p:sp>
        <p:nvSpPr>
          <p:cNvPr id="6" name="コンテンツ プレースホルダー 5">
            <a:extLst>
              <a:ext uri="{FF2B5EF4-FFF2-40B4-BE49-F238E27FC236}">
                <a16:creationId xmlns:a16="http://schemas.microsoft.com/office/drawing/2014/main" id="{91ED3D9A-5AE1-43A3-BFEE-3D39E7219A7C}"/>
              </a:ext>
            </a:extLst>
          </p:cNvPr>
          <p:cNvSpPr>
            <a:spLocks noGrp="1"/>
          </p:cNvSpPr>
          <p:nvPr>
            <p:ph sz="half" idx="1"/>
          </p:nvPr>
        </p:nvSpPr>
        <p:spPr>
          <a:xfrm>
            <a:off x="-523" y="1398631"/>
            <a:ext cx="4369149" cy="5459370"/>
          </a:xfrm>
        </p:spPr>
        <p:txBody>
          <a:bodyPr>
            <a:normAutofit fontScale="32500" lnSpcReduction="20000"/>
          </a:bodyPr>
          <a:lstStyle/>
          <a:p>
            <a:pPr marL="0" indent="0" algn="just">
              <a:lnSpc>
                <a:spcPct val="120000"/>
              </a:lnSpc>
              <a:buNone/>
            </a:pPr>
            <a:r>
              <a:rPr lang="en-US" altLang="ja-JP" sz="3700" b="0" i="0" dirty="0">
                <a:solidFill>
                  <a:srgbClr val="000000"/>
                </a:solidFill>
                <a:effectLst/>
                <a:latin typeface="Tahoma" panose="020B0604030504040204" pitchFamily="34" charset="0"/>
              </a:rPr>
              <a:t>Contemplation, which leads us to an attitude of care, is not a question of looking at nature from the outside, as if we were not immersed in it. But we are inside nature, we are part of nature. Rather, it is done from within, recognizing ourselves as part of creation, </a:t>
            </a:r>
            <a:r>
              <a:rPr lang="en-US" altLang="ja-JP" sz="3700" b="0" i="0" dirty="0">
                <a:solidFill>
                  <a:srgbClr val="FF0000"/>
                </a:solidFill>
                <a:effectLst/>
                <a:latin typeface="Tahoma" panose="020B0604030504040204" pitchFamily="34" charset="0"/>
              </a:rPr>
              <a:t>making us protagonists and not mere spectators of an amorphous reality that is only to be exploited</a:t>
            </a:r>
            <a:r>
              <a:rPr lang="en-US" altLang="ja-JP" sz="3700" b="0" i="0" dirty="0">
                <a:solidFill>
                  <a:srgbClr val="000000"/>
                </a:solidFill>
                <a:effectLst/>
                <a:latin typeface="Tahoma" panose="020B0604030504040204" pitchFamily="34" charset="0"/>
              </a:rPr>
              <a:t>. Those who contemplate in this way experience wonder not only at what they see, but also because they feel they are an integral part of this beauty; and they also feel called to guard it and to protect it. And there is one thing we must not forget: those who cannot contemplate nature and creation cannot contemplate people in their true wealth. And those who live to exploit nature end up exploiting people and treating them like slaves. This is a universal law. If you cannot contemplate nature it will be very difficult for you to contemplate people, the beauty of people, your brother, your sister.</a:t>
            </a:r>
          </a:p>
          <a:p>
            <a:pPr marL="0" indent="0" algn="just">
              <a:lnSpc>
                <a:spcPct val="120000"/>
              </a:lnSpc>
              <a:buNone/>
            </a:pPr>
            <a:r>
              <a:rPr lang="en-US" altLang="ja-JP" sz="3700" b="0" i="0" dirty="0">
                <a:solidFill>
                  <a:srgbClr val="FF0000"/>
                </a:solidFill>
                <a:effectLst/>
                <a:latin typeface="Tahoma" panose="020B0604030504040204" pitchFamily="34" charset="0"/>
              </a:rPr>
              <a:t>Those who know how to contemplate will more easily set to work to change what produces degradation and damage to health. They will strive to educate and promote new habits of production and consumption, to contribute to a new model of economic growth that guarantees respect for our common home and respect for people.</a:t>
            </a:r>
            <a:r>
              <a:rPr lang="en-US" altLang="ja-JP" sz="3700" b="0" i="0" dirty="0">
                <a:solidFill>
                  <a:srgbClr val="000000"/>
                </a:solidFill>
                <a:effectLst/>
                <a:latin typeface="Tahoma" panose="020B0604030504040204" pitchFamily="34" charset="0"/>
              </a:rPr>
              <a:t> The contemplative in action tends to become a guardian of the environment: this is good! Each one of us should be a guardian of the environment, of the purity of the environment, seeking to combine ancestral knowledge of millennia-long cultures with new technical knowledge, so that our lifestyle may always be sustainable.</a:t>
            </a:r>
            <a:endParaRPr lang="en-US" altLang="ja-JP" sz="4400" b="0" i="0" dirty="0">
              <a:solidFill>
                <a:srgbClr val="000000"/>
              </a:solidFill>
              <a:effectLst/>
              <a:latin typeface="Tahoma" panose="020B0604030504040204" pitchFamily="34" charset="0"/>
            </a:endParaRPr>
          </a:p>
        </p:txBody>
      </p:sp>
      <p:sp>
        <p:nvSpPr>
          <p:cNvPr id="7" name="コンテンツ プレースホルダー 6">
            <a:extLst>
              <a:ext uri="{FF2B5EF4-FFF2-40B4-BE49-F238E27FC236}">
                <a16:creationId xmlns:a16="http://schemas.microsoft.com/office/drawing/2014/main" id="{8E3A2025-8E74-4C0D-AAFF-9A0C96179D5B}"/>
              </a:ext>
            </a:extLst>
          </p:cNvPr>
          <p:cNvSpPr>
            <a:spLocks noGrp="1"/>
          </p:cNvSpPr>
          <p:nvPr>
            <p:ph sz="half" idx="2"/>
          </p:nvPr>
        </p:nvSpPr>
        <p:spPr>
          <a:xfrm>
            <a:off x="4368626" y="1398631"/>
            <a:ext cx="4775374" cy="5364966"/>
          </a:xfrm>
        </p:spPr>
        <p:txBody>
          <a:bodyPr>
            <a:noAutofit/>
          </a:bodyPr>
          <a:lstStyle/>
          <a:p>
            <a:pPr marL="0" indent="0" algn="just">
              <a:buNone/>
            </a:pP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観想は、ケアする姿勢（訳補：お世話する立場）へと私達を導きます。</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hlinkClick r:id="rId5"/>
              </a:rPr>
              <a:t>しかしながら観想は、自然の中に</a:t>
            </a:r>
            <a:r>
              <a:rPr lang="ja-JP" altLang="en-US" sz="1200" kern="100" dirty="0">
                <a:latin typeface="游ゴシック" panose="020B0400000000000000" pitchFamily="50" charset="-128"/>
                <a:cs typeface="Times New Roman" panose="02020603050405020304" pitchFamily="18" charset="0"/>
                <a:hlinkClick r:id="rId5"/>
              </a:rPr>
              <a:t>自分は</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hlinkClick r:id="rId5"/>
              </a:rPr>
              <a:t>巻き込まれていないかの様</a:t>
            </a:r>
            <a:r>
              <a:rPr lang="ja-JP" altLang="en-US" sz="1200" kern="100" dirty="0">
                <a:latin typeface="游ゴシック" panose="020B0400000000000000" pitchFamily="50" charset="-128"/>
                <a:cs typeface="Times New Roman" panose="02020603050405020304" pitchFamily="18" charset="0"/>
                <a:hlinkClick r:id="rId5"/>
              </a:rPr>
              <a:t>に外側から自然を眺める</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hlinkClick r:id="rId5"/>
              </a:rPr>
              <a:t>、ということではありません。</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そうで</a:t>
            </a:r>
            <a:r>
              <a:rPr lang="ja-JP" altLang="en-US" sz="1200" kern="100" dirty="0">
                <a:latin typeface="游ゴシック" panose="020B0400000000000000" pitchFamily="50" charset="-128"/>
                <a:cs typeface="Times New Roman" panose="02020603050405020304" pitchFamily="18" charset="0"/>
              </a:rPr>
              <a:t>はなく私達は自然</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の中にいる、則ち、自然の一部です。従って観想とは、自分も自然（被造界）の一員であるとの気づきを私達にもたらし、自然の内側から行われるものです。</a:t>
            </a:r>
            <a:r>
              <a:rPr lang="ja-JP" altLang="en-US"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自然の内側から観想することによって私達は、</a:t>
            </a:r>
            <a:r>
              <a:rPr lang="en-US" altLang="ja-JP" sz="1200" kern="100" dirty="0">
                <a:solidFill>
                  <a:srgbClr val="FF0000"/>
                </a:solidFill>
                <a:latin typeface="游ゴシック" panose="020B0400000000000000" pitchFamily="50" charset="-128"/>
                <a:cs typeface="Times New Roman" panose="02020603050405020304" pitchFamily="18" charset="0"/>
                <a:hlinkClick r:id="rId3"/>
              </a:rPr>
              <a:t>an amorphous reality</a:t>
            </a:r>
            <a:r>
              <a:rPr lang="ja-JP" altLang="en-US" sz="1200" kern="100" dirty="0">
                <a:solidFill>
                  <a:srgbClr val="FF0000"/>
                </a:solidFill>
                <a:latin typeface="游ゴシック" panose="020B0400000000000000" pitchFamily="50" charset="-128"/>
                <a:cs typeface="Times New Roman" panose="02020603050405020304" pitchFamily="18" charset="0"/>
              </a:rPr>
              <a:t>をただ傍観して不当利用されるがままにするのでなく、</a:t>
            </a:r>
            <a:r>
              <a:rPr lang="ja-JP" altLang="en-US"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その</a:t>
            </a:r>
            <a:r>
              <a:rPr lang="en-US" altLang="ja-JP"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protagonists (</a:t>
            </a:r>
            <a:r>
              <a:rPr lang="ja-JP" altLang="en-US"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主導者、主人公</a:t>
            </a:r>
            <a:r>
              <a:rPr lang="en-US" altLang="ja-JP"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となることができるのです。</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このように観想する者の感動体験は、何かに遭遇したときにだけ得られるのでは</a:t>
            </a:r>
            <a:r>
              <a:rPr lang="ja-JP" altLang="en-US" sz="1200" kern="100" dirty="0">
                <a:latin typeface="游ゴシック" panose="020B0400000000000000" pitchFamily="50" charset="-128"/>
                <a:cs typeface="Times New Roman" panose="02020603050405020304" pitchFamily="18" charset="0"/>
              </a:rPr>
              <a:t>ありません。この美にとって自分も欠く</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ことのできない一部であると感じ、それを守り、保護するよう召命を受けていると感じるときにこそ感動を体験するのです。ここで一つ、忘れてはならないことがあります。それは、自然と被造物を観想できない者は、</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people</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の本当の豊かさを観想することもできないということ。則ち、自然を搾取して生きる者達は、結局は、</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people</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をも搾取し奴隷の様に扱う</a:t>
            </a:r>
            <a:r>
              <a:rPr lang="ja-JP" altLang="en-US" sz="1200" kern="100" dirty="0">
                <a:latin typeface="游ゴシック" panose="020B0400000000000000" pitchFamily="50" charset="-128"/>
                <a:cs typeface="Times New Roman" panose="02020603050405020304" pitchFamily="18" charset="0"/>
              </a:rPr>
              <a:t>ことに必ず陥</a:t>
            </a:r>
            <a:r>
              <a:rPr lang="en-US" altLang="ja-JP" sz="1200" kern="100" dirty="0">
                <a:latin typeface="游ゴシック" panose="020B0400000000000000" pitchFamily="50" charset="-128"/>
                <a:cs typeface="Times New Roman" panose="02020603050405020304" pitchFamily="18" charset="0"/>
              </a:rPr>
              <a:t>(</a:t>
            </a:r>
            <a:r>
              <a:rPr lang="ja-JP" altLang="en-US" sz="1200" kern="100" dirty="0">
                <a:latin typeface="游ゴシック" panose="020B0400000000000000" pitchFamily="50" charset="-128"/>
                <a:cs typeface="Times New Roman" panose="02020603050405020304" pitchFamily="18" charset="0"/>
              </a:rPr>
              <a:t>おちい</a:t>
            </a:r>
            <a:r>
              <a:rPr lang="en-US" altLang="ja-JP" sz="1200" kern="100" dirty="0">
                <a:latin typeface="游ゴシック" panose="020B0400000000000000" pitchFamily="50" charset="-128"/>
                <a:cs typeface="Times New Roman" panose="02020603050405020304" pitchFamily="18" charset="0"/>
              </a:rPr>
              <a:t>)</a:t>
            </a:r>
            <a:r>
              <a:rPr lang="ja-JP" altLang="en-US" sz="1200" kern="100" dirty="0">
                <a:latin typeface="游ゴシック" panose="020B0400000000000000" pitchFamily="50" charset="-128"/>
                <a:cs typeface="Times New Roman" panose="02020603050405020304" pitchFamily="18" charset="0"/>
              </a:rPr>
              <a:t>ります</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。これは普遍的な法則です。もしも自然を観想できないのなら、</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people</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を観想することも、</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the beauty of people, your brother, your sister</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の美を観想することも、極めて難しくなるでしょう。</a:t>
            </a:r>
          </a:p>
          <a:p>
            <a:pPr marL="0" indent="0" algn="just">
              <a:buNone/>
            </a:pP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一方、</a:t>
            </a:r>
            <a:r>
              <a:rPr lang="ja-JP" altLang="en-US"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観想のしかたを知る</a:t>
            </a:r>
            <a:r>
              <a:rPr lang="ja-JP" altLang="en-US" sz="1200" kern="100" dirty="0">
                <a:solidFill>
                  <a:srgbClr val="FF0000"/>
                </a:solidFill>
                <a:latin typeface="游ゴシック" panose="020B0400000000000000" pitchFamily="50" charset="-128"/>
                <a:cs typeface="Times New Roman" panose="02020603050405020304" pitchFamily="18" charset="0"/>
              </a:rPr>
              <a:t>につれ、もっと容易に、</a:t>
            </a:r>
            <a:r>
              <a:rPr lang="en-US" altLang="ja-JP" sz="1200" kern="100" dirty="0">
                <a:solidFill>
                  <a:srgbClr val="FF0000"/>
                </a:solidFill>
                <a:latin typeface="游ゴシック" panose="020B0400000000000000" pitchFamily="50" charset="-128"/>
                <a:cs typeface="Times New Roman" panose="02020603050405020304" pitchFamily="18" charset="0"/>
              </a:rPr>
              <a:t>(</a:t>
            </a:r>
            <a:r>
              <a:rPr lang="ja-JP" altLang="en-US" sz="1200" kern="100" dirty="0">
                <a:solidFill>
                  <a:srgbClr val="FF0000"/>
                </a:solidFill>
                <a:latin typeface="游ゴシック" panose="020B0400000000000000" pitchFamily="50" charset="-128"/>
                <a:cs typeface="Times New Roman" panose="02020603050405020304" pitchFamily="18" charset="0"/>
              </a:rPr>
              <a:t>訳補：地上社会の</a:t>
            </a:r>
            <a:r>
              <a:rPr lang="en-US" altLang="ja-JP" sz="1200" kern="100" dirty="0">
                <a:solidFill>
                  <a:srgbClr val="FF0000"/>
                </a:solidFill>
                <a:latin typeface="游ゴシック" panose="020B0400000000000000" pitchFamily="50" charset="-128"/>
                <a:cs typeface="Times New Roman" panose="02020603050405020304" pitchFamily="18" charset="0"/>
              </a:rPr>
              <a:t>)</a:t>
            </a:r>
            <a:r>
              <a:rPr lang="ja-JP" altLang="en-US"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健康の悪化と衰退をもたらす元凶を改革する仕事を始められる様になります。</a:t>
            </a:r>
            <a:r>
              <a:rPr lang="ja-JP" altLang="en-US" sz="1200" kern="100" dirty="0">
                <a:solidFill>
                  <a:srgbClr val="FF0000"/>
                </a:solidFill>
                <a:latin typeface="游ゴシック" panose="020B0400000000000000" pitchFamily="50" charset="-128"/>
                <a:cs typeface="Times New Roman" panose="02020603050405020304" pitchFamily="18" charset="0"/>
              </a:rPr>
              <a:t>そして、新しい慣習に基づく生産と消費を推進しそれを広める様になります。その結果、私達</a:t>
            </a:r>
            <a:r>
              <a:rPr lang="ja-JP" altLang="en-US"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の共通の家</a:t>
            </a:r>
            <a:r>
              <a:rPr lang="en-US" altLang="ja-JP"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地球</a:t>
            </a:r>
            <a:r>
              <a:rPr lang="en-US" altLang="ja-JP"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への敬意と</a:t>
            </a:r>
            <a:r>
              <a:rPr lang="en-US" altLang="ja-JP"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people</a:t>
            </a:r>
            <a:r>
              <a:rPr lang="ja-JP" altLang="en-US"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への敬意に基づく経済成長の新モデルづくりに貢献することになります。</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この様に行動する観想者達は徐々に、環境を守る一つの勢力となっていきます。これは素晴らしいことです！　私達のだれもが、環境を守る人、環境を純粋なまま保つ人、幾世紀も続いた文化がもつ古来の知恵と最新の専門知識を組合せようと努める人</a:t>
            </a:r>
            <a:r>
              <a:rPr lang="ja-JP" altLang="en-US" sz="1200" kern="100">
                <a:effectLst/>
                <a:latin typeface="游ゴシック" panose="020B0400000000000000" pitchFamily="50" charset="-128"/>
                <a:ea typeface="游ゴシック" panose="020B0400000000000000" pitchFamily="50" charset="-128"/>
                <a:cs typeface="Times New Roman" panose="02020603050405020304" pitchFamily="18" charset="0"/>
              </a:rPr>
              <a:t>になるに違いありません。</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その結果、私達のライフスタイルは常に持続可能なものとなるでしょう。</a:t>
            </a:r>
            <a:endParaRPr lang="ja-JP" altLang="en-US" sz="9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6D6EBD96-B8F0-4F46-B883-E85A12254E92}"/>
              </a:ext>
            </a:extLst>
          </p:cNvPr>
          <p:cNvSpPr>
            <a:spLocks noGrp="1"/>
          </p:cNvSpPr>
          <p:nvPr>
            <p:ph type="sldNum" sz="quarter" idx="12"/>
          </p:nvPr>
        </p:nvSpPr>
        <p:spPr/>
        <p:txBody>
          <a:bodyPr/>
          <a:lstStyle/>
          <a:p>
            <a:fld id="{61C8C209-2824-4C64-AE41-02F26CB68BE2}" type="slidenum">
              <a:rPr kumimoji="1" lang="ja-JP" altLang="en-US" smtClean="0"/>
              <a:t>4</a:t>
            </a:fld>
            <a:endParaRPr kumimoji="1" lang="ja-JP" altLang="en-US" dirty="0"/>
          </a:p>
        </p:txBody>
      </p:sp>
    </p:spTree>
    <p:extLst>
      <p:ext uri="{BB962C8B-B14F-4D97-AF65-F5344CB8AC3E}">
        <p14:creationId xmlns:p14="http://schemas.microsoft.com/office/powerpoint/2010/main" val="3778073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5374C650-4DCA-4963-BF1C-563E9D3B3DD7}"/>
              </a:ext>
            </a:extLst>
          </p:cNvPr>
          <p:cNvSpPr>
            <a:spLocks noGrp="1"/>
          </p:cNvSpPr>
          <p:nvPr>
            <p:ph type="title"/>
          </p:nvPr>
        </p:nvSpPr>
        <p:spPr>
          <a:xfrm>
            <a:off x="-8164" y="46038"/>
            <a:ext cx="9144000" cy="437966"/>
          </a:xfrm>
        </p:spPr>
        <p:txBody>
          <a:bodyPr>
            <a:noAutofit/>
          </a:bodyPr>
          <a:lstStyle/>
          <a:p>
            <a:pPr algn="ctr"/>
            <a:r>
              <a:rPr lang="ja-JP" altLang="en-US" sz="1400" b="0" i="0" dirty="0">
                <a:effectLst/>
                <a:latin typeface="Tahoma" panose="020B0604030504040204" pitchFamily="34" charset="0"/>
              </a:rPr>
              <a:t>被造界を、私達の</a:t>
            </a:r>
            <a:r>
              <a:rPr lang="en-US" altLang="ja-JP" sz="1400" b="0" i="0" dirty="0">
                <a:effectLst/>
                <a:latin typeface="Tahoma" panose="020B0604030504040204" pitchFamily="34" charset="0"/>
              </a:rPr>
              <a:t>benefit</a:t>
            </a:r>
            <a:r>
              <a:rPr lang="ja-JP" altLang="en-US" sz="1400" b="0" i="0" dirty="0">
                <a:effectLst/>
                <a:latin typeface="Tahoma" panose="020B0604030504040204" pitchFamily="34" charset="0"/>
              </a:rPr>
              <a:t>のために破壊し私達の</a:t>
            </a:r>
            <a:r>
              <a:rPr lang="en-US" altLang="ja-JP" sz="1400" b="0" i="0" dirty="0">
                <a:effectLst/>
                <a:latin typeface="Tahoma" panose="020B0604030504040204" pitchFamily="34" charset="0"/>
              </a:rPr>
              <a:t>profit</a:t>
            </a:r>
            <a:r>
              <a:rPr lang="ja-JP" altLang="en-US" sz="1400" b="0" i="0" dirty="0">
                <a:effectLst/>
                <a:latin typeface="Tahoma" panose="020B0604030504040204" pitchFamily="34" charset="0"/>
              </a:rPr>
              <a:t>のために搾取しています。</a:t>
            </a:r>
            <a:br>
              <a:rPr lang="en-US" altLang="ja-JP" sz="1400" b="0" i="0" dirty="0">
                <a:effectLst/>
                <a:latin typeface="Tahoma" panose="020B0604030504040204" pitchFamily="34" charset="0"/>
              </a:rPr>
            </a:br>
            <a:r>
              <a:rPr lang="en-US" altLang="ja-JP" sz="1400" b="0" i="0" dirty="0">
                <a:effectLst/>
                <a:latin typeface="Tahoma" panose="020B0604030504040204" pitchFamily="34" charset="0"/>
              </a:rPr>
              <a:t>(</a:t>
            </a:r>
            <a:r>
              <a:rPr lang="ja-JP" altLang="en-US" sz="1400" b="0" i="0" dirty="0">
                <a:effectLst/>
                <a:latin typeface="Tahoma" panose="020B0604030504040204" pitchFamily="34" charset="0"/>
              </a:rPr>
              <a:t>中略</a:t>
            </a:r>
            <a:r>
              <a:rPr lang="en-US" altLang="ja-JP" sz="1400" b="0" i="0" dirty="0">
                <a:effectLst/>
                <a:latin typeface="Tahoma" panose="020B0604030504040204" pitchFamily="34" charset="0"/>
              </a:rPr>
              <a:t>)</a:t>
            </a:r>
            <a:r>
              <a:rPr lang="ja-JP" altLang="en-US" sz="1400" b="0" i="0" dirty="0">
                <a:effectLst/>
                <a:latin typeface="Tahoma" panose="020B0604030504040204" pitchFamily="34" charset="0"/>
              </a:rPr>
              <a:t>　未来の世代をケアし、守り、彼らに遺産を残すために観想してください。</a:t>
            </a:r>
            <a:endParaRPr lang="ja-JP" altLang="en-US" sz="1400" b="1" dirty="0"/>
          </a:p>
        </p:txBody>
      </p:sp>
      <p:sp>
        <p:nvSpPr>
          <p:cNvPr id="6" name="コンテンツ プレースホルダー 5">
            <a:extLst>
              <a:ext uri="{FF2B5EF4-FFF2-40B4-BE49-F238E27FC236}">
                <a16:creationId xmlns:a16="http://schemas.microsoft.com/office/drawing/2014/main" id="{91ED3D9A-5AE1-43A3-BFEE-3D39E7219A7C}"/>
              </a:ext>
            </a:extLst>
          </p:cNvPr>
          <p:cNvSpPr>
            <a:spLocks noGrp="1"/>
          </p:cNvSpPr>
          <p:nvPr>
            <p:ph sz="half" idx="1"/>
          </p:nvPr>
        </p:nvSpPr>
        <p:spPr>
          <a:xfrm>
            <a:off x="8164" y="484004"/>
            <a:ext cx="4563836" cy="6373996"/>
          </a:xfrm>
        </p:spPr>
        <p:txBody>
          <a:bodyPr>
            <a:noAutofit/>
          </a:bodyPr>
          <a:lstStyle/>
          <a:p>
            <a:pPr marL="0" indent="0" algn="just">
              <a:buNone/>
            </a:pPr>
            <a:r>
              <a:rPr lang="en-US" altLang="ja-JP" sz="1100" b="0" i="0" dirty="0">
                <a:solidFill>
                  <a:srgbClr val="000000"/>
                </a:solidFill>
                <a:effectLst/>
                <a:latin typeface="Tahoma" panose="020B0604030504040204" pitchFamily="34" charset="0"/>
              </a:rPr>
              <a:t>Lastly, </a:t>
            </a:r>
            <a:r>
              <a:rPr lang="en-US" altLang="ja-JP" sz="1100" b="0" i="1" dirty="0">
                <a:solidFill>
                  <a:srgbClr val="000000"/>
                </a:solidFill>
                <a:effectLst/>
                <a:latin typeface="Tahoma" panose="020B0604030504040204" pitchFamily="34" charset="0"/>
              </a:rPr>
              <a:t>contemplating and caring</a:t>
            </a:r>
            <a:r>
              <a:rPr lang="en-US" altLang="ja-JP" sz="1100" b="0" i="0" dirty="0">
                <a:solidFill>
                  <a:srgbClr val="000000"/>
                </a:solidFill>
                <a:effectLst/>
                <a:latin typeface="Tahoma" panose="020B0604030504040204" pitchFamily="34" charset="0"/>
              </a:rPr>
              <a:t>: these are two attitudes that show the way to correct and re-balance our relationship as human beings with creation. Oftentimes, our relationship with creation seems to be a relationship between enemies: </a:t>
            </a:r>
            <a:r>
              <a:rPr lang="en-US" altLang="ja-JP" sz="1100" b="0" i="0" dirty="0">
                <a:solidFill>
                  <a:srgbClr val="FF0000"/>
                </a:solidFill>
                <a:effectLst/>
                <a:latin typeface="Tahoma" panose="020B0604030504040204" pitchFamily="34" charset="0"/>
              </a:rPr>
              <a:t>destroying creation for our benefit. Exploiting creation for our profit. </a:t>
            </a:r>
            <a:r>
              <a:rPr lang="en-US" altLang="ja-JP" sz="1100" b="0" i="0" dirty="0">
                <a:solidFill>
                  <a:srgbClr val="000000"/>
                </a:solidFill>
                <a:effectLst/>
                <a:latin typeface="Tahoma" panose="020B0604030504040204" pitchFamily="34" charset="0"/>
              </a:rPr>
              <a:t>Let us not forget that this comes at a high price; let us not forget that Spanish saying: “God always forgives; we forgive sometimes; nature never forgives”. Today I was reading in the newspaper about those two great glaciers in Antarctica, near the Amundsen Sea: they are about to fall. It will be terrible, because the sea level will rise and this will bring many, many difficulties and so much harm. And why? Because of global warming, not caring for the environment, not caring for our common home. On the other hand, when we have this relationship — let me say the word — ‘fraternal’ in the figurative sense with creation, we will become guardians of our common home, guardians of life and guardians of hope; we will safeguard the patrimony that God has entrusted to us so that future generations may enjoy it.  And some may say: “But, I can get by like this”. But the problem is not how you are going to manage today — this was said by a German theologian, a Protestant, a good man: Bonhoeffer — the problem is not how you manage today; the problem is: what will be the legacy, life for future generations? Let us think of our children, our grandchildren: what will we leave them if we exploit creation? </a:t>
            </a:r>
            <a:r>
              <a:rPr lang="en-US" altLang="ja-JP" sz="1100" b="0" i="0" dirty="0">
                <a:solidFill>
                  <a:srgbClr val="FF0000"/>
                </a:solidFill>
                <a:effectLst/>
                <a:latin typeface="Tahoma" panose="020B0604030504040204" pitchFamily="34" charset="0"/>
              </a:rPr>
              <a:t>Let us protect this path </a:t>
            </a:r>
            <a:r>
              <a:rPr lang="en-US" altLang="ja-JP" sz="1100" b="0" i="0" dirty="0">
                <a:solidFill>
                  <a:srgbClr val="000000"/>
                </a:solidFill>
                <a:effectLst/>
                <a:latin typeface="Tahoma" panose="020B0604030504040204" pitchFamily="34" charset="0"/>
              </a:rPr>
              <a:t>so we may become “guardians” of our common home, guardians of life and hope. Let us safeguard the heritage that God has entrusted to us so that future generations may enjoy it. I think especially of the indigenous peoples, to whom we all owe a debt of gratitude, also of penance, to repair the harm we have done to them. But I am also thinking of those movements, associations, popular groups, that are committed to protecting their territory with its natural and cultural values. These social realities are not always appreciated; and at times they are even obstructed, because they do not earn money. But in reality they contribute to a peaceful revolution: we might call it the “revolution of care”. Contemplating so as to care, contemplating to protect, to protect ourselves, creation, our children, our grandchildren, and to protect the future. </a:t>
            </a:r>
            <a:r>
              <a:rPr lang="en-US" altLang="ja-JP" sz="1100" b="0" i="0" dirty="0">
                <a:solidFill>
                  <a:srgbClr val="FF0000"/>
                </a:solidFill>
                <a:effectLst/>
                <a:latin typeface="Tahoma" panose="020B0604030504040204" pitchFamily="34" charset="0"/>
              </a:rPr>
              <a:t>Contemplating to care for and to protect, and to leave a legacy to the future generation.</a:t>
            </a:r>
          </a:p>
          <a:p>
            <a:pPr marL="0" indent="0" algn="just">
              <a:buNone/>
            </a:pPr>
            <a:r>
              <a:rPr lang="en-US" altLang="ja-JP" sz="1100" b="0" i="0" dirty="0">
                <a:solidFill>
                  <a:srgbClr val="000000"/>
                </a:solidFill>
                <a:effectLst/>
                <a:latin typeface="Tahoma" panose="020B0604030504040204" pitchFamily="34" charset="0"/>
              </a:rPr>
              <a:t>However this must not be delegated to others: this is the task of every human being. Each one of us can and must be a “guardian of the common home”, capable of praising God for his creatures, and of contemplating creatures, and protecting them. Thank you.</a:t>
            </a:r>
          </a:p>
          <a:p>
            <a:pPr marL="0" indent="0" algn="just">
              <a:lnSpc>
                <a:spcPct val="120000"/>
              </a:lnSpc>
              <a:buNone/>
            </a:pPr>
            <a:endParaRPr lang="ja-JP" altLang="en-US" sz="1050" dirty="0"/>
          </a:p>
        </p:txBody>
      </p:sp>
      <p:sp>
        <p:nvSpPr>
          <p:cNvPr id="7" name="コンテンツ プレースホルダー 6">
            <a:extLst>
              <a:ext uri="{FF2B5EF4-FFF2-40B4-BE49-F238E27FC236}">
                <a16:creationId xmlns:a16="http://schemas.microsoft.com/office/drawing/2014/main" id="{8E3A2025-8E74-4C0D-AAFF-9A0C96179D5B}"/>
              </a:ext>
            </a:extLst>
          </p:cNvPr>
          <p:cNvSpPr>
            <a:spLocks noGrp="1"/>
          </p:cNvSpPr>
          <p:nvPr>
            <p:ph sz="half" idx="2"/>
          </p:nvPr>
        </p:nvSpPr>
        <p:spPr>
          <a:xfrm>
            <a:off x="4514850" y="495534"/>
            <a:ext cx="4620986" cy="6243367"/>
          </a:xfrm>
        </p:spPr>
        <p:txBody>
          <a:bodyPr>
            <a:noAutofit/>
          </a:bodyPr>
          <a:lstStyle/>
          <a:p>
            <a:pPr marL="0" indent="0" algn="just">
              <a:buNone/>
            </a:pPr>
            <a:r>
              <a:rPr lang="ja-JP" altLang="ja-JP" sz="1100" kern="100" dirty="0">
                <a:effectLst/>
                <a:latin typeface="+mn-ea"/>
                <a:cs typeface="Times New Roman" panose="02020603050405020304" pitchFamily="18" charset="0"/>
              </a:rPr>
              <a:t>最後に申し上げますが、</a:t>
            </a:r>
            <a:r>
              <a:rPr lang="ja-JP" altLang="ja-JP" sz="1100" i="1" kern="100" dirty="0">
                <a:effectLst/>
                <a:latin typeface="+mn-ea"/>
                <a:cs typeface="Times New Roman" panose="02020603050405020304" pitchFamily="18" charset="0"/>
              </a:rPr>
              <a:t>観想することと</a:t>
            </a:r>
            <a:r>
              <a:rPr lang="ja-JP" altLang="en-US" sz="1100" i="1" kern="100" dirty="0">
                <a:effectLst/>
                <a:latin typeface="+mn-ea"/>
                <a:cs typeface="Times New Roman" panose="02020603050405020304" pitchFamily="18" charset="0"/>
              </a:rPr>
              <a:t>ケアする</a:t>
            </a:r>
            <a:r>
              <a:rPr lang="ja-JP" altLang="ja-JP" sz="1100" i="1" kern="100" dirty="0">
                <a:effectLst/>
                <a:latin typeface="+mn-ea"/>
                <a:cs typeface="Times New Roman" panose="02020603050405020304" pitchFamily="18" charset="0"/>
              </a:rPr>
              <a:t>こと</a:t>
            </a:r>
            <a:r>
              <a:rPr lang="ja-JP" altLang="ja-JP" sz="1100" kern="100" dirty="0">
                <a:effectLst/>
                <a:latin typeface="+mn-ea"/>
                <a:cs typeface="Times New Roman" panose="02020603050405020304" pitchFamily="18" charset="0"/>
              </a:rPr>
              <a:t>、この二つの姿勢は、</a:t>
            </a:r>
            <a:r>
              <a:rPr lang="en-US" altLang="ja-JP" sz="1100" kern="100" dirty="0">
                <a:effectLst/>
                <a:latin typeface="+mn-ea"/>
                <a:cs typeface="Times New Roman" panose="02020603050405020304" pitchFamily="18" charset="0"/>
                <a:hlinkClick r:id="rId3"/>
              </a:rPr>
              <a:t>human beings</a:t>
            </a:r>
            <a:r>
              <a:rPr lang="ja-JP" altLang="ja-JP" sz="1100" kern="100" dirty="0">
                <a:effectLst/>
                <a:latin typeface="+mn-ea"/>
                <a:cs typeface="Times New Roman" panose="02020603050405020304" pitchFamily="18" charset="0"/>
              </a:rPr>
              <a:t>と被造界との関係を修復しその均衡を取り戻す方法を明らかにします。</a:t>
            </a:r>
            <a:r>
              <a:rPr lang="ja-JP" altLang="en-US" sz="1100" kern="100" dirty="0">
                <a:effectLst/>
                <a:latin typeface="+mn-ea"/>
                <a:cs typeface="Times New Roman" panose="02020603050405020304" pitchFamily="18" charset="0"/>
              </a:rPr>
              <a:t>私達</a:t>
            </a:r>
            <a:r>
              <a:rPr lang="ja-JP" altLang="ja-JP" sz="1100" kern="100" dirty="0">
                <a:effectLst/>
                <a:latin typeface="+mn-ea"/>
                <a:cs typeface="Times New Roman" panose="02020603050405020304" pitchFamily="18" charset="0"/>
              </a:rPr>
              <a:t>と被造</a:t>
            </a:r>
            <a:r>
              <a:rPr lang="ja-JP" altLang="en-US" sz="1100" kern="100" dirty="0">
                <a:effectLst/>
                <a:latin typeface="+mn-ea"/>
                <a:cs typeface="Times New Roman" panose="02020603050405020304" pitchFamily="18" charset="0"/>
              </a:rPr>
              <a:t>界</a:t>
            </a:r>
            <a:r>
              <a:rPr lang="ja-JP" altLang="ja-JP" sz="1100" kern="100" dirty="0">
                <a:effectLst/>
                <a:latin typeface="+mn-ea"/>
                <a:cs typeface="Times New Roman" panose="02020603050405020304" pitchFamily="18" charset="0"/>
              </a:rPr>
              <a:t>との関係が敵対関係になっている</a:t>
            </a:r>
            <a:r>
              <a:rPr lang="ja-JP" altLang="en-US" sz="1100" kern="100" dirty="0">
                <a:effectLst/>
                <a:latin typeface="+mn-ea"/>
                <a:cs typeface="Times New Roman" panose="02020603050405020304" pitchFamily="18" charset="0"/>
              </a:rPr>
              <a:t>。</a:t>
            </a:r>
            <a:r>
              <a:rPr lang="ja-JP" altLang="en-US" sz="1100" kern="100" dirty="0">
                <a:solidFill>
                  <a:srgbClr val="FF0000"/>
                </a:solidFill>
                <a:effectLst/>
                <a:latin typeface="+mn-ea"/>
                <a:cs typeface="Times New Roman" panose="02020603050405020304" pitchFamily="18" charset="0"/>
              </a:rPr>
              <a:t>則ち</a:t>
            </a:r>
            <a:r>
              <a:rPr lang="ja-JP" altLang="ja-JP" sz="1100" kern="100" dirty="0">
                <a:solidFill>
                  <a:srgbClr val="FF0000"/>
                </a:solidFill>
                <a:latin typeface="+mn-ea"/>
                <a:cs typeface="Times New Roman" panose="02020603050405020304" pitchFamily="18" charset="0"/>
              </a:rPr>
              <a:t>被造</a:t>
            </a:r>
            <a:r>
              <a:rPr lang="ja-JP" altLang="en-US" sz="1100" kern="100" dirty="0">
                <a:solidFill>
                  <a:srgbClr val="FF0000"/>
                </a:solidFill>
                <a:latin typeface="+mn-ea"/>
                <a:cs typeface="Times New Roman" panose="02020603050405020304" pitchFamily="18" charset="0"/>
              </a:rPr>
              <a:t>界</a:t>
            </a:r>
            <a:r>
              <a:rPr lang="ja-JP" altLang="ja-JP" sz="1100" kern="100" dirty="0">
                <a:solidFill>
                  <a:srgbClr val="FF0000"/>
                </a:solidFill>
                <a:latin typeface="+mn-ea"/>
                <a:cs typeface="Times New Roman" panose="02020603050405020304" pitchFamily="18" charset="0"/>
              </a:rPr>
              <a:t>を</a:t>
            </a:r>
            <a:r>
              <a:rPr lang="ja-JP" altLang="en-US" sz="1100" kern="100" dirty="0">
                <a:solidFill>
                  <a:srgbClr val="FF0000"/>
                </a:solidFill>
                <a:effectLst/>
                <a:latin typeface="+mn-ea"/>
                <a:cs typeface="Times New Roman" panose="02020603050405020304" pitchFamily="18" charset="0"/>
              </a:rPr>
              <a:t>、私達</a:t>
            </a:r>
            <a:r>
              <a:rPr lang="ja-JP" altLang="ja-JP" sz="1100" kern="100" dirty="0">
                <a:solidFill>
                  <a:srgbClr val="FF0000"/>
                </a:solidFill>
                <a:effectLst/>
                <a:latin typeface="+mn-ea"/>
                <a:cs typeface="Times New Roman" panose="02020603050405020304" pitchFamily="18" charset="0"/>
              </a:rPr>
              <a:t>の</a:t>
            </a:r>
            <a:r>
              <a:rPr lang="en-US" altLang="ja-JP" sz="1100" kern="100" dirty="0">
                <a:solidFill>
                  <a:srgbClr val="FF0000"/>
                </a:solidFill>
                <a:effectLst/>
                <a:latin typeface="+mn-ea"/>
                <a:cs typeface="Times New Roman" panose="02020603050405020304" pitchFamily="18" charset="0"/>
              </a:rPr>
              <a:t>benefit</a:t>
            </a:r>
            <a:r>
              <a:rPr lang="ja-JP" altLang="ja-JP" sz="1100" kern="100" dirty="0">
                <a:solidFill>
                  <a:srgbClr val="FF0000"/>
                </a:solidFill>
                <a:effectLst/>
                <a:latin typeface="+mn-ea"/>
                <a:cs typeface="Times New Roman" panose="02020603050405020304" pitchFamily="18" charset="0"/>
              </a:rPr>
              <a:t>のために破壊し</a:t>
            </a:r>
            <a:r>
              <a:rPr lang="ja-JP" altLang="en-US" sz="1100" kern="100" dirty="0">
                <a:solidFill>
                  <a:srgbClr val="FF0000"/>
                </a:solidFill>
                <a:effectLst/>
                <a:latin typeface="+mn-ea"/>
                <a:cs typeface="Times New Roman" panose="02020603050405020304" pitchFamily="18" charset="0"/>
              </a:rPr>
              <a:t>私達の</a:t>
            </a:r>
            <a:r>
              <a:rPr lang="en-US" altLang="ja-JP" sz="1100" kern="100" dirty="0">
                <a:solidFill>
                  <a:srgbClr val="FF0000"/>
                </a:solidFill>
                <a:effectLst/>
                <a:latin typeface="+mn-ea"/>
                <a:cs typeface="Times New Roman" panose="02020603050405020304" pitchFamily="18" charset="0"/>
              </a:rPr>
              <a:t>profit</a:t>
            </a:r>
            <a:r>
              <a:rPr lang="ja-JP" altLang="en-US" sz="1100" kern="100" dirty="0">
                <a:solidFill>
                  <a:srgbClr val="FF0000"/>
                </a:solidFill>
                <a:effectLst/>
                <a:latin typeface="+mn-ea"/>
                <a:cs typeface="Times New Roman" panose="02020603050405020304" pitchFamily="18" charset="0"/>
              </a:rPr>
              <a:t>のために</a:t>
            </a:r>
            <a:r>
              <a:rPr lang="ja-JP" altLang="ja-JP" sz="1100" kern="100" dirty="0">
                <a:solidFill>
                  <a:srgbClr val="FF0000"/>
                </a:solidFill>
                <a:effectLst/>
                <a:latin typeface="+mn-ea"/>
                <a:cs typeface="Times New Roman" panose="02020603050405020304" pitchFamily="18" charset="0"/>
              </a:rPr>
              <a:t>搾取してい</a:t>
            </a:r>
            <a:r>
              <a:rPr lang="ja-JP" altLang="en-US" sz="1100" kern="100" dirty="0">
                <a:solidFill>
                  <a:srgbClr val="FF0000"/>
                </a:solidFill>
                <a:effectLst/>
                <a:latin typeface="+mn-ea"/>
                <a:cs typeface="Times New Roman" panose="02020603050405020304" pitchFamily="18" charset="0"/>
              </a:rPr>
              <a:t>る</a:t>
            </a:r>
            <a:r>
              <a:rPr lang="ja-JP" altLang="ja-JP" sz="1100" kern="100" dirty="0">
                <a:latin typeface="+mn-ea"/>
                <a:cs typeface="Times New Roman" panose="02020603050405020304" pitchFamily="18" charset="0"/>
              </a:rPr>
              <a:t>ことが</a:t>
            </a:r>
            <a:r>
              <a:rPr lang="ja-JP" altLang="en-US" sz="1100" kern="100" dirty="0">
                <a:latin typeface="+mn-ea"/>
                <a:cs typeface="Times New Roman" panose="02020603050405020304" pitchFamily="18" charset="0"/>
              </a:rPr>
              <a:t>散見されます</a:t>
            </a:r>
            <a:r>
              <a:rPr lang="ja-JP" altLang="ja-JP" sz="1100" kern="100" dirty="0">
                <a:latin typeface="+mn-ea"/>
                <a:cs typeface="Times New Roman" panose="02020603050405020304" pitchFamily="18" charset="0"/>
              </a:rPr>
              <a:t>。</a:t>
            </a:r>
            <a:r>
              <a:rPr lang="ja-JP" altLang="en-US" sz="1100" kern="100" dirty="0">
                <a:latin typeface="+mn-ea"/>
                <a:cs typeface="Times New Roman" panose="02020603050405020304" pitchFamily="18" charset="0"/>
              </a:rPr>
              <a:t>これには結局</a:t>
            </a:r>
            <a:r>
              <a:rPr lang="ja-JP" altLang="ja-JP" sz="1100" kern="100" dirty="0">
                <a:effectLst/>
                <a:latin typeface="+mn-ea"/>
                <a:cs typeface="Times New Roman" panose="02020603050405020304" pitchFamily="18" charset="0"/>
              </a:rPr>
              <a:t>大きな対価が伴うことを忘れてはなりません。</a:t>
            </a:r>
            <a:r>
              <a:rPr lang="ja-JP" altLang="en-US" sz="1100" kern="100" dirty="0">
                <a:effectLst/>
                <a:latin typeface="+mn-ea"/>
                <a:cs typeface="Times New Roman" panose="02020603050405020304" pitchFamily="18" charset="0"/>
              </a:rPr>
              <a:t>次</a:t>
            </a:r>
            <a:r>
              <a:rPr lang="ja-JP" altLang="ja-JP" sz="1100" kern="100" dirty="0">
                <a:effectLst/>
                <a:latin typeface="+mn-ea"/>
                <a:cs typeface="Times New Roman" panose="02020603050405020304" pitchFamily="18" charset="0"/>
              </a:rPr>
              <a:t>のスペイン語の</a:t>
            </a:r>
            <a:r>
              <a:rPr lang="ja-JP" altLang="en-US" sz="1100" kern="100" dirty="0">
                <a:effectLst/>
                <a:latin typeface="+mn-ea"/>
                <a:cs typeface="Times New Roman" panose="02020603050405020304" pitchFamily="18" charset="0"/>
              </a:rPr>
              <a:t>格言</a:t>
            </a:r>
            <a:r>
              <a:rPr lang="ja-JP" altLang="ja-JP" sz="1100" kern="100" dirty="0">
                <a:effectLst/>
                <a:latin typeface="+mn-ea"/>
                <a:cs typeface="Times New Roman" panose="02020603050405020304" pitchFamily="18" charset="0"/>
              </a:rPr>
              <a:t>を忘れないようにしましょう。</a:t>
            </a:r>
            <a:r>
              <a:rPr lang="en-US" altLang="ja-JP" sz="1100" kern="100" dirty="0">
                <a:effectLst/>
                <a:latin typeface="+mn-ea"/>
                <a:cs typeface="Times New Roman" panose="02020603050405020304" pitchFamily="18" charset="0"/>
              </a:rPr>
              <a:t>｢</a:t>
            </a:r>
            <a:r>
              <a:rPr lang="ja-JP" altLang="ja-JP" sz="1100" kern="100" dirty="0">
                <a:effectLst/>
                <a:latin typeface="+mn-ea"/>
                <a:cs typeface="Times New Roman" panose="02020603050405020304" pitchFamily="18" charset="0"/>
              </a:rPr>
              <a:t>神はいつもゆるしてくださいます。</a:t>
            </a:r>
            <a:r>
              <a:rPr lang="ja-JP" altLang="en-US" sz="1100" kern="100" dirty="0">
                <a:effectLst/>
                <a:latin typeface="+mn-ea"/>
                <a:cs typeface="Times New Roman" panose="02020603050405020304" pitchFamily="18" charset="0"/>
              </a:rPr>
              <a:t>私達</a:t>
            </a:r>
            <a:r>
              <a:rPr lang="ja-JP" altLang="ja-JP" sz="1100" kern="100" dirty="0">
                <a:effectLst/>
                <a:latin typeface="+mn-ea"/>
                <a:cs typeface="Times New Roman" panose="02020603050405020304" pitchFamily="18" charset="0"/>
              </a:rPr>
              <a:t>もときにはゆるします。しかし自然は決してゆるしてくれません</a:t>
            </a:r>
            <a:r>
              <a:rPr lang="en-US" altLang="ja-JP" sz="1100" kern="100" dirty="0">
                <a:effectLst/>
                <a:latin typeface="+mn-ea"/>
                <a:cs typeface="Times New Roman" panose="02020603050405020304" pitchFamily="18" charset="0"/>
              </a:rPr>
              <a:t>｡｣ </a:t>
            </a:r>
            <a:r>
              <a:rPr lang="ja-JP" altLang="en-US" sz="1100" kern="100" dirty="0">
                <a:effectLst/>
                <a:latin typeface="+mn-ea"/>
                <a:cs typeface="Times New Roman" panose="02020603050405020304" pitchFamily="18" charset="0"/>
              </a:rPr>
              <a:t>先ほど</a:t>
            </a:r>
            <a:r>
              <a:rPr lang="ja-JP" altLang="ja-JP" sz="1100" kern="100" dirty="0">
                <a:latin typeface="+mn-ea"/>
                <a:cs typeface="Times New Roman" panose="02020603050405020304" pitchFamily="18" charset="0"/>
              </a:rPr>
              <a:t>新聞</a:t>
            </a:r>
            <a:r>
              <a:rPr lang="ja-JP" altLang="en-US" sz="1100" kern="100" dirty="0">
                <a:latin typeface="+mn-ea"/>
                <a:cs typeface="Times New Roman" panose="02020603050405020304" pitchFamily="18" charset="0"/>
              </a:rPr>
              <a:t>で</a:t>
            </a:r>
            <a:r>
              <a:rPr lang="ja-JP" altLang="ja-JP" sz="1100" kern="100" dirty="0">
                <a:latin typeface="+mn-ea"/>
                <a:cs typeface="Times New Roman" panose="02020603050405020304" pitchFamily="18" charset="0"/>
              </a:rPr>
              <a:t>、南極</a:t>
            </a:r>
            <a:r>
              <a:rPr lang="ja-JP" altLang="ja-JP" sz="1100" kern="100" dirty="0">
                <a:effectLst/>
                <a:latin typeface="+mn-ea"/>
                <a:cs typeface="Times New Roman" panose="02020603050405020304" pitchFamily="18" charset="0"/>
              </a:rPr>
              <a:t>大陸のアムンゼン海沿岸の二つの大氷河が消滅しそうだという記事を読みました。恐ろしいこと</a:t>
            </a:r>
            <a:r>
              <a:rPr lang="ja-JP" altLang="en-US" sz="1100" kern="100" dirty="0">
                <a:effectLst/>
                <a:latin typeface="+mn-ea"/>
                <a:cs typeface="Times New Roman" panose="02020603050405020304" pitchFamily="18" charset="0"/>
              </a:rPr>
              <a:t>になるでしょう</a:t>
            </a:r>
            <a:r>
              <a:rPr lang="ja-JP" altLang="ja-JP" sz="1100" kern="100" dirty="0">
                <a:effectLst/>
                <a:latin typeface="+mn-ea"/>
                <a:cs typeface="Times New Roman" panose="02020603050405020304" pitchFamily="18" charset="0"/>
              </a:rPr>
              <a:t>。海面が上昇すると、多くの問題、計り知れない被害が生じるからです。原因は何なのでしょうか。地球温暖化です。</a:t>
            </a:r>
            <a:r>
              <a:rPr lang="ja-JP" altLang="en-US" sz="1100" kern="100" dirty="0">
                <a:latin typeface="+mn-ea"/>
                <a:cs typeface="Times New Roman" panose="02020603050405020304" pitchFamily="18" charset="0"/>
              </a:rPr>
              <a:t>私達</a:t>
            </a:r>
            <a:r>
              <a:rPr lang="ja-JP" altLang="ja-JP" sz="1100" kern="100" dirty="0">
                <a:latin typeface="+mn-ea"/>
                <a:cs typeface="Times New Roman" panose="02020603050405020304" pitchFamily="18" charset="0"/>
              </a:rPr>
              <a:t>が、共</a:t>
            </a:r>
            <a:r>
              <a:rPr lang="ja-JP" altLang="ja-JP" sz="1100" kern="100" dirty="0">
                <a:effectLst/>
                <a:latin typeface="+mn-ea"/>
                <a:cs typeface="Times New Roman" panose="02020603050405020304" pitchFamily="18" charset="0"/>
              </a:rPr>
              <a:t>に暮らす家</a:t>
            </a:r>
            <a:r>
              <a:rPr lang="en-US" altLang="ja-JP" sz="1100" kern="100" dirty="0">
                <a:effectLst/>
                <a:latin typeface="+mn-ea"/>
                <a:cs typeface="Times New Roman" panose="02020603050405020304" pitchFamily="18" charset="0"/>
              </a:rPr>
              <a:t>(</a:t>
            </a:r>
            <a:r>
              <a:rPr lang="ja-JP" altLang="en-US" sz="1100" kern="100" dirty="0">
                <a:effectLst/>
                <a:latin typeface="+mn-ea"/>
                <a:cs typeface="Times New Roman" panose="02020603050405020304" pitchFamily="18" charset="0"/>
              </a:rPr>
              <a:t>地球</a:t>
            </a:r>
            <a:r>
              <a:rPr lang="en-US" altLang="ja-JP" sz="1100" kern="100" dirty="0">
                <a:effectLst/>
                <a:latin typeface="+mn-ea"/>
                <a:cs typeface="Times New Roman" panose="02020603050405020304" pitchFamily="18" charset="0"/>
              </a:rPr>
              <a:t>)</a:t>
            </a:r>
            <a:r>
              <a:rPr lang="ja-JP" altLang="ja-JP" sz="1100" kern="100" dirty="0">
                <a:effectLst/>
                <a:latin typeface="+mn-ea"/>
                <a:cs typeface="Times New Roman" panose="02020603050405020304" pitchFamily="18" charset="0"/>
              </a:rPr>
              <a:t>も</a:t>
            </a:r>
            <a:r>
              <a:rPr lang="ja-JP" altLang="ja-JP" sz="1100" kern="100" dirty="0">
                <a:latin typeface="+mn-ea"/>
                <a:cs typeface="Times New Roman" panose="02020603050405020304" pitchFamily="18" charset="0"/>
              </a:rPr>
              <a:t>環境も</a:t>
            </a:r>
            <a:r>
              <a:rPr lang="ja-JP" altLang="en-US" sz="1100" kern="100" dirty="0">
                <a:effectLst/>
                <a:latin typeface="+mn-ea"/>
                <a:cs typeface="Times New Roman" panose="02020603050405020304" pitchFamily="18" charset="0"/>
              </a:rPr>
              <a:t>ケアしていない</a:t>
            </a:r>
            <a:r>
              <a:rPr lang="ja-JP" altLang="ja-JP" sz="1100" kern="100" dirty="0">
                <a:effectLst/>
                <a:latin typeface="+mn-ea"/>
                <a:cs typeface="Times New Roman" panose="02020603050405020304" pitchFamily="18" charset="0"/>
              </a:rPr>
              <a:t>ためです。</a:t>
            </a:r>
            <a:r>
              <a:rPr lang="ja-JP" altLang="en-US" sz="1100" kern="100" dirty="0">
                <a:effectLst/>
                <a:latin typeface="+mn-ea"/>
                <a:cs typeface="Times New Roman" panose="02020603050405020304" pitchFamily="18" charset="0"/>
              </a:rPr>
              <a:t>他方、</a:t>
            </a:r>
            <a:r>
              <a:rPr lang="ja-JP" altLang="ja-JP" sz="1100" kern="100" dirty="0">
                <a:latin typeface="+mn-ea"/>
                <a:cs typeface="Times New Roman" panose="02020603050405020304" pitchFamily="18" charset="0"/>
              </a:rPr>
              <a:t>もし</a:t>
            </a:r>
            <a:r>
              <a:rPr lang="ja-JP" altLang="en-US" sz="1100" kern="100" dirty="0">
                <a:latin typeface="+mn-ea"/>
                <a:cs typeface="Times New Roman" panose="02020603050405020304" pitchFamily="18" charset="0"/>
              </a:rPr>
              <a:t>私達が</a:t>
            </a:r>
            <a:r>
              <a:rPr lang="ja-JP" altLang="ja-JP" sz="1100" kern="100" dirty="0">
                <a:latin typeface="+mn-ea"/>
                <a:cs typeface="Times New Roman" panose="02020603050405020304" pitchFamily="18" charset="0"/>
              </a:rPr>
              <a:t>被造物と、比喩的</a:t>
            </a:r>
            <a:r>
              <a:rPr lang="ja-JP" altLang="ja-JP" sz="1100" kern="100" dirty="0">
                <a:effectLst/>
                <a:latin typeface="+mn-ea"/>
                <a:cs typeface="Times New Roman" panose="02020603050405020304" pitchFamily="18" charset="0"/>
              </a:rPr>
              <a:t>な意味でのいわば</a:t>
            </a:r>
            <a:r>
              <a:rPr lang="en-US" altLang="ja-JP" sz="1100" kern="100" dirty="0">
                <a:effectLst/>
                <a:latin typeface="+mn-ea"/>
                <a:cs typeface="Times New Roman" panose="02020603050405020304" pitchFamily="18" charset="0"/>
              </a:rPr>
              <a:t>｢</a:t>
            </a:r>
            <a:r>
              <a:rPr lang="ja-JP" altLang="ja-JP" sz="1100" kern="100" dirty="0">
                <a:effectLst/>
                <a:latin typeface="+mn-ea"/>
                <a:cs typeface="Times New Roman" panose="02020603050405020304" pitchFamily="18" charset="0"/>
              </a:rPr>
              <a:t>兄弟</a:t>
            </a:r>
            <a:r>
              <a:rPr lang="en-US" altLang="ja-JP" sz="1100" kern="100" dirty="0">
                <a:effectLst/>
                <a:latin typeface="+mn-ea"/>
                <a:cs typeface="Times New Roman" panose="02020603050405020304" pitchFamily="18" charset="0"/>
              </a:rPr>
              <a:t>｣</a:t>
            </a:r>
            <a:r>
              <a:rPr lang="ja-JP" altLang="ja-JP" sz="1100" kern="100" dirty="0">
                <a:effectLst/>
                <a:latin typeface="+mn-ea"/>
                <a:cs typeface="Times New Roman" panose="02020603050405020304" pitchFamily="18" charset="0"/>
              </a:rPr>
              <a:t>関係を結ぶなら、</a:t>
            </a:r>
            <a:r>
              <a:rPr lang="ja-JP" altLang="en-US" sz="1100" kern="100" dirty="0">
                <a:effectLst/>
                <a:latin typeface="+mn-ea"/>
                <a:cs typeface="Times New Roman" panose="02020603050405020304" pitchFamily="18" charset="0"/>
              </a:rPr>
              <a:t>私達</a:t>
            </a:r>
            <a:r>
              <a:rPr lang="ja-JP" altLang="ja-JP" sz="1100" kern="100" dirty="0">
                <a:effectLst/>
                <a:latin typeface="+mn-ea"/>
                <a:cs typeface="Times New Roman" panose="02020603050405020304" pitchFamily="18" charset="0"/>
              </a:rPr>
              <a:t>は共通の家の守り手、いのちの守り手、希望の守り手となり、未来の世代が享受できるよう</a:t>
            </a:r>
            <a:r>
              <a:rPr lang="ja-JP" altLang="ja-JP" sz="1100" kern="100" dirty="0">
                <a:latin typeface="+mn-ea"/>
                <a:cs typeface="Times New Roman" panose="02020603050405020304" pitchFamily="18" charset="0"/>
              </a:rPr>
              <a:t>にと神が</a:t>
            </a:r>
            <a:r>
              <a:rPr lang="ja-JP" altLang="en-US" sz="1100" kern="100" dirty="0">
                <a:effectLst/>
                <a:latin typeface="+mn-ea"/>
                <a:cs typeface="Times New Roman" panose="02020603050405020304" pitchFamily="18" charset="0"/>
              </a:rPr>
              <a:t>私達</a:t>
            </a:r>
            <a:r>
              <a:rPr lang="ja-JP" altLang="ja-JP" sz="1100" kern="100" dirty="0">
                <a:effectLst/>
                <a:latin typeface="+mn-ea"/>
                <a:cs typeface="Times New Roman" panose="02020603050405020304" pitchFamily="18" charset="0"/>
              </a:rPr>
              <a:t>に託し</a:t>
            </a:r>
            <a:r>
              <a:rPr lang="ja-JP" altLang="en-US" sz="1100" kern="100" dirty="0">
                <a:effectLst/>
                <a:latin typeface="+mn-ea"/>
                <a:cs typeface="Times New Roman" panose="02020603050405020304" pitchFamily="18" charset="0"/>
              </a:rPr>
              <a:t>た遺産</a:t>
            </a:r>
            <a:r>
              <a:rPr lang="ja-JP" altLang="ja-JP" sz="1100" kern="100" dirty="0">
                <a:effectLst/>
                <a:latin typeface="+mn-ea"/>
                <a:cs typeface="Times New Roman" panose="02020603050405020304" pitchFamily="18" charset="0"/>
              </a:rPr>
              <a:t>を守ることができる</a:t>
            </a:r>
            <a:r>
              <a:rPr lang="ja-JP" altLang="en-US" sz="1100" kern="100" dirty="0">
                <a:effectLst/>
                <a:latin typeface="+mn-ea"/>
                <a:cs typeface="Times New Roman" panose="02020603050405020304" pitchFamily="18" charset="0"/>
              </a:rPr>
              <a:t>様になります</a:t>
            </a:r>
            <a:r>
              <a:rPr lang="ja-JP" altLang="ja-JP" sz="1100" kern="100" dirty="0">
                <a:effectLst/>
                <a:latin typeface="+mn-ea"/>
                <a:cs typeface="Times New Roman" panose="02020603050405020304" pitchFamily="18" charset="0"/>
              </a:rPr>
              <a:t>。</a:t>
            </a:r>
            <a:r>
              <a:rPr lang="en-US" altLang="ja-JP" sz="1100" kern="100" dirty="0">
                <a:effectLst/>
                <a:latin typeface="+mn-ea"/>
                <a:cs typeface="Times New Roman" panose="02020603050405020304" pitchFamily="18" charset="0"/>
              </a:rPr>
              <a:t>｢</a:t>
            </a:r>
            <a:r>
              <a:rPr lang="ja-JP" altLang="ja-JP" sz="1100" kern="100" dirty="0">
                <a:effectLst/>
                <a:latin typeface="+mn-ea"/>
                <a:cs typeface="Times New Roman" panose="02020603050405020304" pitchFamily="18" charset="0"/>
              </a:rPr>
              <a:t>でも</a:t>
            </a:r>
            <a:r>
              <a:rPr lang="ja-JP" altLang="en-US" sz="1100" kern="100" dirty="0">
                <a:effectLst/>
                <a:latin typeface="+mn-ea"/>
                <a:cs typeface="Times New Roman" panose="02020603050405020304" pitchFamily="18" charset="0"/>
              </a:rPr>
              <a:t>私</a:t>
            </a:r>
            <a:r>
              <a:rPr lang="ja-JP" altLang="ja-JP" sz="1100" kern="100" dirty="0">
                <a:effectLst/>
                <a:latin typeface="+mn-ea"/>
                <a:cs typeface="Times New Roman" panose="02020603050405020304" pitchFamily="18" charset="0"/>
              </a:rPr>
              <a:t>は、</a:t>
            </a:r>
            <a:r>
              <a:rPr lang="ja-JP" altLang="en-US" sz="1100" kern="100" dirty="0">
                <a:effectLst/>
                <a:latin typeface="+mn-ea"/>
                <a:cs typeface="Times New Roman" panose="02020603050405020304" pitchFamily="18" charset="0"/>
              </a:rPr>
              <a:t>こんな有様で何とか糊口を凌いでいるだけです</a:t>
            </a:r>
            <a:r>
              <a:rPr lang="en-US" altLang="ja-JP" sz="1100" kern="100" dirty="0">
                <a:effectLst/>
                <a:latin typeface="+mn-ea"/>
                <a:cs typeface="Times New Roman" panose="02020603050405020304" pitchFamily="18" charset="0"/>
              </a:rPr>
              <a:t>｣</a:t>
            </a:r>
            <a:r>
              <a:rPr lang="ja-JP" altLang="ja-JP" sz="1100" kern="100" dirty="0">
                <a:effectLst/>
                <a:latin typeface="+mn-ea"/>
                <a:cs typeface="Times New Roman" panose="02020603050405020304" pitchFamily="18" charset="0"/>
              </a:rPr>
              <a:t>と言う人もいるでしょう。しかし、問題なのは今をなんとか</a:t>
            </a:r>
            <a:r>
              <a:rPr lang="ja-JP" altLang="en-US" sz="1100" kern="100" dirty="0">
                <a:effectLst/>
                <a:latin typeface="+mn-ea"/>
                <a:cs typeface="Times New Roman" panose="02020603050405020304" pitchFamily="18" charset="0"/>
              </a:rPr>
              <a:t>凌ぐ</a:t>
            </a:r>
            <a:r>
              <a:rPr lang="ja-JP" altLang="ja-JP" sz="1100" kern="100" dirty="0">
                <a:effectLst/>
                <a:latin typeface="+mn-ea"/>
                <a:cs typeface="Times New Roman" panose="02020603050405020304" pitchFamily="18" charset="0"/>
              </a:rPr>
              <a:t>ことでは</a:t>
            </a:r>
            <a:r>
              <a:rPr lang="ja-JP" altLang="ja-JP" sz="1100" kern="100" dirty="0">
                <a:latin typeface="+mn-ea"/>
                <a:cs typeface="Times New Roman" panose="02020603050405020304" pitchFamily="18" charset="0"/>
              </a:rPr>
              <a:t>ありません。ドイツ、プロテスタントの優れた神学者ボンヘッファーは</a:t>
            </a:r>
            <a:r>
              <a:rPr lang="ja-JP" altLang="en-US" sz="1100" kern="100" dirty="0">
                <a:latin typeface="+mn-ea"/>
                <a:cs typeface="Times New Roman" panose="02020603050405020304" pitchFamily="18" charset="0"/>
              </a:rPr>
              <a:t>こう</a:t>
            </a:r>
            <a:r>
              <a:rPr lang="ja-JP" altLang="ja-JP" sz="1100" kern="100" dirty="0">
                <a:latin typeface="+mn-ea"/>
                <a:cs typeface="Times New Roman" panose="02020603050405020304" pitchFamily="18" charset="0"/>
              </a:rPr>
              <a:t>言っています。問題</a:t>
            </a:r>
            <a:r>
              <a:rPr lang="ja-JP" altLang="ja-JP" sz="1100" kern="100" dirty="0">
                <a:effectLst/>
                <a:latin typeface="+mn-ea"/>
                <a:cs typeface="Times New Roman" panose="02020603050405020304" pitchFamily="18" charset="0"/>
              </a:rPr>
              <a:t>なのは、今日をどのように</a:t>
            </a:r>
            <a:r>
              <a:rPr lang="ja-JP" altLang="en-US" sz="1100" kern="100" dirty="0">
                <a:effectLst/>
                <a:latin typeface="+mn-ea"/>
                <a:cs typeface="Times New Roman" panose="02020603050405020304" pitchFamily="18" charset="0"/>
              </a:rPr>
              <a:t>凌ぐ</a:t>
            </a:r>
            <a:r>
              <a:rPr lang="ja-JP" altLang="ja-JP" sz="1100" kern="100" dirty="0">
                <a:effectLst/>
                <a:latin typeface="+mn-ea"/>
                <a:cs typeface="Times New Roman" panose="02020603050405020304" pitchFamily="18" charset="0"/>
              </a:rPr>
              <a:t>かではなく何を遺産として残すのか、未来の世代のいのちはどうなるのかということだ</a:t>
            </a:r>
            <a:r>
              <a:rPr lang="ja-JP" altLang="en-US" sz="1100" kern="100" dirty="0">
                <a:effectLst/>
                <a:latin typeface="+mn-ea"/>
                <a:cs typeface="Times New Roman" panose="02020603050405020304" pitchFamily="18" charset="0"/>
              </a:rPr>
              <a:t>、</a:t>
            </a:r>
            <a:r>
              <a:rPr lang="ja-JP" altLang="ja-JP" sz="1100" kern="100" dirty="0">
                <a:effectLst/>
                <a:latin typeface="+mn-ea"/>
                <a:cs typeface="Times New Roman" panose="02020603050405020304" pitchFamily="18" charset="0"/>
              </a:rPr>
              <a:t>と</a:t>
            </a:r>
            <a:r>
              <a:rPr lang="ja-JP" altLang="en-US" sz="1100" kern="100" dirty="0">
                <a:effectLst/>
                <a:latin typeface="+mn-ea"/>
                <a:cs typeface="Times New Roman" panose="02020603050405020304" pitchFamily="18" charset="0"/>
              </a:rPr>
              <a:t>。私達</a:t>
            </a:r>
            <a:r>
              <a:rPr lang="ja-JP" altLang="ja-JP" sz="1100" kern="100" dirty="0">
                <a:effectLst/>
                <a:latin typeface="+mn-ea"/>
                <a:cs typeface="Times New Roman" panose="02020603050405020304" pitchFamily="18" charset="0"/>
              </a:rPr>
              <a:t>の子どもや孫のことを考えましょう。</a:t>
            </a:r>
            <a:r>
              <a:rPr lang="ja-JP" altLang="en-US" sz="1100" kern="100" dirty="0">
                <a:effectLst/>
                <a:latin typeface="+mn-ea"/>
                <a:cs typeface="Times New Roman" panose="02020603050405020304" pitchFamily="18" charset="0"/>
              </a:rPr>
              <a:t>私達</a:t>
            </a:r>
            <a:r>
              <a:rPr lang="ja-JP" altLang="ja-JP" sz="1100" kern="100" dirty="0">
                <a:effectLst/>
                <a:latin typeface="+mn-ea"/>
                <a:cs typeface="Times New Roman" panose="02020603050405020304" pitchFamily="18" charset="0"/>
              </a:rPr>
              <a:t>が被造物を使い尽くしてしまったら、彼らに何を残せるでしょうか。</a:t>
            </a:r>
            <a:r>
              <a:rPr lang="ja-JP" altLang="en-US" sz="1100" kern="100" dirty="0">
                <a:effectLst/>
                <a:latin typeface="+mn-ea"/>
                <a:cs typeface="Times New Roman" panose="02020603050405020304" pitchFamily="18" charset="0"/>
              </a:rPr>
              <a:t>私達</a:t>
            </a:r>
            <a:r>
              <a:rPr lang="ja-JP" altLang="ja-JP" sz="1100" kern="100" dirty="0">
                <a:effectLst/>
                <a:latin typeface="+mn-ea"/>
                <a:cs typeface="Times New Roman" panose="02020603050405020304" pitchFamily="18" charset="0"/>
              </a:rPr>
              <a:t>が</a:t>
            </a:r>
            <a:r>
              <a:rPr lang="ja-JP" altLang="en-US" sz="1100" kern="100" dirty="0">
                <a:effectLst/>
                <a:latin typeface="+mn-ea"/>
                <a:cs typeface="Times New Roman" panose="02020603050405020304" pitchFamily="18" charset="0"/>
              </a:rPr>
              <a:t>、</a:t>
            </a:r>
            <a:r>
              <a:rPr lang="ja-JP" altLang="ja-JP" sz="1100" kern="100" dirty="0">
                <a:effectLst/>
                <a:latin typeface="+mn-ea"/>
                <a:cs typeface="Times New Roman" panose="02020603050405020304" pitchFamily="18" charset="0"/>
              </a:rPr>
              <a:t>共に暮らす家の</a:t>
            </a:r>
            <a:r>
              <a:rPr lang="en-US" altLang="ja-JP" sz="1100" kern="100" dirty="0">
                <a:effectLst/>
                <a:latin typeface="+mn-ea"/>
                <a:cs typeface="Times New Roman" panose="02020603050405020304" pitchFamily="18" charset="0"/>
              </a:rPr>
              <a:t>｢</a:t>
            </a:r>
            <a:r>
              <a:rPr lang="ja-JP" altLang="ja-JP" sz="1100" kern="100" dirty="0">
                <a:effectLst/>
                <a:latin typeface="+mn-ea"/>
                <a:cs typeface="Times New Roman" panose="02020603050405020304" pitchFamily="18" charset="0"/>
              </a:rPr>
              <a:t>守り手</a:t>
            </a:r>
            <a:r>
              <a:rPr lang="en-US" altLang="ja-JP" sz="1100" kern="100" dirty="0">
                <a:effectLst/>
                <a:latin typeface="+mn-ea"/>
                <a:cs typeface="Times New Roman" panose="02020603050405020304" pitchFamily="18" charset="0"/>
              </a:rPr>
              <a:t>｣</a:t>
            </a:r>
            <a:r>
              <a:rPr lang="ja-JP" altLang="en-US" sz="1100" kern="100" dirty="0">
                <a:effectLst/>
                <a:latin typeface="+mn-ea"/>
                <a:cs typeface="Times New Roman" panose="02020603050405020304" pitchFamily="18" charset="0"/>
              </a:rPr>
              <a:t>、</a:t>
            </a:r>
            <a:r>
              <a:rPr lang="ja-JP" altLang="ja-JP" sz="1100" kern="100" dirty="0">
                <a:effectLst/>
                <a:latin typeface="+mn-ea"/>
                <a:cs typeface="Times New Roman" panose="02020603050405020304" pitchFamily="18" charset="0"/>
              </a:rPr>
              <a:t>いのちと希望の守り手となれるよう、</a:t>
            </a:r>
            <a:r>
              <a:rPr lang="ja-JP" altLang="ja-JP" sz="1100" kern="100" dirty="0">
                <a:solidFill>
                  <a:srgbClr val="FF0000"/>
                </a:solidFill>
                <a:effectLst/>
                <a:latin typeface="+mn-ea"/>
                <a:cs typeface="Times New Roman" panose="02020603050405020304" pitchFamily="18" charset="0"/>
              </a:rPr>
              <a:t>この道を</a:t>
            </a:r>
            <a:r>
              <a:rPr lang="ja-JP" altLang="en-US" sz="1100" kern="100" dirty="0">
                <a:solidFill>
                  <a:srgbClr val="FF0000"/>
                </a:solidFill>
                <a:effectLst/>
                <a:latin typeface="+mn-ea"/>
                <a:cs typeface="Times New Roman" panose="02020603050405020304" pitchFamily="18" charset="0"/>
              </a:rPr>
              <a:t>保全しましょう</a:t>
            </a:r>
            <a:r>
              <a:rPr lang="ja-JP" altLang="ja-JP" sz="1100" kern="100" dirty="0">
                <a:effectLst/>
                <a:latin typeface="+mn-ea"/>
                <a:cs typeface="Times New Roman" panose="02020603050405020304" pitchFamily="18" charset="0"/>
              </a:rPr>
              <a:t>。神が</a:t>
            </a:r>
            <a:r>
              <a:rPr lang="ja-JP" altLang="en-US" sz="1100" kern="100" dirty="0">
                <a:effectLst/>
                <a:latin typeface="+mn-ea"/>
                <a:cs typeface="Times New Roman" panose="02020603050405020304" pitchFamily="18" charset="0"/>
              </a:rPr>
              <a:t>私達に</a:t>
            </a:r>
            <a:r>
              <a:rPr lang="ja-JP" altLang="ja-JP" sz="1100" kern="100" dirty="0">
                <a:effectLst/>
                <a:latin typeface="+mn-ea"/>
                <a:cs typeface="Times New Roman" panose="02020603050405020304" pitchFamily="18" charset="0"/>
              </a:rPr>
              <a:t>託し</a:t>
            </a:r>
            <a:r>
              <a:rPr lang="ja-JP" altLang="en-US" sz="1100" kern="100" dirty="0">
                <a:effectLst/>
                <a:latin typeface="+mn-ea"/>
                <a:cs typeface="Times New Roman" panose="02020603050405020304" pitchFamily="18" charset="0"/>
              </a:rPr>
              <a:t>た</a:t>
            </a:r>
            <a:r>
              <a:rPr lang="ja-JP" altLang="ja-JP" sz="1100" kern="100" dirty="0">
                <a:effectLst/>
                <a:latin typeface="+mn-ea"/>
                <a:cs typeface="Times New Roman" panose="02020603050405020304" pitchFamily="18" charset="0"/>
              </a:rPr>
              <a:t>宝を、未来の世代が享受できるよう守っていきましょう。</a:t>
            </a:r>
            <a:r>
              <a:rPr lang="ja-JP" altLang="en-US" sz="1100" kern="100" dirty="0">
                <a:effectLst/>
                <a:latin typeface="+mn-ea"/>
                <a:cs typeface="Times New Roman" panose="02020603050405020304" pitchFamily="18" charset="0"/>
              </a:rPr>
              <a:t>私</a:t>
            </a:r>
            <a:r>
              <a:rPr lang="ja-JP" altLang="ja-JP" sz="1100" kern="100" dirty="0">
                <a:effectLst/>
                <a:latin typeface="+mn-ea"/>
                <a:cs typeface="Times New Roman" panose="02020603050405020304" pitchFamily="18" charset="0"/>
              </a:rPr>
              <a:t>はとりわけ、先住</a:t>
            </a:r>
            <a:r>
              <a:rPr lang="en-US" altLang="ja-JP" sz="1100" kern="100" dirty="0">
                <a:effectLst/>
                <a:latin typeface="+mn-ea"/>
                <a:cs typeface="Times New Roman" panose="02020603050405020304" pitchFamily="18" charset="0"/>
              </a:rPr>
              <a:t>peoples</a:t>
            </a:r>
            <a:r>
              <a:rPr lang="ja-JP" altLang="ja-JP" sz="1100" kern="100" dirty="0">
                <a:effectLst/>
                <a:latin typeface="+mn-ea"/>
                <a:cs typeface="Times New Roman" panose="02020603050405020304" pitchFamily="18" charset="0"/>
              </a:rPr>
              <a:t>のことを考えます。</a:t>
            </a:r>
            <a:r>
              <a:rPr lang="ja-JP" altLang="en-US" sz="1100" kern="100" dirty="0">
                <a:effectLst/>
                <a:latin typeface="+mn-ea"/>
                <a:cs typeface="Times New Roman" panose="02020603050405020304" pitchFamily="18" charset="0"/>
              </a:rPr>
              <a:t>私達</a:t>
            </a:r>
            <a:r>
              <a:rPr lang="ja-JP" altLang="ja-JP" sz="1100" kern="100" dirty="0">
                <a:effectLst/>
                <a:latin typeface="+mn-ea"/>
                <a:cs typeface="Times New Roman" panose="02020603050405020304" pitchFamily="18" charset="0"/>
              </a:rPr>
              <a:t>は皆、彼らに深く感謝すると同時に、彼らに加えた危害を償うために深く悔いるべきです。</a:t>
            </a:r>
            <a:r>
              <a:rPr lang="ja-JP" altLang="en-US" sz="1100" kern="100" dirty="0">
                <a:effectLst/>
                <a:latin typeface="+mn-ea"/>
                <a:cs typeface="Times New Roman" panose="02020603050405020304" pitchFamily="18" charset="0"/>
              </a:rPr>
              <a:t>私</a:t>
            </a:r>
            <a:r>
              <a:rPr lang="ja-JP" altLang="ja-JP" sz="1100" kern="100" dirty="0">
                <a:effectLst/>
                <a:latin typeface="+mn-ea"/>
                <a:cs typeface="Times New Roman" panose="02020603050405020304" pitchFamily="18" charset="0"/>
              </a:rPr>
              <a:t>はまた、彼らの居住地を</a:t>
            </a:r>
            <a:r>
              <a:rPr lang="ja-JP" altLang="en-US" sz="1100" kern="100" dirty="0">
                <a:effectLst/>
                <a:latin typeface="+mn-ea"/>
                <a:cs typeface="Times New Roman" panose="02020603050405020304" pitchFamily="18" charset="0"/>
              </a:rPr>
              <a:t>、その</a:t>
            </a:r>
            <a:r>
              <a:rPr lang="ja-JP" altLang="ja-JP" sz="1100" kern="100" dirty="0">
                <a:latin typeface="+mn-ea"/>
                <a:cs typeface="Times New Roman" panose="02020603050405020304" pitchFamily="18" charset="0"/>
              </a:rPr>
              <a:t>自然と文化</a:t>
            </a:r>
            <a:r>
              <a:rPr lang="ja-JP" altLang="en-US" sz="1100" kern="100" dirty="0">
                <a:latin typeface="+mn-ea"/>
                <a:cs typeface="Times New Roman" panose="02020603050405020304" pitchFamily="18" charset="0"/>
              </a:rPr>
              <a:t>に関する価値観を含めて</a:t>
            </a:r>
            <a:r>
              <a:rPr lang="ja-JP" altLang="ja-JP" sz="1100" kern="100" dirty="0">
                <a:effectLst/>
                <a:latin typeface="+mn-ea"/>
                <a:cs typeface="Times New Roman" panose="02020603050405020304" pitchFamily="18" charset="0"/>
              </a:rPr>
              <a:t>守ろうとする</a:t>
            </a:r>
            <a:r>
              <a:rPr lang="en-US" altLang="ja-JP" sz="1100" kern="100" dirty="0">
                <a:effectLst/>
                <a:latin typeface="+mn-ea"/>
                <a:cs typeface="Times New Roman" panose="02020603050405020304" pitchFamily="18" charset="0"/>
              </a:rPr>
              <a:t>movements, associations, popular groups</a:t>
            </a:r>
            <a:r>
              <a:rPr lang="ja-JP" altLang="ja-JP" sz="1100" kern="100" dirty="0">
                <a:effectLst/>
                <a:latin typeface="+mn-ea"/>
                <a:cs typeface="Times New Roman" panose="02020603050405020304" pitchFamily="18" charset="0"/>
              </a:rPr>
              <a:t>のことも考えます。これらの</a:t>
            </a:r>
            <a:r>
              <a:rPr lang="en-US" altLang="ja-JP" sz="1100" kern="100" dirty="0">
                <a:effectLst/>
                <a:latin typeface="+mn-ea"/>
                <a:cs typeface="Times New Roman" panose="02020603050405020304" pitchFamily="18" charset="0"/>
              </a:rPr>
              <a:t>social realities</a:t>
            </a:r>
            <a:r>
              <a:rPr lang="ja-JP" altLang="ja-JP" sz="1100" kern="100" dirty="0">
                <a:effectLst/>
                <a:latin typeface="+mn-ea"/>
                <a:cs typeface="Times New Roman" panose="02020603050405020304" pitchFamily="18" charset="0"/>
              </a:rPr>
              <a:t>は</a:t>
            </a:r>
            <a:r>
              <a:rPr lang="ja-JP" altLang="en-US" sz="1100" kern="100" dirty="0">
                <a:effectLst/>
                <a:latin typeface="+mn-ea"/>
                <a:cs typeface="Times New Roman" panose="02020603050405020304" pitchFamily="18" charset="0"/>
              </a:rPr>
              <a:t>お金を稼がないので</a:t>
            </a:r>
            <a:r>
              <a:rPr lang="ja-JP" altLang="ja-JP" sz="1100" kern="100" dirty="0">
                <a:effectLst/>
                <a:latin typeface="+mn-ea"/>
                <a:cs typeface="Times New Roman" panose="02020603050405020304" pitchFamily="18" charset="0"/>
              </a:rPr>
              <a:t>往々にして評価されず、ときには妨害されることさえあります。しかし</a:t>
            </a:r>
            <a:r>
              <a:rPr lang="en-US" altLang="ja-JP" sz="1100" kern="100" dirty="0">
                <a:effectLst/>
                <a:latin typeface="+mn-ea"/>
                <a:cs typeface="Times New Roman" panose="02020603050405020304" pitchFamily="18" charset="0"/>
              </a:rPr>
              <a:t>reality</a:t>
            </a:r>
            <a:r>
              <a:rPr lang="ja-JP" altLang="en-US" sz="1100" kern="100" dirty="0">
                <a:effectLst/>
                <a:latin typeface="+mn-ea"/>
                <a:cs typeface="Times New Roman" panose="02020603050405020304" pitchFamily="18" charset="0"/>
              </a:rPr>
              <a:t>において</a:t>
            </a:r>
            <a:r>
              <a:rPr lang="ja-JP" altLang="ja-JP" sz="1100" kern="100" dirty="0">
                <a:effectLst/>
                <a:latin typeface="+mn-ea"/>
                <a:cs typeface="Times New Roman" panose="02020603050405020304" pitchFamily="18" charset="0"/>
              </a:rPr>
              <a:t>彼らは、</a:t>
            </a:r>
            <a:r>
              <a:rPr lang="en-US" altLang="ja-JP" sz="1100" kern="100" dirty="0">
                <a:effectLst/>
                <a:latin typeface="+mn-ea"/>
                <a:cs typeface="Times New Roman" panose="02020603050405020304" pitchFamily="18" charset="0"/>
              </a:rPr>
              <a:t>｢</a:t>
            </a:r>
            <a:r>
              <a:rPr lang="ja-JP" altLang="en-US" sz="1100" kern="100" dirty="0">
                <a:effectLst/>
                <a:latin typeface="+mn-ea"/>
                <a:cs typeface="Times New Roman" panose="02020603050405020304" pitchFamily="18" charset="0"/>
              </a:rPr>
              <a:t>ケア</a:t>
            </a:r>
            <a:r>
              <a:rPr lang="ja-JP" altLang="ja-JP" sz="1100" kern="100" dirty="0">
                <a:effectLst/>
                <a:latin typeface="+mn-ea"/>
                <a:cs typeface="Times New Roman" panose="02020603050405020304" pitchFamily="18" charset="0"/>
              </a:rPr>
              <a:t>の革命</a:t>
            </a:r>
            <a:r>
              <a:rPr lang="en-US" altLang="ja-JP" sz="1100" kern="100" dirty="0">
                <a:effectLst/>
                <a:latin typeface="+mn-ea"/>
                <a:cs typeface="Times New Roman" panose="02020603050405020304" pitchFamily="18" charset="0"/>
              </a:rPr>
              <a:t>｣</a:t>
            </a:r>
            <a:r>
              <a:rPr lang="ja-JP" altLang="ja-JP" sz="1100" kern="100" dirty="0">
                <a:effectLst/>
                <a:latin typeface="+mn-ea"/>
                <a:cs typeface="Times New Roman" panose="02020603050405020304" pitchFamily="18" charset="0"/>
              </a:rPr>
              <a:t>とも呼ぶべき平和の革命に貢献しています。</a:t>
            </a:r>
            <a:r>
              <a:rPr lang="ja-JP" altLang="en-US" sz="1100" kern="100" dirty="0">
                <a:effectLst/>
                <a:latin typeface="+mn-ea"/>
                <a:cs typeface="Times New Roman" panose="02020603050405020304" pitchFamily="18" charset="0"/>
              </a:rPr>
              <a:t>ケアする</a:t>
            </a:r>
            <a:r>
              <a:rPr lang="ja-JP" altLang="ja-JP" sz="1100" kern="100" dirty="0">
                <a:effectLst/>
                <a:latin typeface="+mn-ea"/>
                <a:cs typeface="Times New Roman" panose="02020603050405020304" pitchFamily="18" charset="0"/>
              </a:rPr>
              <a:t>ために観想</a:t>
            </a:r>
            <a:r>
              <a:rPr lang="ja-JP" altLang="en-US" sz="1100" kern="100" dirty="0">
                <a:effectLst/>
                <a:latin typeface="+mn-ea"/>
                <a:cs typeface="Times New Roman" panose="02020603050405020304" pitchFamily="18" charset="0"/>
              </a:rPr>
              <a:t>する</a:t>
            </a:r>
            <a:r>
              <a:rPr lang="ja-JP" altLang="ja-JP" sz="1100" kern="100" dirty="0">
                <a:effectLst/>
                <a:latin typeface="+mn-ea"/>
                <a:cs typeface="Times New Roman" panose="02020603050405020304" pitchFamily="18" charset="0"/>
              </a:rPr>
              <a:t>。守るために、</a:t>
            </a:r>
            <a:r>
              <a:rPr lang="ja-JP" altLang="en-US" sz="1100" kern="100" dirty="0">
                <a:effectLst/>
                <a:latin typeface="+mn-ea"/>
                <a:cs typeface="Times New Roman" panose="02020603050405020304" pitchFamily="18" charset="0"/>
              </a:rPr>
              <a:t>則ち、</a:t>
            </a:r>
            <a:r>
              <a:rPr lang="ja-JP" altLang="ja-JP" sz="1100" kern="100" dirty="0">
                <a:effectLst/>
                <a:latin typeface="+mn-ea"/>
                <a:cs typeface="Times New Roman" panose="02020603050405020304" pitchFamily="18" charset="0"/>
              </a:rPr>
              <a:t>自分自身、被造物、</a:t>
            </a:r>
            <a:r>
              <a:rPr lang="ja-JP" altLang="en-US" sz="1100" kern="100" dirty="0">
                <a:effectLst/>
                <a:latin typeface="+mn-ea"/>
                <a:cs typeface="Times New Roman" panose="02020603050405020304" pitchFamily="18" charset="0"/>
              </a:rPr>
              <a:t>子供達</a:t>
            </a:r>
            <a:r>
              <a:rPr lang="ja-JP" altLang="ja-JP" sz="1100" kern="100" dirty="0">
                <a:effectLst/>
                <a:latin typeface="+mn-ea"/>
                <a:cs typeface="Times New Roman" panose="02020603050405020304" pitchFamily="18" charset="0"/>
              </a:rPr>
              <a:t>、孫</a:t>
            </a:r>
            <a:r>
              <a:rPr lang="ja-JP" altLang="en-US" sz="1100" kern="100" dirty="0">
                <a:effectLst/>
                <a:latin typeface="+mn-ea"/>
                <a:cs typeface="Times New Roman" panose="02020603050405020304" pitchFamily="18" charset="0"/>
              </a:rPr>
              <a:t>達</a:t>
            </a:r>
            <a:r>
              <a:rPr lang="ja-JP" altLang="ja-JP" sz="1100" kern="100" dirty="0">
                <a:effectLst/>
                <a:latin typeface="+mn-ea"/>
                <a:cs typeface="Times New Roman" panose="02020603050405020304" pitchFamily="18" charset="0"/>
              </a:rPr>
              <a:t>、そして未来を守るために観想</a:t>
            </a:r>
            <a:r>
              <a:rPr lang="ja-JP" altLang="en-US" sz="1100" kern="100" dirty="0">
                <a:effectLst/>
                <a:latin typeface="+mn-ea"/>
                <a:cs typeface="Times New Roman" panose="02020603050405020304" pitchFamily="18" charset="0"/>
              </a:rPr>
              <a:t>する</a:t>
            </a:r>
            <a:r>
              <a:rPr lang="ja-JP" altLang="ja-JP" sz="1100" kern="100" dirty="0">
                <a:effectLst/>
                <a:latin typeface="+mn-ea"/>
                <a:cs typeface="Times New Roman" panose="02020603050405020304" pitchFamily="18" charset="0"/>
              </a:rPr>
              <a:t>。</a:t>
            </a:r>
            <a:r>
              <a:rPr lang="ja-JP" altLang="ja-JP" sz="1100" kern="100" dirty="0">
                <a:solidFill>
                  <a:srgbClr val="FF0000"/>
                </a:solidFill>
                <a:effectLst/>
                <a:latin typeface="+mn-ea"/>
                <a:cs typeface="Times New Roman" panose="02020603050405020304" pitchFamily="18" charset="0"/>
              </a:rPr>
              <a:t>未来の世代を</a:t>
            </a:r>
            <a:r>
              <a:rPr lang="ja-JP" altLang="en-US" sz="1100" kern="100" dirty="0">
                <a:solidFill>
                  <a:srgbClr val="FF0000"/>
                </a:solidFill>
                <a:effectLst/>
                <a:latin typeface="+mn-ea"/>
                <a:cs typeface="Times New Roman" panose="02020603050405020304" pitchFamily="18" charset="0"/>
              </a:rPr>
              <a:t>ケアし</a:t>
            </a:r>
            <a:r>
              <a:rPr lang="ja-JP" altLang="ja-JP" sz="1100" kern="100" dirty="0">
                <a:solidFill>
                  <a:srgbClr val="FF0000"/>
                </a:solidFill>
                <a:effectLst/>
                <a:latin typeface="+mn-ea"/>
                <a:cs typeface="Times New Roman" panose="02020603050405020304" pitchFamily="18" charset="0"/>
              </a:rPr>
              <a:t>、守り、彼らに遺産を</a:t>
            </a:r>
            <a:r>
              <a:rPr lang="ja-JP" altLang="en-US" sz="1100" kern="100" dirty="0">
                <a:solidFill>
                  <a:srgbClr val="FF0000"/>
                </a:solidFill>
                <a:effectLst/>
                <a:latin typeface="+mn-ea"/>
                <a:cs typeface="Times New Roman" panose="02020603050405020304" pitchFamily="18" charset="0"/>
              </a:rPr>
              <a:t>残すた</a:t>
            </a:r>
            <a:r>
              <a:rPr lang="ja-JP" altLang="ja-JP" sz="1100" kern="100" dirty="0">
                <a:solidFill>
                  <a:srgbClr val="FF0000"/>
                </a:solidFill>
                <a:effectLst/>
                <a:latin typeface="+mn-ea"/>
                <a:cs typeface="Times New Roman" panose="02020603050405020304" pitchFamily="18" charset="0"/>
              </a:rPr>
              <a:t>めに観想</a:t>
            </a:r>
            <a:r>
              <a:rPr lang="ja-JP" altLang="en-US" sz="1100" kern="100" dirty="0">
                <a:solidFill>
                  <a:srgbClr val="FF0000"/>
                </a:solidFill>
                <a:effectLst/>
                <a:latin typeface="+mn-ea"/>
                <a:cs typeface="Times New Roman" panose="02020603050405020304" pitchFamily="18" charset="0"/>
              </a:rPr>
              <a:t>する</a:t>
            </a:r>
            <a:r>
              <a:rPr lang="ja-JP" altLang="ja-JP" sz="1100" kern="100" dirty="0">
                <a:solidFill>
                  <a:srgbClr val="FF0000"/>
                </a:solidFill>
                <a:effectLst/>
                <a:latin typeface="+mn-ea"/>
                <a:cs typeface="Times New Roman" panose="02020603050405020304" pitchFamily="18" charset="0"/>
              </a:rPr>
              <a:t>。</a:t>
            </a:r>
            <a:r>
              <a:rPr lang="ja-JP" altLang="en-US" sz="1100" kern="100" dirty="0">
                <a:solidFill>
                  <a:srgbClr val="FF0000"/>
                </a:solidFill>
                <a:effectLst/>
                <a:latin typeface="+mn-ea"/>
                <a:cs typeface="Times New Roman" panose="02020603050405020304" pitchFamily="18" charset="0"/>
              </a:rPr>
              <a:t>これらが必要です。</a:t>
            </a:r>
            <a:endParaRPr lang="ja-JP" altLang="ja-JP" sz="1100" kern="100" dirty="0">
              <a:solidFill>
                <a:srgbClr val="FF0000"/>
              </a:solidFill>
              <a:effectLst/>
              <a:latin typeface="+mn-ea"/>
              <a:cs typeface="Times New Roman" panose="02020603050405020304" pitchFamily="18" charset="0"/>
            </a:endParaRPr>
          </a:p>
          <a:p>
            <a:pPr marL="0" indent="0" algn="just">
              <a:buNone/>
            </a:pPr>
            <a:r>
              <a:rPr lang="ja-JP" altLang="en-US" sz="1100" kern="100" dirty="0">
                <a:effectLst/>
                <a:latin typeface="+mn-ea"/>
                <a:cs typeface="Times New Roman" panose="02020603050405020304" pitchFamily="18" charset="0"/>
              </a:rPr>
              <a:t>ただ、</a:t>
            </a:r>
            <a:r>
              <a:rPr lang="ja-JP" altLang="ja-JP" sz="1100" kern="100" dirty="0">
                <a:effectLst/>
                <a:latin typeface="+mn-ea"/>
                <a:cs typeface="Times New Roman" panose="02020603050405020304" pitchFamily="18" charset="0"/>
              </a:rPr>
              <a:t>このことは他人任せにできることではありません。</a:t>
            </a:r>
            <a:r>
              <a:rPr lang="ja-JP" altLang="en-US" sz="1100" kern="100" dirty="0">
                <a:effectLst/>
                <a:latin typeface="+mn-ea"/>
                <a:cs typeface="Times New Roman" panose="02020603050405020304" pitchFamily="18" charset="0"/>
              </a:rPr>
              <a:t>則ち</a:t>
            </a:r>
            <a:r>
              <a:rPr lang="ja-JP" altLang="ja-JP" sz="1100" kern="100" dirty="0">
                <a:effectLst/>
                <a:latin typeface="+mn-ea"/>
                <a:cs typeface="Times New Roman" panose="02020603050405020304" pitchFamily="18" charset="0"/>
              </a:rPr>
              <a:t>これはあらゆる</a:t>
            </a:r>
            <a:r>
              <a:rPr lang="en-US" altLang="ja-JP" sz="1100" kern="100" dirty="0">
                <a:effectLst/>
                <a:latin typeface="+mn-ea"/>
                <a:cs typeface="Times New Roman" panose="02020603050405020304" pitchFamily="18" charset="0"/>
                <a:hlinkClick r:id="rId3"/>
              </a:rPr>
              <a:t>human being</a:t>
            </a:r>
            <a:r>
              <a:rPr lang="ja-JP" altLang="ja-JP" sz="1100" kern="100" dirty="0">
                <a:effectLst/>
                <a:latin typeface="+mn-ea"/>
                <a:cs typeface="Times New Roman" panose="02020603050405020304" pitchFamily="18" charset="0"/>
              </a:rPr>
              <a:t>の責務です。</a:t>
            </a:r>
            <a:r>
              <a:rPr lang="ja-JP" altLang="ja-JP" sz="1100" kern="100" dirty="0">
                <a:latin typeface="+mn-ea"/>
                <a:cs typeface="Times New Roman" panose="02020603050405020304" pitchFamily="18" charset="0"/>
              </a:rPr>
              <a:t>神</a:t>
            </a:r>
            <a:r>
              <a:rPr lang="ja-JP" altLang="ja-JP" sz="1100" kern="100" dirty="0">
                <a:effectLst/>
                <a:latin typeface="+mn-ea"/>
                <a:cs typeface="Times New Roman" panose="02020603050405020304" pitchFamily="18" charset="0"/>
              </a:rPr>
              <a:t>をその創造物をもって賛美</a:t>
            </a:r>
            <a:r>
              <a:rPr lang="ja-JP" altLang="en-US" sz="1100" kern="100" dirty="0">
                <a:effectLst/>
                <a:latin typeface="+mn-ea"/>
                <a:cs typeface="Times New Roman" panose="02020603050405020304" pitchFamily="18" charset="0"/>
              </a:rPr>
              <a:t>する</a:t>
            </a:r>
            <a:r>
              <a:rPr lang="ja-JP" altLang="ja-JP" sz="1100" kern="100" dirty="0">
                <a:effectLst/>
                <a:latin typeface="+mn-ea"/>
                <a:cs typeface="Times New Roman" panose="02020603050405020304" pitchFamily="18" charset="0"/>
              </a:rPr>
              <a:t>、被造物を観想</a:t>
            </a:r>
            <a:r>
              <a:rPr lang="ja-JP" altLang="en-US" sz="1100" kern="100" dirty="0">
                <a:effectLst/>
                <a:latin typeface="+mn-ea"/>
                <a:cs typeface="Times New Roman" panose="02020603050405020304" pitchFamily="18" charset="0"/>
              </a:rPr>
              <a:t>する</a:t>
            </a:r>
            <a:r>
              <a:rPr lang="ja-JP" altLang="ja-JP" sz="1100" kern="100" dirty="0">
                <a:effectLst/>
                <a:latin typeface="+mn-ea"/>
                <a:cs typeface="Times New Roman" panose="02020603050405020304" pitchFamily="18" charset="0"/>
              </a:rPr>
              <a:t>、被造物を守る</a:t>
            </a:r>
            <a:r>
              <a:rPr lang="en-US" altLang="ja-JP" sz="1100" kern="100" dirty="0">
                <a:effectLst/>
                <a:latin typeface="+mn-ea"/>
                <a:cs typeface="Times New Roman" panose="02020603050405020304" pitchFamily="18" charset="0"/>
              </a:rPr>
              <a:t>capability</a:t>
            </a:r>
            <a:r>
              <a:rPr lang="ja-JP" altLang="en-US" sz="1100" kern="100" dirty="0">
                <a:effectLst/>
                <a:latin typeface="+mn-ea"/>
                <a:cs typeface="Times New Roman" panose="02020603050405020304" pitchFamily="18" charset="0"/>
              </a:rPr>
              <a:t>を持つ、こうして</a:t>
            </a:r>
            <a:r>
              <a:rPr lang="ja-JP" altLang="en-US" sz="1100" kern="100" dirty="0">
                <a:latin typeface="+mn-ea"/>
                <a:cs typeface="Times New Roman" panose="02020603050405020304" pitchFamily="18" charset="0"/>
              </a:rPr>
              <a:t>私達</a:t>
            </a:r>
            <a:r>
              <a:rPr lang="ja-JP" altLang="ja-JP" sz="1100" kern="100" dirty="0">
                <a:latin typeface="+mn-ea"/>
                <a:cs typeface="Times New Roman" panose="02020603050405020304" pitchFamily="18" charset="0"/>
              </a:rPr>
              <a:t>一人ひとりが</a:t>
            </a:r>
            <a:r>
              <a:rPr lang="en-US" altLang="ja-JP" sz="1100" kern="100" dirty="0">
                <a:effectLst/>
                <a:latin typeface="+mn-ea"/>
                <a:cs typeface="Times New Roman" panose="02020603050405020304" pitchFamily="18" charset="0"/>
              </a:rPr>
              <a:t>｢</a:t>
            </a:r>
            <a:r>
              <a:rPr lang="ja-JP" altLang="ja-JP" sz="1100" kern="100" dirty="0">
                <a:effectLst/>
                <a:latin typeface="+mn-ea"/>
                <a:cs typeface="Times New Roman" panose="02020603050405020304" pitchFamily="18" charset="0"/>
              </a:rPr>
              <a:t>共通の家</a:t>
            </a:r>
            <a:r>
              <a:rPr lang="en-US" altLang="ja-JP" sz="1100" kern="100" dirty="0">
                <a:effectLst/>
                <a:latin typeface="+mn-ea"/>
                <a:cs typeface="Times New Roman" panose="02020603050405020304" pitchFamily="18" charset="0"/>
              </a:rPr>
              <a:t>(</a:t>
            </a:r>
            <a:r>
              <a:rPr lang="ja-JP" altLang="en-US" sz="1100" kern="100" dirty="0">
                <a:effectLst/>
                <a:latin typeface="+mn-ea"/>
                <a:cs typeface="Times New Roman" panose="02020603050405020304" pitchFamily="18" charset="0"/>
              </a:rPr>
              <a:t>地球</a:t>
            </a:r>
            <a:r>
              <a:rPr lang="en-US" altLang="ja-JP" sz="1100" kern="100" dirty="0">
                <a:effectLst/>
                <a:latin typeface="+mn-ea"/>
                <a:cs typeface="Times New Roman" panose="02020603050405020304" pitchFamily="18" charset="0"/>
              </a:rPr>
              <a:t>)</a:t>
            </a:r>
            <a:r>
              <a:rPr lang="ja-JP" altLang="ja-JP" sz="1100" kern="100" dirty="0">
                <a:effectLst/>
                <a:latin typeface="+mn-ea"/>
                <a:cs typeface="Times New Roman" panose="02020603050405020304" pitchFamily="18" charset="0"/>
              </a:rPr>
              <a:t>の守り手</a:t>
            </a:r>
            <a:r>
              <a:rPr lang="en-US" altLang="ja-JP" sz="1100" kern="100" dirty="0">
                <a:effectLst/>
                <a:latin typeface="+mn-ea"/>
                <a:cs typeface="Times New Roman" panose="02020603050405020304" pitchFamily="18" charset="0"/>
              </a:rPr>
              <a:t>｣</a:t>
            </a:r>
            <a:r>
              <a:rPr lang="ja-JP" altLang="en-US" sz="1100" kern="100" dirty="0">
                <a:effectLst/>
                <a:latin typeface="+mn-ea"/>
                <a:cs typeface="Times New Roman" panose="02020603050405020304" pitchFamily="18" charset="0"/>
              </a:rPr>
              <a:t>となることが出来ますし</a:t>
            </a:r>
            <a:r>
              <a:rPr lang="ja-JP" altLang="ja-JP" sz="1100" kern="100" dirty="0">
                <a:effectLst/>
                <a:latin typeface="+mn-ea"/>
                <a:cs typeface="Times New Roman" panose="02020603050405020304" pitchFamily="18" charset="0"/>
              </a:rPr>
              <a:t>、</a:t>
            </a:r>
            <a:r>
              <a:rPr lang="ja-JP" altLang="en-US" sz="1100" kern="100" dirty="0">
                <a:effectLst/>
                <a:latin typeface="+mn-ea"/>
                <a:cs typeface="Times New Roman" panose="02020603050405020304" pitchFamily="18" charset="0"/>
              </a:rPr>
              <a:t>また、</a:t>
            </a:r>
            <a:r>
              <a:rPr lang="ja-JP" altLang="ja-JP" sz="1100" kern="100" dirty="0">
                <a:effectLst/>
                <a:latin typeface="+mn-ea"/>
                <a:cs typeface="Times New Roman" panose="02020603050405020304" pitchFamily="18" charset="0"/>
              </a:rPr>
              <a:t>そうならなければならないのです。</a:t>
            </a:r>
            <a:r>
              <a:rPr lang="en-US" altLang="ja-JP" sz="1100" kern="100" dirty="0">
                <a:effectLst/>
                <a:latin typeface="+mn-ea"/>
                <a:cs typeface="Times New Roman" panose="02020603050405020304" pitchFamily="18" charset="0"/>
              </a:rPr>
              <a:t>Thank you.</a:t>
            </a:r>
            <a:endParaRPr lang="ja-JP" altLang="ja-JP" sz="1100" kern="100" dirty="0">
              <a:effectLst/>
              <a:latin typeface="+mn-ea"/>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6D6EBD96-B8F0-4F46-B883-E85A12254E92}"/>
              </a:ext>
            </a:extLst>
          </p:cNvPr>
          <p:cNvSpPr>
            <a:spLocks noGrp="1"/>
          </p:cNvSpPr>
          <p:nvPr>
            <p:ph type="sldNum" sz="quarter" idx="12"/>
          </p:nvPr>
        </p:nvSpPr>
        <p:spPr/>
        <p:txBody>
          <a:bodyPr/>
          <a:lstStyle/>
          <a:p>
            <a:fld id="{61C8C209-2824-4C64-AE41-02F26CB68BE2}" type="slidenum">
              <a:rPr kumimoji="1" lang="ja-JP" altLang="en-US" smtClean="0"/>
              <a:t>5</a:t>
            </a:fld>
            <a:endParaRPr kumimoji="1" lang="ja-JP" altLang="en-US" dirty="0"/>
          </a:p>
        </p:txBody>
      </p:sp>
    </p:spTree>
    <p:extLst>
      <p:ext uri="{BB962C8B-B14F-4D97-AF65-F5344CB8AC3E}">
        <p14:creationId xmlns:p14="http://schemas.microsoft.com/office/powerpoint/2010/main" val="2229365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5374C650-4DCA-4963-BF1C-563E9D3B3DD7}"/>
              </a:ext>
            </a:extLst>
          </p:cNvPr>
          <p:cNvSpPr>
            <a:spLocks noGrp="1"/>
          </p:cNvSpPr>
          <p:nvPr>
            <p:ph type="title"/>
          </p:nvPr>
        </p:nvSpPr>
        <p:spPr>
          <a:xfrm>
            <a:off x="0" y="45085"/>
            <a:ext cx="9144000" cy="344921"/>
          </a:xfrm>
        </p:spPr>
        <p:txBody>
          <a:bodyPr>
            <a:noAutofit/>
          </a:bodyPr>
          <a:lstStyle/>
          <a:p>
            <a:pPr algn="ctr"/>
            <a:r>
              <a:rPr lang="ja-JP" altLang="en-US" sz="1400" b="1" dirty="0">
                <a:hlinkClick r:id="rId3"/>
              </a:rPr>
              <a:t>この様な</a:t>
            </a:r>
            <a:r>
              <a:rPr lang="en-US" altLang="ja-JP" sz="1400" b="1" dirty="0">
                <a:hlinkClick r:id="rId3"/>
              </a:rPr>
              <a:t>subsidiarity</a:t>
            </a:r>
            <a:r>
              <a:rPr lang="ja-JP" altLang="en-US" sz="1400" b="1" dirty="0">
                <a:hlinkClick r:id="rId3"/>
              </a:rPr>
              <a:t>の原理が如何に重要であるかを、</a:t>
            </a:r>
            <a:r>
              <a:rPr lang="en-US" altLang="ja-JP" sz="1400" b="1" dirty="0">
                <a:hlinkClick r:id="rId3"/>
              </a:rPr>
              <a:t>1929</a:t>
            </a:r>
            <a:r>
              <a:rPr lang="ja-JP" altLang="en-US" sz="1400" b="1" dirty="0">
                <a:hlinkClick r:id="rId3"/>
              </a:rPr>
              <a:t>年の世界大恐慌の</a:t>
            </a:r>
            <a:r>
              <a:rPr lang="en-US" altLang="ja-JP" sz="1400" b="1" dirty="0">
                <a:hlinkClick r:id="rId3"/>
              </a:rPr>
              <a:t>2</a:t>
            </a:r>
            <a:r>
              <a:rPr lang="ja-JP" altLang="en-US" sz="1400" b="1" dirty="0">
                <a:hlinkClick r:id="rId3"/>
              </a:rPr>
              <a:t>年後ピオ十一世は説明しました</a:t>
            </a:r>
            <a:r>
              <a:rPr lang="ja-JP" altLang="en-US" sz="1400" b="1" dirty="0"/>
              <a:t>。</a:t>
            </a:r>
          </a:p>
        </p:txBody>
      </p:sp>
      <p:sp>
        <p:nvSpPr>
          <p:cNvPr id="6" name="コンテンツ プレースホルダー 5">
            <a:extLst>
              <a:ext uri="{FF2B5EF4-FFF2-40B4-BE49-F238E27FC236}">
                <a16:creationId xmlns:a16="http://schemas.microsoft.com/office/drawing/2014/main" id="{91ED3D9A-5AE1-43A3-BFEE-3D39E7219A7C}"/>
              </a:ext>
            </a:extLst>
          </p:cNvPr>
          <p:cNvSpPr>
            <a:spLocks noGrp="1"/>
          </p:cNvSpPr>
          <p:nvPr>
            <p:ph sz="half" idx="1"/>
          </p:nvPr>
        </p:nvSpPr>
        <p:spPr>
          <a:xfrm>
            <a:off x="-27122" y="561881"/>
            <a:ext cx="4572000" cy="5927525"/>
          </a:xfrm>
        </p:spPr>
        <p:txBody>
          <a:bodyPr>
            <a:noAutofit/>
          </a:bodyPr>
          <a:lstStyle/>
          <a:p>
            <a:pPr marL="0" indent="0" algn="just">
              <a:lnSpc>
                <a:spcPts val="1300"/>
              </a:lnSpc>
              <a:buNone/>
            </a:pPr>
            <a:r>
              <a:rPr lang="en-US" altLang="ja-JP" sz="1060" b="0" i="0" dirty="0">
                <a:solidFill>
                  <a:srgbClr val="000000"/>
                </a:solidFill>
                <a:effectLst/>
                <a:latin typeface="Tahoma" panose="020B0604030504040204" pitchFamily="34" charset="0"/>
              </a:rPr>
              <a:t>8. Subsidiarity and the virtue of hope</a:t>
            </a:r>
          </a:p>
          <a:p>
            <a:pPr marL="0" indent="0" algn="just">
              <a:lnSpc>
                <a:spcPts val="1300"/>
              </a:lnSpc>
              <a:buNone/>
            </a:pPr>
            <a:r>
              <a:rPr lang="en-US" altLang="ja-JP" sz="1060" b="0" i="1" dirty="0">
                <a:solidFill>
                  <a:srgbClr val="000000"/>
                </a:solidFill>
                <a:effectLst/>
                <a:latin typeface="Tahoma" panose="020B0604030504040204" pitchFamily="34" charset="0"/>
              </a:rPr>
              <a:t>Dear brothers and sisters, good morning!</a:t>
            </a:r>
          </a:p>
          <a:p>
            <a:pPr marL="0" indent="0" algn="just">
              <a:buNone/>
            </a:pPr>
            <a:r>
              <a:rPr lang="en-US" altLang="ja-JP" sz="1060" b="0" i="0" dirty="0">
                <a:solidFill>
                  <a:srgbClr val="000000"/>
                </a:solidFill>
                <a:effectLst/>
                <a:latin typeface="Tahoma" panose="020B0604030504040204" pitchFamily="34" charset="0"/>
              </a:rPr>
              <a:t>It seems the weather is not so good, but I wish you a good morning all the same!</a:t>
            </a:r>
          </a:p>
          <a:p>
            <a:pPr marL="0" indent="0" algn="just">
              <a:buNone/>
            </a:pPr>
            <a:r>
              <a:rPr lang="en-US" altLang="ja-JP" sz="1060" b="0" i="0" dirty="0">
                <a:solidFill>
                  <a:srgbClr val="000000"/>
                </a:solidFill>
                <a:effectLst/>
                <a:latin typeface="Tahoma" panose="020B0604030504040204" pitchFamily="34" charset="0"/>
              </a:rPr>
              <a:t>To emerge better from a crisis like the current one, which is a health crisis, and at the same time, a social, political and economic crisis,</a:t>
            </a:r>
            <a:r>
              <a:rPr lang="en-US" altLang="ja-JP" sz="1060" b="0" i="0" dirty="0">
                <a:solidFill>
                  <a:srgbClr val="FF0000"/>
                </a:solidFill>
                <a:effectLst/>
                <a:latin typeface="Tahoma" panose="020B0604030504040204" pitchFamily="34" charset="0"/>
              </a:rPr>
              <a:t> each one of us is called to assume responsibility for our own part</a:t>
            </a:r>
            <a:r>
              <a:rPr lang="en-US" altLang="ja-JP" sz="1060" b="0" i="0" dirty="0">
                <a:solidFill>
                  <a:srgbClr val="000000"/>
                </a:solidFill>
                <a:effectLst/>
                <a:latin typeface="Tahoma" panose="020B0604030504040204" pitchFamily="34" charset="0"/>
              </a:rPr>
              <a:t>, that is, to share the responsibility. We must respond not only as individual people, but also beginning from the group to which we belong, from the role we have in society, from our principles and, if we are believers, from our faith in God. Often, however, many people cannot participate in the reconstruction of the common good because they are marginalized, they are excluded or ignored; some social groups are not able to make a contribution because they are economically or socially suffocated. In some societies, many people are not free to express their own faith and their own values, their own ideas: if they express them, they are put in jail. Elsewhere, especially in the western world, many people repress their ethical or religious convictions. However, we cannot emerge from the crisis this way, or at least emerge from it better. We would emerge from it worse.</a:t>
            </a:r>
          </a:p>
          <a:p>
            <a:pPr marL="0" indent="0" algn="just">
              <a:buNone/>
            </a:pPr>
            <a:r>
              <a:rPr lang="en-US" altLang="ja-JP" sz="1060" b="0" i="0" dirty="0">
                <a:solidFill>
                  <a:srgbClr val="FF0000"/>
                </a:solidFill>
                <a:effectLst/>
                <a:latin typeface="Tahoma" panose="020B0604030504040204" pitchFamily="34" charset="0"/>
              </a:rPr>
              <a:t>So that we might be able to participate in the healing and regeneration of our peoples, it is only right that everyone should have the adequate resources to do so </a:t>
            </a:r>
            <a:r>
              <a:rPr lang="en-US" altLang="ja-JP" sz="1060" b="0" i="0" dirty="0">
                <a:solidFill>
                  <a:srgbClr val="000000"/>
                </a:solidFill>
                <a:effectLst/>
                <a:latin typeface="Tahoma" panose="020B0604030504040204" pitchFamily="34" charset="0"/>
              </a:rPr>
              <a:t>(cf. </a:t>
            </a:r>
            <a:r>
              <a:rPr lang="en-US" altLang="ja-JP" sz="1060" b="0" i="1" dirty="0">
                <a:solidFill>
                  <a:srgbClr val="663300"/>
                </a:solidFill>
                <a:effectLst/>
                <a:latin typeface="Tahoma" panose="020B0604030504040204" pitchFamily="34" charset="0"/>
                <a:hlinkClick r:id="rId4"/>
              </a:rPr>
              <a:t>Compendium of the Social Doctrine of the Church</a:t>
            </a:r>
            <a:r>
              <a:rPr lang="en-US" altLang="ja-JP" sz="1060" b="0" i="0" dirty="0">
                <a:solidFill>
                  <a:srgbClr val="000000"/>
                </a:solidFill>
                <a:effectLst/>
                <a:latin typeface="Tahoma" panose="020B0604030504040204" pitchFamily="34" charset="0"/>
              </a:rPr>
              <a:t> [</a:t>
            </a:r>
            <a:r>
              <a:rPr lang="en-US" altLang="ja-JP" sz="1060" b="0" i="1" dirty="0">
                <a:solidFill>
                  <a:srgbClr val="000000"/>
                </a:solidFill>
                <a:effectLst/>
                <a:latin typeface="Tahoma" panose="020B0604030504040204" pitchFamily="34" charset="0"/>
              </a:rPr>
              <a:t>CSDC</a:t>
            </a:r>
            <a:r>
              <a:rPr lang="en-US" altLang="ja-JP" sz="1060" b="0" i="0" dirty="0">
                <a:solidFill>
                  <a:srgbClr val="000000"/>
                </a:solidFill>
                <a:effectLst/>
                <a:latin typeface="Tahoma" panose="020B0604030504040204" pitchFamily="34" charset="0"/>
              </a:rPr>
              <a:t>], </a:t>
            </a:r>
            <a:r>
              <a:rPr lang="en-US" altLang="ja-JP" sz="1060" b="0" i="0" dirty="0">
                <a:solidFill>
                  <a:srgbClr val="663300"/>
                </a:solidFill>
                <a:effectLst/>
                <a:latin typeface="Tahoma" panose="020B0604030504040204" pitchFamily="34" charset="0"/>
                <a:hlinkClick r:id="rId5"/>
              </a:rPr>
              <a:t>186</a:t>
            </a:r>
            <a:r>
              <a:rPr lang="en-US" altLang="ja-JP" sz="1060" b="0" i="0" dirty="0">
                <a:solidFill>
                  <a:srgbClr val="000000"/>
                </a:solidFill>
                <a:effectLst/>
                <a:latin typeface="Tahoma" panose="020B0604030504040204" pitchFamily="34" charset="0"/>
              </a:rPr>
              <a:t>). After the great economic depression of 1929, </a:t>
            </a:r>
            <a:r>
              <a:rPr lang="en-US" altLang="ja-JP" sz="1060" b="0" i="0" dirty="0">
                <a:solidFill>
                  <a:srgbClr val="663300"/>
                </a:solidFill>
                <a:effectLst/>
                <a:latin typeface="Tahoma" panose="020B0604030504040204" pitchFamily="34" charset="0"/>
                <a:hlinkClick r:id="rId6"/>
              </a:rPr>
              <a:t>Pope Pius XI</a:t>
            </a:r>
            <a:r>
              <a:rPr lang="en-US" altLang="ja-JP" sz="1060" b="0" i="0" dirty="0">
                <a:solidFill>
                  <a:srgbClr val="000000"/>
                </a:solidFill>
                <a:effectLst/>
                <a:latin typeface="Tahoma" panose="020B0604030504040204" pitchFamily="34" charset="0"/>
              </a:rPr>
              <a:t> explained how important the </a:t>
            </a:r>
            <a:r>
              <a:rPr lang="en-US" altLang="ja-JP" sz="1060" b="0" i="1" dirty="0">
                <a:solidFill>
                  <a:srgbClr val="000000"/>
                </a:solidFill>
                <a:effectLst/>
                <a:latin typeface="Tahoma" panose="020B0604030504040204" pitchFamily="34" charset="0"/>
              </a:rPr>
              <a:t>principle of subsidiarity</a:t>
            </a:r>
            <a:r>
              <a:rPr lang="en-US" altLang="ja-JP" sz="1060" b="0" i="0" dirty="0">
                <a:solidFill>
                  <a:srgbClr val="000000"/>
                </a:solidFill>
                <a:effectLst/>
                <a:latin typeface="Tahoma" panose="020B0604030504040204" pitchFamily="34" charset="0"/>
              </a:rPr>
              <a:t> was (cf. Encyclical </a:t>
            </a:r>
            <a:r>
              <a:rPr lang="en-US" altLang="ja-JP" sz="1060" b="0" i="1" dirty="0">
                <a:solidFill>
                  <a:srgbClr val="663300"/>
                </a:solidFill>
                <a:effectLst/>
                <a:latin typeface="Tahoma" panose="020B0604030504040204" pitchFamily="34" charset="0"/>
                <a:hlinkClick r:id="rId7"/>
              </a:rPr>
              <a:t>Quadragesimo anno</a:t>
            </a:r>
            <a:r>
              <a:rPr lang="en-US" altLang="ja-JP" sz="1060" b="0" i="0" dirty="0">
                <a:solidFill>
                  <a:srgbClr val="000000"/>
                </a:solidFill>
                <a:effectLst/>
                <a:latin typeface="Tahoma" panose="020B0604030504040204" pitchFamily="34" charset="0"/>
              </a:rPr>
              <a:t>, 79-80). This principle has a double movement: from top to bottom and from bottom to top. Perhaps we do not understand what this means, but it is a social principle that makes us more united. I will try to explain it.</a:t>
            </a:r>
          </a:p>
          <a:p>
            <a:pPr marL="0" indent="0" algn="just">
              <a:buNone/>
            </a:pPr>
            <a:r>
              <a:rPr lang="en-US" altLang="ja-JP" sz="1060" b="0" i="0" dirty="0">
                <a:effectLst/>
                <a:latin typeface="Tahoma" panose="020B0604030504040204" pitchFamily="34" charset="0"/>
              </a:rPr>
              <a:t>On the one hand, and above all in moments of change, when single individuals, families, small associations and local communities are not capable of achieving primary objectives, it is right that the highest levels of society, such as the State, should intervene to provide the resources necessary to progress. For example, because of the coronavirus lockdown, many people, families and economic entities found themselves and still find themselves in serious difficulty. </a:t>
            </a:r>
            <a:r>
              <a:rPr lang="en-US" altLang="ja-JP" sz="1060" b="0" i="0" dirty="0">
                <a:solidFill>
                  <a:srgbClr val="FF0000"/>
                </a:solidFill>
                <a:effectLst/>
                <a:latin typeface="Tahoma" panose="020B0604030504040204" pitchFamily="34" charset="0"/>
              </a:rPr>
              <a:t>Thus, public institutions are trying to help through appropriate social, economic, health interventions: this is their function, what they need to do.</a:t>
            </a:r>
          </a:p>
        </p:txBody>
      </p:sp>
      <p:sp>
        <p:nvSpPr>
          <p:cNvPr id="7" name="コンテンツ プレースホルダー 6">
            <a:extLst>
              <a:ext uri="{FF2B5EF4-FFF2-40B4-BE49-F238E27FC236}">
                <a16:creationId xmlns:a16="http://schemas.microsoft.com/office/drawing/2014/main" id="{8E3A2025-8E74-4C0D-AAFF-9A0C96179D5B}"/>
              </a:ext>
            </a:extLst>
          </p:cNvPr>
          <p:cNvSpPr>
            <a:spLocks noGrp="1"/>
          </p:cNvSpPr>
          <p:nvPr>
            <p:ph sz="half" idx="2"/>
          </p:nvPr>
        </p:nvSpPr>
        <p:spPr>
          <a:xfrm>
            <a:off x="4544878" y="390006"/>
            <a:ext cx="4599122" cy="5927525"/>
          </a:xfrm>
        </p:spPr>
        <p:txBody>
          <a:bodyPr>
            <a:noAutofit/>
          </a:bodyPr>
          <a:lstStyle/>
          <a:p>
            <a:pPr marL="0" indent="0" algn="just">
              <a:lnSpc>
                <a:spcPts val="1440"/>
              </a:lnSpc>
              <a:buNone/>
            </a:pPr>
            <a:r>
              <a:rPr lang="ja-JP" altLang="en-US" sz="1100" kern="100" dirty="0">
                <a:effectLst/>
                <a:latin typeface="游ゴシック" panose="020B0400000000000000" pitchFamily="50" charset="-128"/>
                <a:ea typeface="游ゴシック" panose="020B0400000000000000" pitchFamily="50" charset="-128"/>
                <a:cs typeface="Times New Roman" panose="02020603050405020304" pitchFamily="18" charset="0"/>
              </a:rPr>
              <a:t>８</a:t>
            </a:r>
            <a:r>
              <a:rPr lang="en-US" altLang="ja-JP" sz="1100" kern="100" dirty="0">
                <a:effectLst/>
                <a:latin typeface="游ゴシック" panose="020B0400000000000000" pitchFamily="50" charset="-128"/>
                <a:ea typeface="游ゴシック" panose="020B0400000000000000" pitchFamily="50" charset="-128"/>
                <a:cs typeface="Times New Roman" panose="02020603050405020304" pitchFamily="18" charset="0"/>
              </a:rPr>
              <a:t>.subsidiarity</a:t>
            </a:r>
            <a:r>
              <a:rPr lang="ja-JP" altLang="en-US" sz="1100" kern="100" dirty="0">
                <a:effectLst/>
                <a:latin typeface="游ゴシック" panose="020B0400000000000000" pitchFamily="50" charset="-128"/>
                <a:ea typeface="游ゴシック" panose="020B0400000000000000" pitchFamily="50" charset="-128"/>
                <a:cs typeface="Times New Roman" panose="02020603050405020304" pitchFamily="18" charset="0"/>
              </a:rPr>
              <a:t>の原理と</a:t>
            </a:r>
            <a:r>
              <a:rPr lang="en-US" altLang="ja-JP" sz="1100" kern="100" dirty="0">
                <a:effectLst/>
                <a:latin typeface="游ゴシック" panose="020B0400000000000000" pitchFamily="50" charset="-128"/>
                <a:ea typeface="游ゴシック" panose="020B0400000000000000" pitchFamily="50" charset="-128"/>
                <a:cs typeface="Times New Roman" panose="02020603050405020304" pitchFamily="18" charset="0"/>
              </a:rPr>
              <a:t>the virtue of hope       </a:t>
            </a:r>
            <a:r>
              <a:rPr lang="ja-JP" altLang="en-US" sz="1100" kern="100" dirty="0">
                <a:latin typeface="游ゴシック" panose="020B0400000000000000" pitchFamily="50" charset="-128"/>
                <a:ea typeface="游ゴシック" panose="020B0400000000000000" pitchFamily="50" charset="-128"/>
                <a:cs typeface="Times New Roman" panose="02020603050405020304" pitchFamily="18" charset="0"/>
              </a:rPr>
              <a:t> </a:t>
            </a:r>
            <a:r>
              <a:rPr lang="en-US" altLang="ja-JP" sz="1100" kern="100" dirty="0">
                <a:effectLst/>
                <a:latin typeface="游ゴシック" panose="020B0400000000000000" pitchFamily="50" charset="-128"/>
                <a:ea typeface="游ゴシック" panose="020B0400000000000000" pitchFamily="50" charset="-128"/>
                <a:cs typeface="Times New Roman" panose="02020603050405020304" pitchFamily="18" charset="0"/>
              </a:rPr>
              <a:t>(2020</a:t>
            </a:r>
            <a:r>
              <a:rPr lang="ja-JP" altLang="en-US" sz="1100" kern="100" dirty="0">
                <a:effectLst/>
                <a:latin typeface="游ゴシック" panose="020B0400000000000000" pitchFamily="50" charset="-128"/>
                <a:ea typeface="游ゴシック" panose="020B0400000000000000" pitchFamily="50" charset="-128"/>
                <a:cs typeface="Times New Roman" panose="02020603050405020304" pitchFamily="18" charset="0"/>
              </a:rPr>
              <a:t>年</a:t>
            </a:r>
            <a:r>
              <a:rPr lang="en-US" altLang="ja-JP" sz="1100" kern="100" dirty="0">
                <a:effectLst/>
                <a:latin typeface="游ゴシック" panose="020B0400000000000000" pitchFamily="50" charset="-128"/>
                <a:ea typeface="游ゴシック" panose="020B0400000000000000" pitchFamily="50" charset="-128"/>
                <a:cs typeface="Times New Roman" panose="02020603050405020304" pitchFamily="18" charset="0"/>
              </a:rPr>
              <a:t>9</a:t>
            </a:r>
            <a:r>
              <a:rPr lang="ja-JP" altLang="en-US" sz="1100" kern="100" dirty="0">
                <a:effectLst/>
                <a:latin typeface="游ゴシック" panose="020B0400000000000000" pitchFamily="50" charset="-128"/>
                <a:ea typeface="游ゴシック" panose="020B0400000000000000" pitchFamily="50" charset="-128"/>
                <a:cs typeface="Times New Roman" panose="02020603050405020304" pitchFamily="18" charset="0"/>
              </a:rPr>
              <a:t>月</a:t>
            </a:r>
            <a:r>
              <a:rPr lang="en-US" altLang="ja-JP" sz="1100" kern="100" dirty="0">
                <a:effectLst/>
                <a:latin typeface="游ゴシック" panose="020B0400000000000000" pitchFamily="50" charset="-128"/>
                <a:ea typeface="游ゴシック" panose="020B0400000000000000" pitchFamily="50" charset="-128"/>
                <a:cs typeface="Times New Roman" panose="02020603050405020304" pitchFamily="18" charset="0"/>
              </a:rPr>
              <a:t>23</a:t>
            </a:r>
            <a:r>
              <a:rPr lang="ja-JP" altLang="en-US" sz="1100" kern="100" dirty="0">
                <a:effectLst/>
                <a:latin typeface="游ゴシック" panose="020B0400000000000000" pitchFamily="50" charset="-128"/>
                <a:ea typeface="游ゴシック" panose="020B0400000000000000" pitchFamily="50" charset="-128"/>
                <a:cs typeface="Times New Roman" panose="02020603050405020304" pitchFamily="18" charset="0"/>
              </a:rPr>
              <a:t>日）</a:t>
            </a:r>
            <a:endParaRPr lang="en-US" altLang="ja-JP" sz="11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marL="0" indent="0" algn="just">
              <a:lnSpc>
                <a:spcPts val="1440"/>
              </a:lnSpc>
              <a:buNone/>
            </a:pPr>
            <a:r>
              <a:rPr lang="ja-JP" altLang="ja-JP" sz="1100" kern="100" dirty="0">
                <a:effectLst/>
                <a:latin typeface="游ゴシック" panose="020B0400000000000000" pitchFamily="50" charset="-128"/>
                <a:ea typeface="游ゴシック" panose="020B0400000000000000" pitchFamily="50" charset="-128"/>
                <a:cs typeface="Times New Roman" panose="02020603050405020304" pitchFamily="18" charset="0"/>
              </a:rPr>
              <a:t>親愛なる兄弟姉妹の皆さん、おはようございます。</a:t>
            </a:r>
            <a:endParaRPr lang="ja-JP" altLang="en-US" sz="11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marL="0" indent="0" algn="just">
              <a:buNone/>
            </a:pPr>
            <a:r>
              <a:rPr lang="ja-JP" altLang="en-US" sz="1100" kern="100" dirty="0">
                <a:effectLst/>
                <a:latin typeface="游ゴシック" panose="020B0400000000000000" pitchFamily="50" charset="-128"/>
                <a:ea typeface="游ゴシック" panose="020B0400000000000000" pitchFamily="50" charset="-128"/>
                <a:cs typeface="Times New Roman" panose="02020603050405020304" pitchFamily="18" charset="0"/>
              </a:rPr>
              <a:t>天気が良くないですが、皆さんにとってよい一日となりますように。</a:t>
            </a:r>
          </a:p>
          <a:p>
            <a:pPr marL="0" indent="0" algn="just">
              <a:buNone/>
            </a:pPr>
            <a:r>
              <a:rPr lang="ja-JP" altLang="en-US" sz="1100" kern="100" dirty="0">
                <a:effectLst/>
                <a:latin typeface="游ゴシック" panose="020B0400000000000000" pitchFamily="50" charset="-128"/>
                <a:ea typeface="游ゴシック" panose="020B0400000000000000" pitchFamily="50" charset="-128"/>
                <a:cs typeface="Times New Roman" panose="02020603050405020304" pitchFamily="18" charset="0"/>
              </a:rPr>
              <a:t>今回の危機は健康を脅かすと同時に、社会的、政治的、経済的な危機でもあります。この様な危機から、以前より良い状態で脱するためには、</a:t>
            </a:r>
            <a:r>
              <a:rPr lang="ja-JP" altLang="en-US" sz="11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私達一人ひとりが自分自身に割り当てられた応答責任を担う</a:t>
            </a:r>
            <a:r>
              <a:rPr lang="ja-JP" altLang="en-US" sz="1100" kern="100" dirty="0">
                <a:effectLst/>
                <a:latin typeface="游ゴシック" panose="020B0400000000000000" pitchFamily="50" charset="-128"/>
                <a:ea typeface="游ゴシック" panose="020B0400000000000000" pitchFamily="50" charset="-128"/>
                <a:cs typeface="Times New Roman" panose="02020603050405020304" pitchFamily="18" charset="0"/>
              </a:rPr>
              <a:t>、則ち、分担する必要があります。私達は個人としてだけでなく、自分が属する</a:t>
            </a:r>
            <a:r>
              <a:rPr lang="en-US" altLang="ja-JP" sz="1100" kern="100" dirty="0">
                <a:effectLst/>
                <a:latin typeface="游ゴシック" panose="020B0400000000000000" pitchFamily="50" charset="-128"/>
                <a:ea typeface="游ゴシック" panose="020B0400000000000000" pitchFamily="50" charset="-128"/>
                <a:cs typeface="Times New Roman" panose="02020603050405020304" pitchFamily="18" charset="0"/>
              </a:rPr>
              <a:t>group</a:t>
            </a:r>
            <a:r>
              <a:rPr lang="ja-JP" altLang="en-US" sz="1100" kern="100" dirty="0">
                <a:effectLst/>
                <a:latin typeface="游ゴシック" panose="020B0400000000000000" pitchFamily="50" charset="-128"/>
                <a:ea typeface="游ゴシック" panose="020B0400000000000000" pitchFamily="50" charset="-128"/>
                <a:cs typeface="Times New Roman" panose="02020603050405020304" pitchFamily="18" charset="0"/>
              </a:rPr>
              <a:t>として、社会において担う役割のもとに、自分達の原則に基づき、そしてもし</a:t>
            </a:r>
            <a:r>
              <a:rPr lang="en-US" altLang="ja-JP" sz="1100" kern="100" dirty="0">
                <a:effectLst/>
                <a:latin typeface="游ゴシック" panose="020B0400000000000000" pitchFamily="50" charset="-128"/>
                <a:ea typeface="游ゴシック" panose="020B0400000000000000" pitchFamily="50" charset="-128"/>
                <a:cs typeface="Times New Roman" panose="02020603050405020304" pitchFamily="18" charset="0"/>
              </a:rPr>
              <a:t>believers</a:t>
            </a:r>
            <a:r>
              <a:rPr lang="ja-JP" altLang="en-US" sz="1100" kern="100" dirty="0">
                <a:effectLst/>
                <a:latin typeface="游ゴシック" panose="020B0400000000000000" pitchFamily="50" charset="-128"/>
                <a:ea typeface="游ゴシック" panose="020B0400000000000000" pitchFamily="50" charset="-128"/>
                <a:cs typeface="Times New Roman" panose="02020603050405020304" pitchFamily="18" charset="0"/>
              </a:rPr>
              <a:t>ならばその</a:t>
            </a:r>
            <a:r>
              <a:rPr lang="en-US" altLang="ja-JP" sz="1100" kern="100" dirty="0">
                <a:effectLst/>
                <a:latin typeface="游ゴシック" panose="020B0400000000000000" pitchFamily="50" charset="-128"/>
                <a:ea typeface="游ゴシック" panose="020B0400000000000000" pitchFamily="50" charset="-128"/>
                <a:cs typeface="Times New Roman" panose="02020603050405020304" pitchFamily="18" charset="0"/>
              </a:rPr>
              <a:t>faith in God</a:t>
            </a:r>
            <a:r>
              <a:rPr lang="ja-JP" altLang="en-US" sz="1100" kern="100" dirty="0">
                <a:effectLst/>
                <a:latin typeface="游ゴシック" panose="020B0400000000000000" pitchFamily="50" charset="-128"/>
                <a:ea typeface="游ゴシック" panose="020B0400000000000000" pitchFamily="50" charset="-128"/>
                <a:cs typeface="Times New Roman" panose="02020603050405020304" pitchFamily="18" charset="0"/>
              </a:rPr>
              <a:t>から、各自の応答責任を担わなければなりません。しかし、多くの</a:t>
            </a:r>
            <a:r>
              <a:rPr lang="en-US" altLang="ja-JP" sz="1100" kern="100" dirty="0">
                <a:effectLst/>
                <a:latin typeface="游ゴシック" panose="020B0400000000000000" pitchFamily="50" charset="-128"/>
                <a:ea typeface="游ゴシック" panose="020B0400000000000000" pitchFamily="50" charset="-128"/>
                <a:cs typeface="Times New Roman" panose="02020603050405020304" pitchFamily="18" charset="0"/>
              </a:rPr>
              <a:t>people</a:t>
            </a:r>
            <a:r>
              <a:rPr lang="ja-JP" altLang="en-US" sz="1100" kern="100" dirty="0">
                <a:effectLst/>
                <a:latin typeface="游ゴシック" panose="020B0400000000000000" pitchFamily="50" charset="-128"/>
                <a:ea typeface="游ゴシック" panose="020B0400000000000000" pitchFamily="50" charset="-128"/>
                <a:cs typeface="Times New Roman" panose="02020603050405020304" pitchFamily="18" charset="0"/>
              </a:rPr>
              <a:t>が共通善のこの様な再建に貢献できないことが珍しくありません。何故なら社会の片隅に追いやられ、疎外され、無視されているからです。あるいは社会活動団体でさえその幾つかは、この経済社会において窒息状態にあるために貢献できないのです。中には、大勢の</a:t>
            </a:r>
            <a:r>
              <a:rPr lang="en-US" altLang="ja-JP" sz="1100" kern="100" dirty="0">
                <a:effectLst/>
                <a:latin typeface="游ゴシック" panose="020B0400000000000000" pitchFamily="50" charset="-128"/>
                <a:ea typeface="游ゴシック" panose="020B0400000000000000" pitchFamily="50" charset="-128"/>
                <a:cs typeface="Times New Roman" panose="02020603050405020304" pitchFamily="18" charset="0"/>
              </a:rPr>
              <a:t>people</a:t>
            </a:r>
            <a:r>
              <a:rPr lang="ja-JP" altLang="en-US" sz="1100" kern="100" dirty="0">
                <a:effectLst/>
                <a:latin typeface="游ゴシック" panose="020B0400000000000000" pitchFamily="50" charset="-128"/>
                <a:ea typeface="游ゴシック" panose="020B0400000000000000" pitchFamily="50" charset="-128"/>
                <a:cs typeface="Times New Roman" panose="02020603050405020304" pitchFamily="18" charset="0"/>
              </a:rPr>
              <a:t>がその独自の</a:t>
            </a:r>
            <a:r>
              <a:rPr lang="en-US" altLang="ja-JP" sz="1100" kern="100" dirty="0">
                <a:effectLst/>
                <a:latin typeface="游ゴシック" panose="020B0400000000000000" pitchFamily="50" charset="-128"/>
                <a:ea typeface="游ゴシック" panose="020B0400000000000000" pitchFamily="50" charset="-128"/>
                <a:cs typeface="Times New Roman" panose="02020603050405020304" pitchFamily="18" charset="0"/>
              </a:rPr>
              <a:t>faith</a:t>
            </a:r>
            <a:r>
              <a:rPr lang="ja-JP" altLang="en-US" sz="1100" kern="100" dirty="0">
                <a:effectLst/>
                <a:latin typeface="游ゴシック" panose="020B0400000000000000" pitchFamily="50" charset="-128"/>
                <a:ea typeface="游ゴシック" panose="020B0400000000000000" pitchFamily="50" charset="-128"/>
                <a:cs typeface="Times New Roman" panose="02020603050405020304" pitchFamily="18" charset="0"/>
              </a:rPr>
              <a:t>、価値観、思想を</a:t>
            </a:r>
            <a:r>
              <a:rPr lang="en-US" altLang="ja-JP" sz="1100" kern="100" dirty="0">
                <a:effectLst/>
                <a:latin typeface="游ゴシック" panose="020B0400000000000000" pitchFamily="50" charset="-128"/>
                <a:ea typeface="游ゴシック" panose="020B0400000000000000" pitchFamily="50" charset="-128"/>
                <a:cs typeface="Times New Roman" panose="02020603050405020304" pitchFamily="18" charset="0"/>
              </a:rPr>
              <a:t>free</a:t>
            </a:r>
            <a:r>
              <a:rPr lang="ja-JP" altLang="en-US" sz="1100" kern="100" dirty="0">
                <a:effectLst/>
                <a:latin typeface="游ゴシック" panose="020B0400000000000000" pitchFamily="50" charset="-128"/>
                <a:ea typeface="游ゴシック" panose="020B0400000000000000" pitchFamily="50" charset="-128"/>
                <a:cs typeface="Times New Roman" panose="02020603050405020304" pitchFamily="18" charset="0"/>
              </a:rPr>
              <a:t>に表明できず、もし表明すれば拘留されてしまうという社会さえあるのです。そのほか特に西洋において、多くの</a:t>
            </a:r>
            <a:r>
              <a:rPr lang="en-US" altLang="ja-JP" sz="1100" kern="100" dirty="0">
                <a:effectLst/>
                <a:latin typeface="游ゴシック" panose="020B0400000000000000" pitchFamily="50" charset="-128"/>
                <a:ea typeface="游ゴシック" panose="020B0400000000000000" pitchFamily="50" charset="-128"/>
                <a:cs typeface="Times New Roman" panose="02020603050405020304" pitchFamily="18" charset="0"/>
              </a:rPr>
              <a:t>people</a:t>
            </a:r>
            <a:r>
              <a:rPr lang="ja-JP" altLang="en-US" sz="1100" kern="100" dirty="0">
                <a:effectLst/>
                <a:latin typeface="游ゴシック" panose="020B0400000000000000" pitchFamily="50" charset="-128"/>
                <a:ea typeface="游ゴシック" panose="020B0400000000000000" pitchFamily="50" charset="-128"/>
                <a:cs typeface="Times New Roman" panose="02020603050405020304" pitchFamily="18" charset="0"/>
              </a:rPr>
              <a:t>が自分達の倫理的宗教的な</a:t>
            </a:r>
            <a:r>
              <a:rPr lang="en-US" altLang="ja-JP" sz="1100" kern="100" dirty="0">
                <a:effectLst/>
                <a:latin typeface="游ゴシック" panose="020B0400000000000000" pitchFamily="50" charset="-128"/>
                <a:ea typeface="游ゴシック" panose="020B0400000000000000" pitchFamily="50" charset="-128"/>
                <a:cs typeface="Times New Roman" panose="02020603050405020304" pitchFamily="18" charset="0"/>
              </a:rPr>
              <a:t>convictions</a:t>
            </a:r>
            <a:r>
              <a:rPr lang="ja-JP" altLang="en-US" sz="1100" kern="100" dirty="0">
                <a:effectLst/>
                <a:latin typeface="游ゴシック" panose="020B0400000000000000" pitchFamily="50" charset="-128"/>
                <a:ea typeface="游ゴシック" panose="020B0400000000000000" pitchFamily="50" charset="-128"/>
                <a:cs typeface="Times New Roman" panose="02020603050405020304" pitchFamily="18" charset="0"/>
              </a:rPr>
              <a:t>を抑えつけています。しかしこの様な状況では、この危機を乗り越えることはできません。たとえできたとしても、より良い状態になることは</a:t>
            </a:r>
            <a:r>
              <a:rPr lang="ja-JP" altLang="en-US" sz="1100" kern="100" dirty="0">
                <a:latin typeface="游ゴシック" panose="020B0400000000000000" pitchFamily="50" charset="-128"/>
                <a:cs typeface="Times New Roman" panose="02020603050405020304" pitchFamily="18" charset="0"/>
              </a:rPr>
              <a:t>ない。このままでは危機の後、更に悪くなっている</a:t>
            </a:r>
            <a:r>
              <a:rPr lang="ja-JP" altLang="en-US" sz="1100" kern="100" dirty="0">
                <a:effectLst/>
                <a:latin typeface="游ゴシック" panose="020B0400000000000000" pitchFamily="50" charset="-128"/>
                <a:ea typeface="游ゴシック" panose="020B0400000000000000" pitchFamily="50" charset="-128"/>
                <a:cs typeface="Times New Roman" panose="02020603050405020304" pitchFamily="18" charset="0"/>
              </a:rPr>
              <a:t>でしょう。</a:t>
            </a:r>
          </a:p>
          <a:p>
            <a:pPr marL="0" indent="0" algn="just">
              <a:buNone/>
            </a:pPr>
            <a:r>
              <a:rPr lang="en-US" altLang="ja-JP" sz="1100" kern="100" dirty="0">
                <a:solidFill>
                  <a:srgbClr val="FF0000"/>
                </a:solidFill>
                <a:latin typeface="游ゴシック" panose="020B0400000000000000" pitchFamily="50" charset="-128"/>
                <a:cs typeface="Times New Roman" panose="02020603050405020304" pitchFamily="18" charset="0"/>
              </a:rPr>
              <a:t>everyone</a:t>
            </a:r>
            <a:r>
              <a:rPr lang="ja-JP" altLang="en-US" sz="1100" kern="100" dirty="0">
                <a:solidFill>
                  <a:srgbClr val="FF0000"/>
                </a:solidFill>
                <a:latin typeface="游ゴシック" panose="020B0400000000000000" pitchFamily="50" charset="-128"/>
                <a:cs typeface="Times New Roman" panose="02020603050405020304" pitchFamily="18" charset="0"/>
              </a:rPr>
              <a:t>は、各自に割り当てられた応答責任を担うためにそれぞれ適切な</a:t>
            </a:r>
            <a:r>
              <a:rPr lang="en-US" altLang="ja-JP" sz="1100" kern="100" dirty="0">
                <a:solidFill>
                  <a:srgbClr val="FF0000"/>
                </a:solidFill>
                <a:latin typeface="游ゴシック" panose="020B0400000000000000" pitchFamily="50" charset="-128"/>
                <a:cs typeface="Times New Roman" panose="02020603050405020304" pitchFamily="18" charset="0"/>
              </a:rPr>
              <a:t>(</a:t>
            </a:r>
            <a:r>
              <a:rPr lang="ja-JP" altLang="en-US" sz="1100" kern="100" dirty="0">
                <a:solidFill>
                  <a:srgbClr val="FF0000"/>
                </a:solidFill>
                <a:latin typeface="游ゴシック" panose="020B0400000000000000" pitchFamily="50" charset="-128"/>
                <a:cs typeface="Times New Roman" panose="02020603050405020304" pitchFamily="18" charset="0"/>
              </a:rPr>
              <a:t>訳補：地上社会における</a:t>
            </a:r>
            <a:r>
              <a:rPr lang="en-US" altLang="ja-JP" sz="1100" kern="100" dirty="0">
                <a:solidFill>
                  <a:srgbClr val="FF0000"/>
                </a:solidFill>
                <a:latin typeface="游ゴシック" panose="020B0400000000000000" pitchFamily="50" charset="-128"/>
                <a:cs typeface="Times New Roman" panose="02020603050405020304" pitchFamily="18" charset="0"/>
              </a:rPr>
              <a:t>)resources</a:t>
            </a:r>
            <a:r>
              <a:rPr lang="ja-JP" altLang="en-US" sz="1100" kern="100" dirty="0">
                <a:solidFill>
                  <a:srgbClr val="FF0000"/>
                </a:solidFill>
                <a:latin typeface="游ゴシック" panose="020B0400000000000000" pitchFamily="50" charset="-128"/>
                <a:cs typeface="Times New Roman" panose="02020603050405020304" pitchFamily="18" charset="0"/>
              </a:rPr>
              <a:t>を当然に持ちます </a:t>
            </a:r>
            <a:r>
              <a:rPr lang="en-US" altLang="ja-JP" sz="1100" kern="100" dirty="0">
                <a:latin typeface="游ゴシック" panose="020B0400000000000000" pitchFamily="50" charset="-128"/>
                <a:cs typeface="Times New Roman" panose="02020603050405020304" pitchFamily="18" charset="0"/>
              </a:rPr>
              <a:t>(</a:t>
            </a:r>
            <a:r>
              <a:rPr lang="ja-JP" altLang="en-US" sz="1100" kern="100" dirty="0">
                <a:latin typeface="游ゴシック" panose="020B0400000000000000" pitchFamily="50" charset="-128"/>
                <a:cs typeface="Times New Roman" panose="02020603050405020304" pitchFamily="18" charset="0"/>
              </a:rPr>
              <a:t>教会の社会教説網要</a:t>
            </a:r>
            <a:r>
              <a:rPr lang="en-US" altLang="ja-JP" sz="1100" kern="100" dirty="0">
                <a:latin typeface="游ゴシック" panose="020B0400000000000000" pitchFamily="50" charset="-128"/>
                <a:cs typeface="Times New Roman" panose="02020603050405020304" pitchFamily="18" charset="0"/>
                <a:hlinkClick r:id="rId5"/>
              </a:rPr>
              <a:t>186</a:t>
            </a:r>
            <a:r>
              <a:rPr lang="en-US" altLang="ja-JP" sz="1100" kern="100" dirty="0">
                <a:latin typeface="游ゴシック" panose="020B0400000000000000" pitchFamily="50" charset="-128"/>
                <a:cs typeface="Times New Roman" panose="02020603050405020304" pitchFamily="18" charset="0"/>
              </a:rPr>
              <a:t>)</a:t>
            </a:r>
            <a:r>
              <a:rPr lang="ja-JP" altLang="en-US" sz="1100" kern="100" dirty="0">
                <a:solidFill>
                  <a:srgbClr val="FF0000"/>
                </a:solidFill>
                <a:latin typeface="游ゴシック" panose="020B0400000000000000" pitchFamily="50" charset="-128"/>
                <a:cs typeface="Times New Roman" panose="02020603050405020304" pitchFamily="18" charset="0"/>
              </a:rPr>
              <a:t>。このことが、ただただ</a:t>
            </a:r>
            <a:r>
              <a:rPr lang="en-US" altLang="ja-JP" sz="1100" kern="100" dirty="0">
                <a:solidFill>
                  <a:srgbClr val="FF0000"/>
                </a:solidFill>
                <a:latin typeface="游ゴシック" panose="020B0400000000000000" pitchFamily="50" charset="-128"/>
                <a:cs typeface="Times New Roman" panose="02020603050405020304" pitchFamily="18" charset="0"/>
              </a:rPr>
              <a:t>right</a:t>
            </a:r>
            <a:r>
              <a:rPr lang="ja-JP" altLang="en-US" sz="1100" kern="100" dirty="0">
                <a:solidFill>
                  <a:srgbClr val="FF0000"/>
                </a:solidFill>
                <a:latin typeface="游ゴシック" panose="020B0400000000000000" pitchFamily="50" charset="-128"/>
                <a:cs typeface="Times New Roman" panose="02020603050405020304" pitchFamily="18" charset="0"/>
              </a:rPr>
              <a:t>であるからこそ私達は、地上社会を治療し</a:t>
            </a:r>
            <a:r>
              <a:rPr lang="en-US" altLang="ja-JP" sz="1100" kern="100" dirty="0">
                <a:solidFill>
                  <a:srgbClr val="FF0000"/>
                </a:solidFill>
                <a:latin typeface="游ゴシック" panose="020B0400000000000000" pitchFamily="50" charset="-128"/>
                <a:cs typeface="Times New Roman" panose="02020603050405020304" pitchFamily="18" charset="0"/>
              </a:rPr>
              <a:t>our peoples</a:t>
            </a:r>
            <a:r>
              <a:rPr lang="ja-JP" altLang="en-US" sz="1100" kern="100" dirty="0">
                <a:solidFill>
                  <a:srgbClr val="FF0000"/>
                </a:solidFill>
                <a:latin typeface="游ゴシック" panose="020B0400000000000000" pitchFamily="50" charset="-128"/>
                <a:cs typeface="Times New Roman" panose="02020603050405020304" pitchFamily="18" charset="0"/>
              </a:rPr>
              <a:t>を再生する活動に参画する</a:t>
            </a:r>
            <a:r>
              <a:rPr lang="en-US" altLang="ja-JP" sz="1100" kern="100" dirty="0">
                <a:solidFill>
                  <a:srgbClr val="FF0000"/>
                </a:solidFill>
                <a:latin typeface="游ゴシック" panose="020B0400000000000000" pitchFamily="50" charset="-128"/>
                <a:cs typeface="Times New Roman" panose="02020603050405020304" pitchFamily="18" charset="0"/>
              </a:rPr>
              <a:t>ability</a:t>
            </a:r>
            <a:r>
              <a:rPr lang="ja-JP" altLang="en-US" sz="1100" kern="100" dirty="0">
                <a:solidFill>
                  <a:srgbClr val="FF0000"/>
                </a:solidFill>
                <a:latin typeface="游ゴシック" panose="020B0400000000000000" pitchFamily="50" charset="-128"/>
                <a:cs typeface="Times New Roman" panose="02020603050405020304" pitchFamily="18" charset="0"/>
              </a:rPr>
              <a:t>を持ち得るのです</a:t>
            </a:r>
            <a:r>
              <a:rPr lang="ja-JP" altLang="en-US" sz="11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100" kern="100" dirty="0">
                <a:latin typeface="游ゴシック" panose="020B0400000000000000" pitchFamily="50" charset="-128"/>
                <a:cs typeface="Times New Roman" panose="02020603050405020304" pitchFamily="18" charset="0"/>
              </a:rPr>
              <a:t>この様な</a:t>
            </a:r>
            <a:r>
              <a:rPr lang="en-US" altLang="ja-JP" sz="1100" kern="100" dirty="0">
                <a:solidFill>
                  <a:schemeClr val="accent1"/>
                </a:solidFill>
                <a:latin typeface="游ゴシック" panose="020B0400000000000000" pitchFamily="50" charset="-128"/>
                <a:cs typeface="Times New Roman" panose="02020603050405020304" pitchFamily="18" charset="0"/>
                <a:hlinkClick r:id="rId8">
                  <a:extLst>
                    <a:ext uri="{A12FA001-AC4F-418D-AE19-62706E023703}">
                      <ahyp:hlinkClr xmlns:ahyp="http://schemas.microsoft.com/office/drawing/2018/hyperlinkcolor" val="tx"/>
                    </a:ext>
                  </a:extLst>
                </a:hlinkClick>
              </a:rPr>
              <a:t>subsidiarity</a:t>
            </a:r>
            <a:r>
              <a:rPr lang="ja-JP" altLang="en-US" sz="1100" kern="100" dirty="0">
                <a:solidFill>
                  <a:schemeClr val="accent1"/>
                </a:solidFill>
                <a:latin typeface="游ゴシック" panose="020B0400000000000000" pitchFamily="50" charset="-128"/>
                <a:cs typeface="Times New Roman" panose="02020603050405020304" pitchFamily="18" charset="0"/>
                <a:hlinkClick r:id="rId8">
                  <a:extLst>
                    <a:ext uri="{A12FA001-AC4F-418D-AE19-62706E023703}">
                      <ahyp:hlinkClr xmlns:ahyp="http://schemas.microsoft.com/office/drawing/2018/hyperlinkcolor" val="tx"/>
                    </a:ext>
                  </a:extLst>
                </a:hlinkClick>
              </a:rPr>
              <a:t>の原理</a:t>
            </a:r>
            <a:r>
              <a:rPr lang="ja-JP" altLang="en-US" sz="1100" kern="100" dirty="0">
                <a:latin typeface="游ゴシック" panose="020B0400000000000000" pitchFamily="50" charset="-128"/>
                <a:cs typeface="Times New Roman" panose="02020603050405020304" pitchFamily="18" charset="0"/>
              </a:rPr>
              <a:t>が如何に重要であるかを、</a:t>
            </a:r>
            <a:r>
              <a:rPr lang="en-US" altLang="ja-JP" sz="1100" kern="100" dirty="0">
                <a:latin typeface="游ゴシック" panose="020B0400000000000000" pitchFamily="50" charset="-128"/>
                <a:cs typeface="Times New Roman" panose="02020603050405020304" pitchFamily="18" charset="0"/>
              </a:rPr>
              <a:t>1929</a:t>
            </a:r>
            <a:r>
              <a:rPr lang="ja-JP" altLang="en-US" sz="1100" kern="100" dirty="0">
                <a:latin typeface="游ゴシック" panose="020B0400000000000000" pitchFamily="50" charset="-128"/>
                <a:cs typeface="Times New Roman" panose="02020603050405020304" pitchFamily="18" charset="0"/>
              </a:rPr>
              <a:t>年の世界大恐慌の</a:t>
            </a:r>
            <a:r>
              <a:rPr lang="en-US" altLang="ja-JP" sz="1100" kern="100" dirty="0">
                <a:latin typeface="游ゴシック" panose="020B0400000000000000" pitchFamily="50" charset="-128"/>
                <a:cs typeface="Times New Roman" panose="02020603050405020304" pitchFamily="18" charset="0"/>
              </a:rPr>
              <a:t>2</a:t>
            </a:r>
            <a:r>
              <a:rPr lang="ja-JP" altLang="en-US" sz="1100" kern="100" dirty="0">
                <a:latin typeface="游ゴシック" panose="020B0400000000000000" pitchFamily="50" charset="-128"/>
                <a:cs typeface="Times New Roman" panose="02020603050405020304" pitchFamily="18" charset="0"/>
              </a:rPr>
              <a:t>年後ピオ十一世は</a:t>
            </a:r>
            <a:r>
              <a:rPr lang="ja-JP" altLang="en-US" sz="1100" kern="100" dirty="0">
                <a:effectLst/>
                <a:latin typeface="游ゴシック" panose="020B0400000000000000" pitchFamily="50" charset="-128"/>
                <a:ea typeface="游ゴシック" panose="020B0400000000000000" pitchFamily="50" charset="-128"/>
                <a:cs typeface="Times New Roman" panose="02020603050405020304" pitchFamily="18" charset="0"/>
              </a:rPr>
              <a:t>説明しました</a:t>
            </a:r>
            <a:r>
              <a:rPr lang="en-US" altLang="ja-JP" sz="11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100" kern="100" dirty="0">
                <a:effectLst/>
                <a:latin typeface="游ゴシック" panose="020B0400000000000000" pitchFamily="50" charset="-128"/>
                <a:ea typeface="游ゴシック" panose="020B0400000000000000" pitchFamily="50" charset="-128"/>
                <a:cs typeface="Times New Roman" panose="02020603050405020304" pitchFamily="18" charset="0"/>
              </a:rPr>
              <a:t>回勅</a:t>
            </a:r>
            <a:r>
              <a:rPr lang="en-US" altLang="ja-JP" sz="11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100" kern="100" dirty="0">
                <a:effectLst/>
                <a:latin typeface="游ゴシック" panose="020B0400000000000000" pitchFamily="50" charset="-128"/>
                <a:ea typeface="游ゴシック" panose="020B0400000000000000" pitchFamily="50" charset="-128"/>
                <a:cs typeface="Times New Roman" panose="02020603050405020304" pitchFamily="18" charset="0"/>
              </a:rPr>
              <a:t>クァドラジェジモ・アンノ</a:t>
            </a:r>
            <a:r>
              <a:rPr lang="en-US" altLang="ja-JP" sz="11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100" kern="100" dirty="0">
                <a:effectLst/>
                <a:latin typeface="游ゴシック" panose="020B0400000000000000" pitchFamily="50" charset="-128"/>
                <a:ea typeface="游ゴシック" panose="020B0400000000000000" pitchFamily="50" charset="-128"/>
                <a:cs typeface="Times New Roman" panose="02020603050405020304" pitchFamily="18" charset="0"/>
                <a:hlinkClick r:id="rId9"/>
              </a:rPr>
              <a:t>79</a:t>
            </a:r>
            <a:r>
              <a:rPr lang="en-US" altLang="ja-JP" sz="1100" kern="100" dirty="0">
                <a:effectLst/>
                <a:latin typeface="游ゴシック" panose="020B0400000000000000" pitchFamily="50" charset="-128"/>
                <a:ea typeface="游ゴシック" panose="020B0400000000000000" pitchFamily="50" charset="-128"/>
                <a:cs typeface="Times New Roman" panose="02020603050405020304" pitchFamily="18" charset="0"/>
              </a:rPr>
              <a:t>-80)</a:t>
            </a:r>
            <a:r>
              <a:rPr lang="ja-JP" altLang="en-US" sz="1100" kern="100" dirty="0">
                <a:effectLst/>
                <a:latin typeface="游ゴシック" panose="020B0400000000000000" pitchFamily="50" charset="-128"/>
                <a:ea typeface="游ゴシック" panose="020B0400000000000000" pitchFamily="50" charset="-128"/>
                <a:cs typeface="Times New Roman" panose="02020603050405020304" pitchFamily="18" charset="0"/>
              </a:rPr>
              <a:t>。この原理には、上から下と下から上との二つの動きがあります。分かりにくいかと思いますがこれは私達をより強く一つに結びつける社会原理です。頑張って説明してみます。</a:t>
            </a:r>
          </a:p>
          <a:p>
            <a:pPr marL="0" indent="0" algn="just">
              <a:buNone/>
            </a:pPr>
            <a:r>
              <a:rPr lang="ja-JP" altLang="en-US" sz="1100" kern="100" dirty="0">
                <a:effectLst/>
                <a:latin typeface="游ゴシック" panose="020B0400000000000000" pitchFamily="50" charset="-128"/>
                <a:ea typeface="游ゴシック" panose="020B0400000000000000" pitchFamily="50" charset="-128"/>
                <a:cs typeface="Times New Roman" panose="02020603050405020304" pitchFamily="18" charset="0"/>
              </a:rPr>
              <a:t>上から下への介入は特に変化が激しい時に重要となります。この様なとき、個人、家庭、小規模な団体、地域共同体は、初動対応を十分に行う</a:t>
            </a:r>
            <a:r>
              <a:rPr lang="en-US" altLang="ja-JP" sz="1100" kern="100" dirty="0">
                <a:effectLst/>
                <a:latin typeface="游ゴシック" panose="020B0400000000000000" pitchFamily="50" charset="-128"/>
                <a:ea typeface="游ゴシック" panose="020B0400000000000000" pitchFamily="50" charset="-128"/>
                <a:cs typeface="Times New Roman" panose="02020603050405020304" pitchFamily="18" charset="0"/>
              </a:rPr>
              <a:t>capability</a:t>
            </a:r>
            <a:r>
              <a:rPr lang="ja-JP" altLang="en-US" sz="1100" kern="100" dirty="0">
                <a:effectLst/>
                <a:latin typeface="游ゴシック" panose="020B0400000000000000" pitchFamily="50" charset="-128"/>
                <a:ea typeface="游ゴシック" panose="020B0400000000000000" pitchFamily="50" charset="-128"/>
                <a:cs typeface="Times New Roman" panose="02020603050405020304" pitchFamily="18" charset="0"/>
              </a:rPr>
              <a:t>を持ちません。ですから、社会の中で高い位置にある存在、例えば国家が、前に踏み出すのに必要な</a:t>
            </a:r>
            <a:r>
              <a:rPr lang="en-US" altLang="ja-JP" sz="1100" kern="100" dirty="0">
                <a:effectLst/>
                <a:latin typeface="游ゴシック" panose="020B0400000000000000" pitchFamily="50" charset="-128"/>
                <a:ea typeface="游ゴシック" panose="020B0400000000000000" pitchFamily="50" charset="-128"/>
                <a:cs typeface="Times New Roman" panose="02020603050405020304" pitchFamily="18" charset="0"/>
              </a:rPr>
              <a:t>resources</a:t>
            </a:r>
            <a:r>
              <a:rPr lang="ja-JP" altLang="en-US" sz="1100" kern="100" dirty="0">
                <a:effectLst/>
                <a:latin typeface="游ゴシック" panose="020B0400000000000000" pitchFamily="50" charset="-128"/>
                <a:ea typeface="游ゴシック" panose="020B0400000000000000" pitchFamily="50" charset="-128"/>
                <a:cs typeface="Times New Roman" panose="02020603050405020304" pitchFamily="18" charset="0"/>
              </a:rPr>
              <a:t>を提供するために介入するのは</a:t>
            </a:r>
            <a:r>
              <a:rPr lang="en-US" altLang="ja-JP" sz="1100" kern="100" dirty="0">
                <a:effectLst/>
                <a:latin typeface="游ゴシック" panose="020B0400000000000000" pitchFamily="50" charset="-128"/>
                <a:ea typeface="游ゴシック" panose="020B0400000000000000" pitchFamily="50" charset="-128"/>
                <a:cs typeface="Times New Roman" panose="02020603050405020304" pitchFamily="18" charset="0"/>
              </a:rPr>
              <a:t>right</a:t>
            </a:r>
            <a:r>
              <a:rPr lang="ja-JP" altLang="en-US" sz="1100" kern="100" dirty="0">
                <a:effectLst/>
                <a:latin typeface="游ゴシック" panose="020B0400000000000000" pitchFamily="50" charset="-128"/>
                <a:ea typeface="游ゴシック" panose="020B0400000000000000" pitchFamily="50" charset="-128"/>
                <a:cs typeface="Times New Roman" panose="02020603050405020304" pitchFamily="18" charset="0"/>
              </a:rPr>
              <a:t>なことです。例えば現在、新型コロナウイルス感染症対策としてロックダウンが行われ、多くの</a:t>
            </a:r>
            <a:r>
              <a:rPr lang="en-US" altLang="ja-JP" sz="1100" kern="100" dirty="0">
                <a:effectLst/>
                <a:latin typeface="游ゴシック" panose="020B0400000000000000" pitchFamily="50" charset="-128"/>
                <a:ea typeface="游ゴシック" panose="020B0400000000000000" pitchFamily="50" charset="-128"/>
                <a:cs typeface="Times New Roman" panose="02020603050405020304" pitchFamily="18" charset="0"/>
              </a:rPr>
              <a:t>people</a:t>
            </a:r>
            <a:r>
              <a:rPr lang="ja-JP" altLang="en-US" sz="1100" kern="100" dirty="0">
                <a:effectLst/>
                <a:latin typeface="游ゴシック" panose="020B0400000000000000" pitchFamily="50" charset="-128"/>
                <a:ea typeface="游ゴシック" panose="020B0400000000000000" pitchFamily="50" charset="-128"/>
                <a:cs typeface="Times New Roman" panose="02020603050405020304" pitchFamily="18" charset="0"/>
              </a:rPr>
              <a:t>、家族、経済事業体が、深刻な状況に追い込まれ今でもそれは続いています。</a:t>
            </a:r>
            <a:r>
              <a:rPr lang="ja-JP" altLang="en-US" sz="11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この様な場合、公的機関が適切な社会的、経済的、医療的な介入を行い、助けようとします。これが彼ら国家等の機能</a:t>
            </a:r>
            <a:r>
              <a:rPr lang="ja-JP" altLang="en-US" sz="1100" kern="100" dirty="0">
                <a:solidFill>
                  <a:srgbClr val="FF0000"/>
                </a:solidFill>
                <a:latin typeface="游ゴシック" panose="020B0400000000000000" pitchFamily="50" charset="-128"/>
                <a:cs typeface="Times New Roman" panose="02020603050405020304" pitchFamily="18" charset="0"/>
              </a:rPr>
              <a:t>でありなすべき責務</a:t>
            </a:r>
            <a:r>
              <a:rPr lang="ja-JP" altLang="en-US" sz="11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です。</a:t>
            </a:r>
          </a:p>
          <a:p>
            <a:pPr marL="0" indent="0" algn="just">
              <a:buNone/>
            </a:pPr>
            <a:endParaRPr lang="ja-JP" altLang="ja-JP" sz="13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6D6EBD96-B8F0-4F46-B883-E85A12254E92}"/>
              </a:ext>
            </a:extLst>
          </p:cNvPr>
          <p:cNvSpPr>
            <a:spLocks noGrp="1"/>
          </p:cNvSpPr>
          <p:nvPr>
            <p:ph type="sldNum" sz="quarter" idx="12"/>
          </p:nvPr>
        </p:nvSpPr>
        <p:spPr/>
        <p:txBody>
          <a:bodyPr/>
          <a:lstStyle/>
          <a:p>
            <a:fld id="{61C8C209-2824-4C64-AE41-02F26CB68BE2}" type="slidenum">
              <a:rPr kumimoji="1" lang="ja-JP" altLang="en-US" smtClean="0"/>
              <a:t>6</a:t>
            </a:fld>
            <a:endParaRPr kumimoji="1" lang="ja-JP" altLang="en-US" dirty="0"/>
          </a:p>
        </p:txBody>
      </p:sp>
    </p:spTree>
    <p:extLst>
      <p:ext uri="{BB962C8B-B14F-4D97-AF65-F5344CB8AC3E}">
        <p14:creationId xmlns:p14="http://schemas.microsoft.com/office/powerpoint/2010/main" val="713440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5374C650-4DCA-4963-BF1C-563E9D3B3DD7}"/>
              </a:ext>
            </a:extLst>
          </p:cNvPr>
          <p:cNvSpPr>
            <a:spLocks noGrp="1"/>
          </p:cNvSpPr>
          <p:nvPr>
            <p:ph type="title"/>
          </p:nvPr>
        </p:nvSpPr>
        <p:spPr>
          <a:xfrm>
            <a:off x="1402596" y="611050"/>
            <a:ext cx="6563532" cy="365125"/>
          </a:xfrm>
        </p:spPr>
        <p:txBody>
          <a:bodyPr>
            <a:noAutofit/>
          </a:bodyPr>
          <a:lstStyle/>
          <a:p>
            <a:pPr algn="ctr"/>
            <a:r>
              <a:rPr lang="ja-JP" altLang="en-US" sz="1600" b="1" dirty="0"/>
              <a:t>全ての霊的存在（</a:t>
            </a:r>
            <a:r>
              <a:rPr lang="en-US" altLang="ja-JP" sz="1600" b="1" dirty="0"/>
              <a:t>everyone</a:t>
            </a:r>
            <a:r>
              <a:rPr lang="ja-JP" altLang="en-US" sz="1600" b="1" dirty="0"/>
              <a:t>）が、それぞれ独自の応答責任を分担できるようにすることが先ず必要です。その上で、自分達もその一部である社会を癒すプロセスに、全ての霊的存在（</a:t>
            </a:r>
            <a:r>
              <a:rPr lang="en-US" altLang="ja-JP" sz="1600" b="1" dirty="0"/>
              <a:t>everyone</a:t>
            </a:r>
            <a:r>
              <a:rPr lang="ja-JP" altLang="en-US" sz="1600" b="1" dirty="0"/>
              <a:t>）が参画するのです。</a:t>
            </a:r>
          </a:p>
        </p:txBody>
      </p:sp>
      <p:sp>
        <p:nvSpPr>
          <p:cNvPr id="6" name="コンテンツ プレースホルダー 5">
            <a:extLst>
              <a:ext uri="{FF2B5EF4-FFF2-40B4-BE49-F238E27FC236}">
                <a16:creationId xmlns:a16="http://schemas.microsoft.com/office/drawing/2014/main" id="{91ED3D9A-5AE1-43A3-BFEE-3D39E7219A7C}"/>
              </a:ext>
            </a:extLst>
          </p:cNvPr>
          <p:cNvSpPr>
            <a:spLocks noGrp="1"/>
          </p:cNvSpPr>
          <p:nvPr>
            <p:ph sz="half" idx="1"/>
          </p:nvPr>
        </p:nvSpPr>
        <p:spPr>
          <a:xfrm>
            <a:off x="0" y="1641883"/>
            <a:ext cx="4097215" cy="5216117"/>
          </a:xfrm>
        </p:spPr>
        <p:txBody>
          <a:bodyPr>
            <a:noAutofit/>
          </a:bodyPr>
          <a:lstStyle/>
          <a:p>
            <a:pPr marL="0" indent="0" algn="just">
              <a:buNone/>
            </a:pPr>
            <a:r>
              <a:rPr lang="en-US" altLang="ja-JP" sz="1100" b="0" i="0" dirty="0">
                <a:solidFill>
                  <a:srgbClr val="000000"/>
                </a:solidFill>
                <a:effectLst/>
                <a:latin typeface="Tahoma" panose="020B0604030504040204" pitchFamily="34" charset="0"/>
              </a:rPr>
              <a:t>On the other hand, however, society’s leaders must respect and promote the intermediate or lower levels. In fact, the contribution of individuals, of families, of associations, of businesses, of every intermediary body, and even of the Church, is decisive. With their own cultural, religious, economic resources, or civil participation, they revitalize and reinforce society (cf. </a:t>
            </a:r>
            <a:r>
              <a:rPr lang="en-US" altLang="ja-JP" sz="1100" b="0" i="1" dirty="0">
                <a:solidFill>
                  <a:srgbClr val="663300"/>
                </a:solidFill>
                <a:effectLst/>
                <a:latin typeface="Tahoma" panose="020B0604030504040204" pitchFamily="34" charset="0"/>
                <a:hlinkClick r:id="rId3"/>
              </a:rPr>
              <a:t>CSCD</a:t>
            </a:r>
            <a:r>
              <a:rPr lang="en-US" altLang="ja-JP" sz="1100" b="0" i="0" dirty="0">
                <a:solidFill>
                  <a:srgbClr val="000000"/>
                </a:solidFill>
                <a:effectLst/>
                <a:latin typeface="Tahoma" panose="020B0604030504040204" pitchFamily="34" charset="0"/>
              </a:rPr>
              <a:t>, </a:t>
            </a:r>
            <a:r>
              <a:rPr lang="en-US" altLang="ja-JP" sz="1100" b="0" i="0" dirty="0">
                <a:solidFill>
                  <a:srgbClr val="663300"/>
                </a:solidFill>
                <a:effectLst/>
                <a:latin typeface="Tahoma" panose="020B0604030504040204" pitchFamily="34" charset="0"/>
                <a:hlinkClick r:id="rId4"/>
              </a:rPr>
              <a:t>185</a:t>
            </a:r>
            <a:r>
              <a:rPr lang="en-US" altLang="ja-JP" sz="1100" b="0" i="0" dirty="0">
                <a:solidFill>
                  <a:srgbClr val="000000"/>
                </a:solidFill>
                <a:effectLst/>
                <a:latin typeface="Tahoma" panose="020B0604030504040204" pitchFamily="34" charset="0"/>
              </a:rPr>
              <a:t>). That is, there is a collaboration from the top to the bottom, from the central State to the people, and from the bottom to the top: from the institutions of people to the top. And this is precisely how the principle of subsidiarity is exercised.</a:t>
            </a:r>
          </a:p>
          <a:p>
            <a:pPr marL="0" indent="0" algn="just">
              <a:buNone/>
            </a:pPr>
            <a:r>
              <a:rPr lang="en-US" altLang="ja-JP" sz="1100" b="0" i="0" dirty="0">
                <a:solidFill>
                  <a:srgbClr val="FF0000"/>
                </a:solidFill>
                <a:effectLst/>
                <a:latin typeface="Tahoma" panose="020B0604030504040204" pitchFamily="34" charset="0"/>
              </a:rPr>
              <a:t>Everyone needs to have the possibility of assuming their own responsibility in the healing processes of the society of which they are a part. </a:t>
            </a:r>
            <a:r>
              <a:rPr lang="en-US" altLang="ja-JP" sz="1100" b="0" i="0" dirty="0">
                <a:solidFill>
                  <a:srgbClr val="000000"/>
                </a:solidFill>
                <a:effectLst/>
                <a:latin typeface="Tahoma" panose="020B0604030504040204" pitchFamily="34" charset="0"/>
              </a:rPr>
              <a:t>When a project is launched that directly or indirectly touches certain social groups, these groups cannot be left out from participating — for example: “What do you do?” — “I go to work with the poor,” — “Beautiful. And what do you do?” — “I teach the poor, I tell the poor what they have to do”. No, this doesn’t work. The first step is to allow the poor to tell you how they live, what they need: Let everyone speak! And this is how the principle of subsidiarity works. We cannot leave the people out of participation; their wisdom, the wisdom of the humbler groups cannot be set aside (cf. Apostolic Exhortation </a:t>
            </a:r>
            <a:r>
              <a:rPr lang="en-US" altLang="ja-JP" sz="1100" b="0" i="1" dirty="0">
                <a:solidFill>
                  <a:srgbClr val="663300"/>
                </a:solidFill>
                <a:effectLst/>
                <a:latin typeface="Tahoma" panose="020B0604030504040204" pitchFamily="34" charset="0"/>
                <a:hlinkClick r:id="rId5"/>
              </a:rPr>
              <a:t>Querida Amazonia</a:t>
            </a:r>
            <a:r>
              <a:rPr lang="en-US" altLang="ja-JP" sz="1100" b="0" i="0" dirty="0">
                <a:solidFill>
                  <a:srgbClr val="000000"/>
                </a:solidFill>
                <a:effectLst/>
                <a:latin typeface="Tahoma" panose="020B0604030504040204" pitchFamily="34" charset="0"/>
              </a:rPr>
              <a:t> [</a:t>
            </a:r>
            <a:r>
              <a:rPr lang="en-US" altLang="ja-JP" sz="1100" b="0" i="1" dirty="0">
                <a:solidFill>
                  <a:srgbClr val="000000"/>
                </a:solidFill>
                <a:effectLst/>
                <a:latin typeface="Tahoma" panose="020B0604030504040204" pitchFamily="34" charset="0"/>
              </a:rPr>
              <a:t>QA</a:t>
            </a:r>
            <a:r>
              <a:rPr lang="en-US" altLang="ja-JP" sz="1100" b="0" i="0" dirty="0">
                <a:solidFill>
                  <a:srgbClr val="000000"/>
                </a:solidFill>
                <a:effectLst/>
                <a:latin typeface="Tahoma" panose="020B0604030504040204" pitchFamily="34" charset="0"/>
              </a:rPr>
              <a:t>], </a:t>
            </a:r>
            <a:r>
              <a:rPr lang="en-US" altLang="ja-JP" sz="1100" b="0" i="0" dirty="0">
                <a:solidFill>
                  <a:srgbClr val="663300"/>
                </a:solidFill>
                <a:effectLst/>
                <a:latin typeface="Tahoma" panose="020B0604030504040204" pitchFamily="34" charset="0"/>
                <a:hlinkClick r:id="rId6"/>
              </a:rPr>
              <a:t>32</a:t>
            </a:r>
            <a:r>
              <a:rPr lang="en-US" altLang="ja-JP" sz="1100" b="0" i="0" dirty="0">
                <a:solidFill>
                  <a:srgbClr val="000000"/>
                </a:solidFill>
                <a:effectLst/>
                <a:latin typeface="Tahoma" panose="020B0604030504040204" pitchFamily="34" charset="0"/>
              </a:rPr>
              <a:t>; Encyclical </a:t>
            </a:r>
            <a:r>
              <a:rPr lang="en-US" altLang="ja-JP" sz="1100" b="0" i="1" dirty="0">
                <a:solidFill>
                  <a:srgbClr val="663300"/>
                </a:solidFill>
                <a:effectLst/>
                <a:latin typeface="Tahoma" panose="020B0604030504040204" pitchFamily="34" charset="0"/>
                <a:hlinkClick r:id="rId7"/>
              </a:rPr>
              <a:t>Laudato Si’</a:t>
            </a:r>
            <a:r>
              <a:rPr lang="en-US" altLang="ja-JP" sz="1100" b="0" i="0" dirty="0">
                <a:solidFill>
                  <a:srgbClr val="000000"/>
                </a:solidFill>
                <a:effectLst/>
                <a:latin typeface="Tahoma" panose="020B0604030504040204" pitchFamily="34" charset="0"/>
              </a:rPr>
              <a:t>, 63). Unfortunately, this injustice often happens in those places where there is a concentration of huge economic and geopolitical interests, such as, for example, certain extractive activities in some areas of the planet (cf. </a:t>
            </a:r>
            <a:r>
              <a:rPr lang="en-US" altLang="ja-JP" sz="1100" b="0" i="1" dirty="0">
                <a:solidFill>
                  <a:srgbClr val="663300"/>
                </a:solidFill>
                <a:effectLst/>
                <a:latin typeface="Tahoma" panose="020B0604030504040204" pitchFamily="34" charset="0"/>
                <a:hlinkClick r:id="rId5"/>
              </a:rPr>
              <a:t>QA</a:t>
            </a:r>
            <a:r>
              <a:rPr lang="en-US" altLang="ja-JP" sz="1100" b="0" i="0" dirty="0">
                <a:solidFill>
                  <a:srgbClr val="000000"/>
                </a:solidFill>
                <a:effectLst/>
                <a:latin typeface="Tahoma" panose="020B0604030504040204" pitchFamily="34" charset="0"/>
              </a:rPr>
              <a:t>, </a:t>
            </a:r>
            <a:r>
              <a:rPr lang="en-US" altLang="ja-JP" sz="1100" b="0" i="0" dirty="0">
                <a:solidFill>
                  <a:srgbClr val="663300"/>
                </a:solidFill>
                <a:effectLst/>
                <a:latin typeface="Tahoma" panose="020B0604030504040204" pitchFamily="34" charset="0"/>
                <a:hlinkClick r:id="rId8"/>
              </a:rPr>
              <a:t>9.14</a:t>
            </a:r>
            <a:r>
              <a:rPr lang="en-US" altLang="ja-JP" sz="1100" b="0" i="0" dirty="0">
                <a:solidFill>
                  <a:srgbClr val="000000"/>
                </a:solidFill>
                <a:effectLst/>
                <a:latin typeface="Tahoma" panose="020B0604030504040204" pitchFamily="34" charset="0"/>
              </a:rPr>
              <a:t>). The voices of the indigenous peoples, their culture and world view are not taken into consideration.</a:t>
            </a:r>
          </a:p>
          <a:p>
            <a:pPr marL="0" indent="0" algn="just">
              <a:buNone/>
            </a:pPr>
            <a:endParaRPr lang="en-US" altLang="ja-JP" sz="1000" b="0" i="0" dirty="0">
              <a:solidFill>
                <a:srgbClr val="000000"/>
              </a:solidFill>
              <a:effectLst/>
              <a:latin typeface="Tahoma" panose="020B0604030504040204" pitchFamily="34" charset="0"/>
            </a:endParaRPr>
          </a:p>
        </p:txBody>
      </p:sp>
      <p:sp>
        <p:nvSpPr>
          <p:cNvPr id="7" name="コンテンツ プレースホルダー 6">
            <a:extLst>
              <a:ext uri="{FF2B5EF4-FFF2-40B4-BE49-F238E27FC236}">
                <a16:creationId xmlns:a16="http://schemas.microsoft.com/office/drawing/2014/main" id="{8E3A2025-8E74-4C0D-AAFF-9A0C96179D5B}"/>
              </a:ext>
            </a:extLst>
          </p:cNvPr>
          <p:cNvSpPr>
            <a:spLocks noGrp="1"/>
          </p:cNvSpPr>
          <p:nvPr>
            <p:ph sz="half" idx="2"/>
          </p:nvPr>
        </p:nvSpPr>
        <p:spPr>
          <a:xfrm>
            <a:off x="4097215" y="1641883"/>
            <a:ext cx="5046785" cy="5216117"/>
          </a:xfrm>
        </p:spPr>
        <p:txBody>
          <a:bodyPr>
            <a:noAutofit/>
          </a:bodyPr>
          <a:lstStyle/>
          <a:p>
            <a:pPr marL="0" indent="0" algn="just">
              <a:buNone/>
            </a:pPr>
            <a:r>
              <a:rPr lang="ja-JP" altLang="en-US" sz="1200" kern="100" dirty="0">
                <a:effectLst/>
                <a:latin typeface="+mn-ea"/>
                <a:cs typeface="Times New Roman" panose="02020603050405020304" pitchFamily="18" charset="0"/>
              </a:rPr>
              <a:t>他方、</a:t>
            </a:r>
            <a:r>
              <a:rPr lang="ja-JP" altLang="ja-JP" sz="1200" kern="100" dirty="0">
                <a:effectLst/>
                <a:latin typeface="+mn-ea"/>
                <a:cs typeface="Times New Roman" panose="02020603050405020304" pitchFamily="18" charset="0"/>
              </a:rPr>
              <a:t>社会の指導者</a:t>
            </a:r>
            <a:r>
              <a:rPr lang="ja-JP" altLang="en-US" sz="1200" kern="100" dirty="0">
                <a:effectLst/>
                <a:latin typeface="+mn-ea"/>
                <a:cs typeface="Times New Roman" panose="02020603050405020304" pitchFamily="18" charset="0"/>
              </a:rPr>
              <a:t>達</a:t>
            </a:r>
            <a:r>
              <a:rPr lang="ja-JP" altLang="ja-JP" sz="1200" kern="100" dirty="0">
                <a:effectLst/>
                <a:latin typeface="+mn-ea"/>
                <a:cs typeface="Times New Roman" panose="02020603050405020304" pitchFamily="18" charset="0"/>
              </a:rPr>
              <a:t>は、中間</a:t>
            </a:r>
            <a:r>
              <a:rPr lang="ja-JP" altLang="en-US" sz="1200" kern="100" dirty="0">
                <a:effectLst/>
                <a:latin typeface="+mn-ea"/>
                <a:cs typeface="Times New Roman" panose="02020603050405020304" pitchFamily="18" charset="0"/>
              </a:rPr>
              <a:t>組織</a:t>
            </a:r>
            <a:r>
              <a:rPr lang="ja-JP" altLang="ja-JP" sz="1200" kern="100" dirty="0">
                <a:effectLst/>
                <a:latin typeface="+mn-ea"/>
                <a:cs typeface="Times New Roman" panose="02020603050405020304" pitchFamily="18" charset="0"/>
              </a:rPr>
              <a:t>や低い位置にある</a:t>
            </a:r>
            <a:r>
              <a:rPr lang="ja-JP" altLang="en-US" sz="1200" kern="100" dirty="0">
                <a:effectLst/>
                <a:latin typeface="+mn-ea"/>
                <a:cs typeface="Times New Roman" panose="02020603050405020304" pitchFamily="18" charset="0"/>
              </a:rPr>
              <a:t>存在</a:t>
            </a:r>
            <a:r>
              <a:rPr lang="ja-JP" altLang="ja-JP" sz="1200" kern="100" dirty="0">
                <a:effectLst/>
                <a:latin typeface="+mn-ea"/>
                <a:cs typeface="Times New Roman" panose="02020603050405020304" pitchFamily="18" charset="0"/>
              </a:rPr>
              <a:t>を尊重し力づけなければなりません。</a:t>
            </a:r>
            <a:r>
              <a:rPr lang="ja-JP" altLang="en-US" sz="1200" kern="100" dirty="0">
                <a:effectLst/>
                <a:latin typeface="+mn-ea"/>
                <a:cs typeface="Times New Roman" panose="02020603050405020304" pitchFamily="18" charset="0"/>
              </a:rPr>
              <a:t>実の所、</a:t>
            </a:r>
            <a:r>
              <a:rPr lang="ja-JP" altLang="ja-JP" sz="1200" kern="100" dirty="0">
                <a:effectLst/>
                <a:latin typeface="+mn-ea"/>
                <a:cs typeface="Times New Roman" panose="02020603050405020304" pitchFamily="18" charset="0"/>
              </a:rPr>
              <a:t>個人、家庭、団体</a:t>
            </a:r>
            <a:r>
              <a:rPr lang="en-US" altLang="ja-JP" sz="1200" kern="100" dirty="0">
                <a:effectLst/>
                <a:latin typeface="+mn-ea"/>
                <a:cs typeface="Times New Roman" panose="02020603050405020304" pitchFamily="18" charset="0"/>
              </a:rPr>
              <a:t>(associations)</a:t>
            </a:r>
            <a:r>
              <a:rPr lang="ja-JP" altLang="ja-JP" sz="1200" kern="100" dirty="0">
                <a:effectLst/>
                <a:latin typeface="+mn-ea"/>
                <a:cs typeface="Times New Roman" panose="02020603050405020304" pitchFamily="18" charset="0"/>
              </a:rPr>
              <a:t>、企業</a:t>
            </a:r>
            <a:r>
              <a:rPr lang="en-US" altLang="ja-JP" sz="1200" kern="100" dirty="0">
                <a:effectLst/>
                <a:latin typeface="+mn-ea"/>
                <a:cs typeface="Times New Roman" panose="02020603050405020304" pitchFamily="18" charset="0"/>
              </a:rPr>
              <a:t>(businesses)</a:t>
            </a:r>
            <a:r>
              <a:rPr lang="ja-JP" altLang="ja-JP" sz="1200" kern="100" dirty="0">
                <a:effectLst/>
                <a:latin typeface="+mn-ea"/>
                <a:cs typeface="Times New Roman" panose="02020603050405020304" pitchFamily="18" charset="0"/>
              </a:rPr>
              <a:t>、あらゆる中間</a:t>
            </a:r>
            <a:r>
              <a:rPr lang="ja-JP" altLang="en-US" sz="1200" kern="100" dirty="0">
                <a:effectLst/>
                <a:latin typeface="+mn-ea"/>
                <a:cs typeface="Times New Roman" panose="02020603050405020304" pitchFamily="18" charset="0"/>
              </a:rPr>
              <a:t>組織</a:t>
            </a:r>
            <a:r>
              <a:rPr lang="ja-JP" altLang="ja-JP" sz="1200" kern="100" dirty="0">
                <a:effectLst/>
                <a:latin typeface="+mn-ea"/>
                <a:cs typeface="Times New Roman" panose="02020603050405020304" pitchFamily="18" charset="0"/>
              </a:rPr>
              <a:t>、そして</a:t>
            </a:r>
            <a:r>
              <a:rPr lang="en-US" altLang="ja-JP" sz="1200" kern="100" dirty="0">
                <a:effectLst/>
                <a:latin typeface="+mn-ea"/>
                <a:cs typeface="Times New Roman" panose="02020603050405020304" pitchFamily="18" charset="0"/>
              </a:rPr>
              <a:t>the Church</a:t>
            </a:r>
            <a:r>
              <a:rPr lang="ja-JP" altLang="en-US" sz="1200" kern="100" dirty="0">
                <a:effectLst/>
                <a:latin typeface="+mn-ea"/>
                <a:cs typeface="Times New Roman" panose="02020603050405020304" pitchFamily="18" charset="0"/>
              </a:rPr>
              <a:t>、これらの社会へ</a:t>
            </a:r>
            <a:r>
              <a:rPr lang="ja-JP" altLang="ja-JP" sz="1200" kern="100" dirty="0">
                <a:effectLst/>
                <a:latin typeface="+mn-ea"/>
                <a:cs typeface="Times New Roman" panose="02020603050405020304" pitchFamily="18" charset="0"/>
              </a:rPr>
              <a:t>の貢献こそが</a:t>
            </a:r>
            <a:r>
              <a:rPr lang="ja-JP" altLang="en-US" sz="1200" kern="100" dirty="0">
                <a:effectLst/>
                <a:latin typeface="+mn-ea"/>
                <a:cs typeface="Times New Roman" panose="02020603050405020304" pitchFamily="18" charset="0"/>
              </a:rPr>
              <a:t>意志決定の主体だからです</a:t>
            </a:r>
            <a:r>
              <a:rPr lang="ja-JP" altLang="ja-JP" sz="1200" kern="100" dirty="0">
                <a:effectLst/>
                <a:latin typeface="+mn-ea"/>
                <a:cs typeface="Times New Roman" panose="02020603050405020304" pitchFamily="18" charset="0"/>
              </a:rPr>
              <a:t>。</a:t>
            </a:r>
            <a:r>
              <a:rPr lang="ja-JP" altLang="en-US" sz="1200" kern="100" dirty="0">
                <a:effectLst/>
                <a:latin typeface="+mn-ea"/>
                <a:cs typeface="Times New Roman" panose="02020603050405020304" pitchFamily="18" charset="0"/>
              </a:rPr>
              <a:t>こ</a:t>
            </a:r>
            <a:r>
              <a:rPr lang="ja-JP" altLang="ja-JP" sz="1200" kern="100" dirty="0">
                <a:effectLst/>
                <a:latin typeface="+mn-ea"/>
                <a:cs typeface="Times New Roman" panose="02020603050405020304" pitchFamily="18" charset="0"/>
              </a:rPr>
              <a:t>れらは、独自の文化的、宗教的、経済的な</a:t>
            </a:r>
            <a:r>
              <a:rPr lang="en-US" altLang="ja-JP" sz="1200" kern="100" dirty="0">
                <a:effectLst/>
                <a:latin typeface="+mn-ea"/>
                <a:cs typeface="Times New Roman" panose="02020603050405020304" pitchFamily="18" charset="0"/>
              </a:rPr>
              <a:t>resources</a:t>
            </a:r>
            <a:r>
              <a:rPr lang="ja-JP" altLang="ja-JP" sz="1200" kern="100" dirty="0">
                <a:effectLst/>
                <a:latin typeface="+mn-ea"/>
                <a:cs typeface="Times New Roman" panose="02020603050405020304" pitchFamily="18" charset="0"/>
              </a:rPr>
              <a:t>により、また、</a:t>
            </a:r>
            <a:r>
              <a:rPr lang="en-US" altLang="ja-JP" sz="1200" kern="100" dirty="0">
                <a:effectLst/>
                <a:latin typeface="+mn-ea"/>
                <a:cs typeface="Times New Roman" panose="02020603050405020304" pitchFamily="18" charset="0"/>
              </a:rPr>
              <a:t>civil participation</a:t>
            </a:r>
            <a:r>
              <a:rPr lang="ja-JP" altLang="ja-JP" sz="1200" kern="100" dirty="0">
                <a:effectLst/>
                <a:latin typeface="+mn-ea"/>
                <a:cs typeface="Times New Roman" panose="02020603050405020304" pitchFamily="18" charset="0"/>
              </a:rPr>
              <a:t>を通して、社会</a:t>
            </a:r>
            <a:r>
              <a:rPr lang="ja-JP" altLang="en-US" sz="1200" kern="100" dirty="0">
                <a:effectLst/>
                <a:latin typeface="+mn-ea"/>
                <a:cs typeface="Times New Roman" panose="02020603050405020304" pitchFamily="18" charset="0"/>
              </a:rPr>
              <a:t>に新たな生命と新たな活力を与えます</a:t>
            </a:r>
            <a:r>
              <a:rPr lang="en-US" altLang="ja-JP" sz="1200" kern="100" dirty="0">
                <a:effectLst/>
                <a:latin typeface="+mn-ea"/>
                <a:cs typeface="Times New Roman" panose="02020603050405020304" pitchFamily="18" charset="0"/>
              </a:rPr>
              <a:t>(</a:t>
            </a:r>
            <a:r>
              <a:rPr lang="ja-JP" altLang="ja-JP" sz="1200" kern="100" dirty="0">
                <a:effectLst/>
                <a:latin typeface="+mn-ea"/>
                <a:cs typeface="Times New Roman" panose="02020603050405020304" pitchFamily="18" charset="0"/>
              </a:rPr>
              <a:t>『教会の社会教説網要』</a:t>
            </a:r>
            <a:r>
              <a:rPr lang="en-US" altLang="ja-JP" sz="1200" kern="100" dirty="0">
                <a:effectLst/>
                <a:latin typeface="+mn-ea"/>
                <a:cs typeface="Times New Roman" panose="02020603050405020304" pitchFamily="18" charset="0"/>
              </a:rPr>
              <a:t>185)</a:t>
            </a:r>
            <a:r>
              <a:rPr lang="ja-JP" altLang="ja-JP" sz="1200" kern="100" dirty="0">
                <a:effectLst/>
                <a:latin typeface="+mn-ea"/>
                <a:cs typeface="Times New Roman" panose="02020603050405020304" pitchFamily="18" charset="0"/>
              </a:rPr>
              <a:t>。つまり、上から下へ、中央</a:t>
            </a:r>
            <a:r>
              <a:rPr lang="ja-JP" altLang="en-US" sz="1200" kern="100" dirty="0">
                <a:effectLst/>
                <a:latin typeface="+mn-ea"/>
                <a:cs typeface="Times New Roman" panose="02020603050405020304" pitchFamily="18" charset="0"/>
              </a:rPr>
              <a:t>国家</a:t>
            </a:r>
            <a:r>
              <a:rPr lang="ja-JP" altLang="ja-JP" sz="1200" kern="100" dirty="0">
                <a:effectLst/>
                <a:latin typeface="+mn-ea"/>
                <a:cs typeface="Times New Roman" panose="02020603050405020304" pitchFamily="18" charset="0"/>
              </a:rPr>
              <a:t>から</a:t>
            </a:r>
            <a:r>
              <a:rPr lang="en-US" altLang="ja-JP" sz="1200" kern="100" dirty="0">
                <a:effectLst/>
                <a:latin typeface="+mn-ea"/>
                <a:cs typeface="Times New Roman" panose="02020603050405020304" pitchFamily="18" charset="0"/>
              </a:rPr>
              <a:t>the people</a:t>
            </a:r>
            <a:r>
              <a:rPr lang="ja-JP" altLang="ja-JP" sz="1200" kern="100" dirty="0">
                <a:effectLst/>
                <a:latin typeface="+mn-ea"/>
                <a:cs typeface="Times New Roman" panose="02020603050405020304" pitchFamily="18" charset="0"/>
              </a:rPr>
              <a:t>へ、そして下から上へ、</a:t>
            </a:r>
            <a:r>
              <a:rPr lang="en-US" altLang="ja-JP" sz="1200" kern="100" dirty="0">
                <a:effectLst/>
                <a:latin typeface="+mn-ea"/>
                <a:cs typeface="Times New Roman" panose="02020603050405020304" pitchFamily="18" charset="0"/>
              </a:rPr>
              <a:t>people</a:t>
            </a:r>
            <a:r>
              <a:rPr lang="ja-JP" altLang="ja-JP" sz="1200" kern="100" dirty="0">
                <a:effectLst/>
                <a:latin typeface="+mn-ea"/>
                <a:cs typeface="Times New Roman" panose="02020603050405020304" pitchFamily="18" charset="0"/>
              </a:rPr>
              <a:t>の</a:t>
            </a:r>
            <a:r>
              <a:rPr lang="ja-JP" altLang="en-US" sz="1200" kern="100" dirty="0">
                <a:effectLst/>
                <a:latin typeface="+mn-ea"/>
                <a:cs typeface="Times New Roman" panose="02020603050405020304" pitchFamily="18" charset="0"/>
              </a:rPr>
              <a:t>諸機構</a:t>
            </a:r>
            <a:r>
              <a:rPr lang="ja-JP" altLang="ja-JP" sz="1200" kern="100" dirty="0">
                <a:effectLst/>
                <a:latin typeface="+mn-ea"/>
                <a:cs typeface="Times New Roman" panose="02020603050405020304" pitchFamily="18" charset="0"/>
              </a:rPr>
              <a:t>から</a:t>
            </a:r>
            <a:r>
              <a:rPr lang="ja-JP" altLang="en-US" sz="1200" kern="100" dirty="0">
                <a:effectLst/>
                <a:latin typeface="+mn-ea"/>
                <a:cs typeface="Times New Roman" panose="02020603050405020304" pitchFamily="18" charset="0"/>
              </a:rPr>
              <a:t>国家等</a:t>
            </a:r>
            <a:r>
              <a:rPr lang="ja-JP" altLang="ja-JP" sz="1200" kern="100" dirty="0">
                <a:effectLst/>
                <a:latin typeface="+mn-ea"/>
                <a:cs typeface="Times New Roman" panose="02020603050405020304" pitchFamily="18" charset="0"/>
              </a:rPr>
              <a:t>へ</a:t>
            </a:r>
            <a:r>
              <a:rPr lang="ja-JP" altLang="en-US" sz="1200" kern="100" dirty="0">
                <a:effectLst/>
                <a:latin typeface="+mn-ea"/>
                <a:cs typeface="Times New Roman" panose="02020603050405020304" pitchFamily="18" charset="0"/>
              </a:rPr>
              <a:t>：これら</a:t>
            </a:r>
            <a:r>
              <a:rPr lang="ja-JP" altLang="ja-JP" sz="1200" kern="100" dirty="0">
                <a:effectLst/>
                <a:latin typeface="+mn-ea"/>
                <a:cs typeface="Times New Roman" panose="02020603050405020304" pitchFamily="18" charset="0"/>
              </a:rPr>
              <a:t>の</a:t>
            </a:r>
            <a:r>
              <a:rPr lang="en-US" altLang="ja-JP" sz="1200" kern="100" dirty="0">
                <a:effectLst/>
                <a:latin typeface="+mn-ea"/>
                <a:cs typeface="Times New Roman" panose="02020603050405020304" pitchFamily="18" charset="0"/>
              </a:rPr>
              <a:t>a collaboration</a:t>
            </a:r>
            <a:r>
              <a:rPr lang="ja-JP" altLang="ja-JP" sz="1200" kern="100" dirty="0">
                <a:effectLst/>
                <a:latin typeface="+mn-ea"/>
                <a:cs typeface="Times New Roman" panose="02020603050405020304" pitchFamily="18" charset="0"/>
              </a:rPr>
              <a:t>です。これが、</a:t>
            </a:r>
            <a:r>
              <a:rPr lang="en-US" altLang="ja-JP" sz="1200" kern="100" dirty="0">
                <a:effectLst/>
                <a:latin typeface="+mn-ea"/>
                <a:cs typeface="Times New Roman" panose="02020603050405020304" pitchFamily="18" charset="0"/>
              </a:rPr>
              <a:t>subsidiarity</a:t>
            </a:r>
            <a:r>
              <a:rPr lang="ja-JP" altLang="ja-JP" sz="1200" kern="100" dirty="0">
                <a:effectLst/>
                <a:latin typeface="+mn-ea"/>
                <a:cs typeface="Times New Roman" panose="02020603050405020304" pitchFamily="18" charset="0"/>
              </a:rPr>
              <a:t>の原理</a:t>
            </a:r>
            <a:r>
              <a:rPr lang="ja-JP" altLang="en-US" sz="1200" kern="100" dirty="0">
                <a:effectLst/>
                <a:latin typeface="+mn-ea"/>
                <a:cs typeface="Times New Roman" panose="02020603050405020304" pitchFamily="18" charset="0"/>
              </a:rPr>
              <a:t>が精確に機能した</a:t>
            </a:r>
            <a:r>
              <a:rPr lang="ja-JP" altLang="ja-JP" sz="1200" kern="100" dirty="0">
                <a:effectLst/>
                <a:latin typeface="+mn-ea"/>
                <a:cs typeface="Times New Roman" panose="02020603050405020304" pitchFamily="18" charset="0"/>
              </a:rPr>
              <a:t>状態です。</a:t>
            </a:r>
          </a:p>
          <a:p>
            <a:pPr marL="0" indent="0" algn="just">
              <a:buNone/>
            </a:pPr>
            <a:r>
              <a:rPr lang="ja-JP" altLang="en-US" sz="1200" kern="100" dirty="0">
                <a:solidFill>
                  <a:srgbClr val="FF0000"/>
                </a:solidFill>
                <a:effectLst/>
                <a:latin typeface="+mn-ea"/>
                <a:cs typeface="Times New Roman" panose="02020603050405020304" pitchFamily="18" charset="0"/>
              </a:rPr>
              <a:t>全ての霊的存在（</a:t>
            </a:r>
            <a:r>
              <a:rPr lang="en-US" altLang="ja-JP" sz="1200" kern="100" dirty="0">
                <a:solidFill>
                  <a:srgbClr val="FF0000"/>
                </a:solidFill>
                <a:effectLst/>
                <a:latin typeface="+mn-ea"/>
                <a:cs typeface="Times New Roman" panose="02020603050405020304" pitchFamily="18" charset="0"/>
              </a:rPr>
              <a:t>everyone</a:t>
            </a:r>
            <a:r>
              <a:rPr lang="ja-JP" altLang="en-US" sz="1200" kern="100" dirty="0">
                <a:solidFill>
                  <a:srgbClr val="FF0000"/>
                </a:solidFill>
                <a:effectLst/>
                <a:latin typeface="+mn-ea"/>
                <a:cs typeface="Times New Roman" panose="02020603050405020304" pitchFamily="18" charset="0"/>
              </a:rPr>
              <a:t>）が、それぞれ独自の応答責任を分担できるようにすることが先ず必要です。その上で、自分達もその一部である社会を癒す</a:t>
            </a:r>
            <a:r>
              <a:rPr lang="ja-JP" altLang="ja-JP" sz="1200" kern="100" dirty="0">
                <a:solidFill>
                  <a:srgbClr val="FF0000"/>
                </a:solidFill>
                <a:effectLst/>
                <a:latin typeface="+mn-ea"/>
                <a:cs typeface="Times New Roman" panose="02020603050405020304" pitchFamily="18" charset="0"/>
              </a:rPr>
              <a:t>プロセスに、</a:t>
            </a:r>
            <a:r>
              <a:rPr lang="ja-JP" altLang="en-US" sz="1200" kern="100" dirty="0">
                <a:solidFill>
                  <a:srgbClr val="FF0000"/>
                </a:solidFill>
                <a:effectLst/>
                <a:latin typeface="+mn-ea"/>
                <a:cs typeface="Times New Roman" panose="02020603050405020304" pitchFamily="18" charset="0"/>
              </a:rPr>
              <a:t>全ての霊的存在（</a:t>
            </a:r>
            <a:r>
              <a:rPr lang="en-US" altLang="ja-JP" sz="1200" kern="100" dirty="0">
                <a:solidFill>
                  <a:srgbClr val="FF0000"/>
                </a:solidFill>
                <a:effectLst/>
                <a:latin typeface="+mn-ea"/>
                <a:cs typeface="Times New Roman" panose="02020603050405020304" pitchFamily="18" charset="0"/>
              </a:rPr>
              <a:t>everyone</a:t>
            </a:r>
            <a:r>
              <a:rPr lang="ja-JP" altLang="en-US" sz="1200" kern="100" dirty="0">
                <a:solidFill>
                  <a:srgbClr val="FF0000"/>
                </a:solidFill>
                <a:effectLst/>
                <a:latin typeface="+mn-ea"/>
                <a:cs typeface="Times New Roman" panose="02020603050405020304" pitchFamily="18" charset="0"/>
              </a:rPr>
              <a:t>）が参画するのです。</a:t>
            </a:r>
            <a:r>
              <a:rPr lang="ja-JP" altLang="en-US" sz="1200" kern="100" dirty="0">
                <a:effectLst/>
                <a:latin typeface="+mn-ea"/>
                <a:cs typeface="Times New Roman" panose="02020603050405020304" pitchFamily="18" charset="0"/>
              </a:rPr>
              <a:t>何らかの</a:t>
            </a:r>
            <a:r>
              <a:rPr lang="en-US" altLang="ja-JP" sz="1200" kern="100" dirty="0">
                <a:effectLst/>
                <a:latin typeface="+mn-ea"/>
                <a:cs typeface="Times New Roman" panose="02020603050405020304" pitchFamily="18" charset="0"/>
              </a:rPr>
              <a:t>social groups</a:t>
            </a:r>
            <a:r>
              <a:rPr lang="ja-JP" altLang="en-US" sz="1200" kern="100" dirty="0">
                <a:effectLst/>
                <a:latin typeface="+mn-ea"/>
                <a:cs typeface="Times New Roman" panose="02020603050405020304" pitchFamily="18" charset="0"/>
              </a:rPr>
              <a:t>に</a:t>
            </a:r>
            <a:r>
              <a:rPr lang="ja-JP" altLang="ja-JP" sz="1200" kern="100" dirty="0">
                <a:effectLst/>
                <a:latin typeface="+mn-ea"/>
                <a:cs typeface="Times New Roman" panose="02020603050405020304" pitchFamily="18" charset="0"/>
              </a:rPr>
              <a:t>直接</a:t>
            </a:r>
            <a:r>
              <a:rPr lang="ja-JP" altLang="en-US" sz="1200" kern="100" dirty="0">
                <a:effectLst/>
                <a:latin typeface="+mn-ea"/>
                <a:cs typeface="Times New Roman" panose="02020603050405020304" pitchFamily="18" charset="0"/>
              </a:rPr>
              <a:t>的</a:t>
            </a:r>
            <a:r>
              <a:rPr lang="ja-JP" altLang="ja-JP" sz="1200" kern="100" dirty="0">
                <a:effectLst/>
                <a:latin typeface="+mn-ea"/>
                <a:cs typeface="Times New Roman" panose="02020603050405020304" pitchFamily="18" charset="0"/>
              </a:rPr>
              <a:t>あるいは間接的にかかわる</a:t>
            </a:r>
            <a:r>
              <a:rPr lang="en-US" altLang="ja-JP" sz="1200" kern="100" dirty="0">
                <a:effectLst/>
                <a:latin typeface="+mn-ea"/>
                <a:cs typeface="Times New Roman" panose="02020603050405020304" pitchFamily="18" charset="0"/>
              </a:rPr>
              <a:t>project</a:t>
            </a:r>
            <a:r>
              <a:rPr lang="ja-JP" altLang="ja-JP" sz="1200" kern="100" dirty="0">
                <a:effectLst/>
                <a:latin typeface="+mn-ea"/>
                <a:cs typeface="Times New Roman" panose="02020603050405020304" pitchFamily="18" charset="0"/>
              </a:rPr>
              <a:t>が開始される際</a:t>
            </a:r>
            <a:r>
              <a:rPr lang="ja-JP" altLang="en-US" sz="1200" kern="100" dirty="0">
                <a:effectLst/>
                <a:latin typeface="+mn-ea"/>
                <a:cs typeface="Times New Roman" panose="02020603050405020304" pitchFamily="18" charset="0"/>
              </a:rPr>
              <a:t>に</a:t>
            </a:r>
            <a:r>
              <a:rPr lang="ja-JP" altLang="ja-JP" sz="1200" kern="100" dirty="0">
                <a:effectLst/>
                <a:latin typeface="+mn-ea"/>
                <a:cs typeface="Times New Roman" panose="02020603050405020304" pitchFamily="18" charset="0"/>
              </a:rPr>
              <a:t>、</a:t>
            </a:r>
            <a:r>
              <a:rPr lang="ja-JP" altLang="en-US" sz="1200" kern="100" dirty="0">
                <a:effectLst/>
                <a:latin typeface="+mn-ea"/>
                <a:cs typeface="Times New Roman" panose="02020603050405020304" pitchFamily="18" charset="0"/>
              </a:rPr>
              <a:t>当該</a:t>
            </a:r>
            <a:r>
              <a:rPr lang="en-US" altLang="ja-JP" sz="1200" kern="100" dirty="0">
                <a:latin typeface="+mn-ea"/>
                <a:cs typeface="Times New Roman" panose="02020603050405020304" pitchFamily="18" charset="0"/>
              </a:rPr>
              <a:t>social groups</a:t>
            </a:r>
            <a:r>
              <a:rPr lang="ja-JP" altLang="ja-JP" sz="1200" kern="100" dirty="0">
                <a:effectLst/>
                <a:latin typeface="+mn-ea"/>
                <a:cs typeface="Times New Roman" panose="02020603050405020304" pitchFamily="18" charset="0"/>
              </a:rPr>
              <a:t>が</a:t>
            </a:r>
            <a:r>
              <a:rPr lang="ja-JP" altLang="en-US" sz="1200" kern="100" dirty="0">
                <a:effectLst/>
                <a:latin typeface="+mn-ea"/>
                <a:cs typeface="Times New Roman" panose="02020603050405020304" pitchFamily="18" charset="0"/>
              </a:rPr>
              <a:t>参画</a:t>
            </a:r>
            <a:r>
              <a:rPr lang="ja-JP" altLang="ja-JP" sz="1200" kern="100" dirty="0">
                <a:effectLst/>
                <a:latin typeface="+mn-ea"/>
                <a:cs typeface="Times New Roman" panose="02020603050405020304" pitchFamily="18" charset="0"/>
              </a:rPr>
              <a:t>できないような状態にしてはなりません。</a:t>
            </a:r>
            <a:r>
              <a:rPr lang="ja-JP" altLang="en-US" sz="1200" kern="100" dirty="0">
                <a:effectLst/>
                <a:latin typeface="+mn-ea"/>
                <a:cs typeface="Times New Roman" panose="02020603050405020304" pitchFamily="18" charset="0"/>
              </a:rPr>
              <a:t>例えば</a:t>
            </a:r>
            <a:r>
              <a:rPr lang="ja-JP" altLang="ja-JP" sz="1200" kern="100" dirty="0">
                <a:effectLst/>
                <a:latin typeface="+mn-ea"/>
                <a:cs typeface="Times New Roman" panose="02020603050405020304" pitchFamily="18" charset="0"/>
              </a:rPr>
              <a:t>「あなたは何をするのですか」と聞かれ</a:t>
            </a:r>
            <a:r>
              <a:rPr lang="ja-JP" altLang="en-US" sz="1200" kern="100" dirty="0">
                <a:effectLst/>
                <a:latin typeface="+mn-ea"/>
                <a:cs typeface="Times New Roman" panose="02020603050405020304" pitchFamily="18" charset="0"/>
              </a:rPr>
              <a:t>て</a:t>
            </a:r>
            <a:r>
              <a:rPr lang="ja-JP" altLang="ja-JP" sz="1200" kern="100" dirty="0">
                <a:effectLst/>
                <a:latin typeface="+mn-ea"/>
                <a:cs typeface="Times New Roman" panose="02020603050405020304" pitchFamily="18" charset="0"/>
              </a:rPr>
              <a:t>「貧しい</a:t>
            </a:r>
            <a:r>
              <a:rPr lang="ja-JP" altLang="en-US" sz="1200" kern="100" dirty="0">
                <a:effectLst/>
                <a:latin typeface="+mn-ea"/>
                <a:cs typeface="Times New Roman" panose="02020603050405020304" pitchFamily="18" charset="0"/>
              </a:rPr>
              <a:t>存在</a:t>
            </a:r>
            <a:r>
              <a:rPr lang="ja-JP" altLang="ja-JP" sz="1200" kern="100" dirty="0">
                <a:effectLst/>
                <a:latin typeface="+mn-ea"/>
                <a:cs typeface="Times New Roman" panose="02020603050405020304" pitchFamily="18" charset="0"/>
              </a:rPr>
              <a:t>のために働くために出かけます」と答え</a:t>
            </a:r>
            <a:r>
              <a:rPr lang="ja-JP" altLang="en-US" sz="1200" kern="100" dirty="0">
                <a:effectLst/>
                <a:latin typeface="+mn-ea"/>
                <a:cs typeface="Times New Roman" panose="02020603050405020304" pitchFamily="18" charset="0"/>
              </a:rPr>
              <a:t>たとします。</a:t>
            </a:r>
            <a:r>
              <a:rPr lang="ja-JP" altLang="ja-JP" sz="1200" kern="100" dirty="0">
                <a:effectLst/>
                <a:latin typeface="+mn-ea"/>
                <a:cs typeface="Times New Roman" panose="02020603050405020304" pitchFamily="18" charset="0"/>
              </a:rPr>
              <a:t>「それは素晴らしいことです。それで何をするのですか</a:t>
            </a:r>
            <a:r>
              <a:rPr lang="en-US" altLang="ja-JP" sz="1200" kern="100" dirty="0">
                <a:effectLst/>
                <a:latin typeface="+mn-ea"/>
                <a:cs typeface="Times New Roman" panose="02020603050405020304" pitchFamily="18" charset="0"/>
              </a:rPr>
              <a:t>｡｣</a:t>
            </a:r>
            <a:r>
              <a:rPr lang="ja-JP" altLang="ja-JP" sz="1200" kern="100" dirty="0">
                <a:effectLst/>
                <a:latin typeface="+mn-ea"/>
                <a:cs typeface="Times New Roman" panose="02020603050405020304" pitchFamily="18" charset="0"/>
              </a:rPr>
              <a:t>「貧しい</a:t>
            </a:r>
            <a:r>
              <a:rPr lang="ja-JP" altLang="en-US" sz="1200" kern="100" dirty="0">
                <a:effectLst/>
                <a:latin typeface="+mn-ea"/>
                <a:cs typeface="Times New Roman" panose="02020603050405020304" pitchFamily="18" charset="0"/>
              </a:rPr>
              <a:t>存在を教育します</a:t>
            </a:r>
            <a:r>
              <a:rPr lang="ja-JP" altLang="ja-JP" sz="1200" kern="100" dirty="0">
                <a:effectLst/>
                <a:latin typeface="+mn-ea"/>
                <a:cs typeface="Times New Roman" panose="02020603050405020304" pitchFamily="18" charset="0"/>
              </a:rPr>
              <a:t>。何をすべきかを</a:t>
            </a:r>
            <a:r>
              <a:rPr lang="ja-JP" altLang="en-US" sz="1200" kern="100" dirty="0">
                <a:effectLst/>
                <a:latin typeface="+mn-ea"/>
                <a:cs typeface="Times New Roman" panose="02020603050405020304" pitchFamily="18" charset="0"/>
              </a:rPr>
              <a:t>彼らに</a:t>
            </a:r>
            <a:r>
              <a:rPr lang="ja-JP" altLang="ja-JP" sz="1200" kern="100" dirty="0">
                <a:effectLst/>
                <a:latin typeface="+mn-ea"/>
                <a:cs typeface="Times New Roman" panose="02020603050405020304" pitchFamily="18" charset="0"/>
              </a:rPr>
              <a:t>教えます</a:t>
            </a:r>
            <a:r>
              <a:rPr lang="en-US" altLang="ja-JP" sz="1200" kern="100" dirty="0">
                <a:effectLst/>
                <a:latin typeface="+mn-ea"/>
                <a:cs typeface="Times New Roman" panose="02020603050405020304" pitchFamily="18" charset="0"/>
              </a:rPr>
              <a:t>｡｣</a:t>
            </a:r>
            <a:r>
              <a:rPr lang="ja-JP" altLang="en-US" sz="1200" kern="100" dirty="0">
                <a:effectLst/>
                <a:latin typeface="+mn-ea"/>
                <a:cs typeface="Times New Roman" panose="02020603050405020304" pitchFamily="18" charset="0"/>
              </a:rPr>
              <a:t>　こ</a:t>
            </a:r>
            <a:r>
              <a:rPr lang="ja-JP" altLang="ja-JP" sz="1200" kern="100" dirty="0">
                <a:effectLst/>
                <a:latin typeface="+mn-ea"/>
                <a:cs typeface="Times New Roman" panose="02020603050405020304" pitchFamily="18" charset="0"/>
              </a:rPr>
              <a:t>れでは</a:t>
            </a:r>
            <a:r>
              <a:rPr lang="ja-JP" altLang="en-US" sz="1200" kern="100" dirty="0">
                <a:effectLst/>
                <a:latin typeface="+mn-ea"/>
                <a:cs typeface="Times New Roman" panose="02020603050405020304" pitchFamily="18" charset="0"/>
              </a:rPr>
              <a:t>全く</a:t>
            </a:r>
            <a:r>
              <a:rPr lang="ja-JP" altLang="ja-JP" sz="1200" kern="100" dirty="0">
                <a:effectLst/>
                <a:latin typeface="+mn-ea"/>
                <a:cs typeface="Times New Roman" panose="02020603050405020304" pitchFamily="18" charset="0"/>
              </a:rPr>
              <a:t>いけません。最初にすべきことは、貧しい</a:t>
            </a:r>
            <a:r>
              <a:rPr lang="ja-JP" altLang="en-US" sz="1200" kern="100" dirty="0">
                <a:effectLst/>
                <a:latin typeface="+mn-ea"/>
                <a:cs typeface="Times New Roman" panose="02020603050405020304" pitchFamily="18" charset="0"/>
              </a:rPr>
              <a:t>存在</a:t>
            </a:r>
            <a:r>
              <a:rPr lang="ja-JP" altLang="ja-JP" sz="1200" kern="100" dirty="0">
                <a:effectLst/>
                <a:latin typeface="+mn-ea"/>
                <a:cs typeface="Times New Roman" panose="02020603050405020304" pitchFamily="18" charset="0"/>
              </a:rPr>
              <a:t>の生活や彼らが必要としているものを、彼ら自身から</a:t>
            </a:r>
            <a:r>
              <a:rPr lang="ja-JP" altLang="en-US" sz="1200" kern="100" dirty="0">
                <a:effectLst/>
                <a:latin typeface="+mn-ea"/>
                <a:cs typeface="Times New Roman" panose="02020603050405020304" pitchFamily="18" charset="0"/>
              </a:rPr>
              <a:t>貴方が教えてもらう</a:t>
            </a:r>
            <a:r>
              <a:rPr lang="ja-JP" altLang="ja-JP" sz="1200" kern="100" dirty="0">
                <a:effectLst/>
                <a:latin typeface="+mn-ea"/>
                <a:cs typeface="Times New Roman" panose="02020603050405020304" pitchFamily="18" charset="0"/>
              </a:rPr>
              <a:t>ことです。</a:t>
            </a:r>
            <a:r>
              <a:rPr lang="ja-JP" altLang="en-US" sz="1200" kern="100" dirty="0">
                <a:effectLst/>
                <a:latin typeface="+mn-ea"/>
                <a:cs typeface="Times New Roman" panose="02020603050405020304" pitchFamily="18" charset="0"/>
              </a:rPr>
              <a:t>つまり、全ての霊的存在（</a:t>
            </a:r>
            <a:r>
              <a:rPr lang="en-US" altLang="ja-JP" sz="1200" kern="100" dirty="0">
                <a:effectLst/>
                <a:latin typeface="+mn-ea"/>
                <a:cs typeface="Times New Roman" panose="02020603050405020304" pitchFamily="18" charset="0"/>
              </a:rPr>
              <a:t>everyone</a:t>
            </a:r>
            <a:r>
              <a:rPr lang="ja-JP" altLang="en-US" sz="1200" kern="100" dirty="0">
                <a:effectLst/>
                <a:latin typeface="+mn-ea"/>
                <a:cs typeface="Times New Roman" panose="02020603050405020304" pitchFamily="18" charset="0"/>
              </a:rPr>
              <a:t>）が</a:t>
            </a:r>
            <a:r>
              <a:rPr lang="ja-JP" altLang="ja-JP" sz="1200" kern="100" dirty="0">
                <a:effectLst/>
                <a:latin typeface="+mn-ea"/>
                <a:cs typeface="Times New Roman" panose="02020603050405020304" pitchFamily="18" charset="0"/>
              </a:rPr>
              <a:t>発言できるようにしましょう</a:t>
            </a:r>
            <a:r>
              <a:rPr lang="ja-JP" altLang="en-US" sz="1200" kern="100" dirty="0">
                <a:effectLst/>
                <a:latin typeface="+mn-ea"/>
                <a:cs typeface="Times New Roman" panose="02020603050405020304" pitchFamily="18" charset="0"/>
              </a:rPr>
              <a:t>！　</a:t>
            </a:r>
            <a:r>
              <a:rPr lang="en-US" altLang="ja-JP" sz="1200" kern="100" dirty="0">
                <a:effectLst/>
                <a:latin typeface="+mn-ea"/>
                <a:cs typeface="Times New Roman" panose="02020603050405020304" pitchFamily="18" charset="0"/>
              </a:rPr>
              <a:t>subsidiarity</a:t>
            </a:r>
            <a:r>
              <a:rPr lang="ja-JP" altLang="ja-JP" sz="1200" kern="100" dirty="0">
                <a:effectLst/>
                <a:latin typeface="+mn-ea"/>
                <a:cs typeface="Times New Roman" panose="02020603050405020304" pitchFamily="18" charset="0"/>
              </a:rPr>
              <a:t>の原理は</a:t>
            </a:r>
            <a:r>
              <a:rPr lang="ja-JP" altLang="en-US" sz="1200" kern="100" dirty="0">
                <a:effectLst/>
                <a:latin typeface="+mn-ea"/>
                <a:cs typeface="Times New Roman" panose="02020603050405020304" pitchFamily="18" charset="0"/>
              </a:rPr>
              <a:t>この</a:t>
            </a:r>
            <a:r>
              <a:rPr lang="ja-JP" altLang="ja-JP" sz="1200" kern="100" dirty="0">
                <a:effectLst/>
                <a:latin typeface="+mn-ea"/>
                <a:cs typeface="Times New Roman" panose="02020603050405020304" pitchFamily="18" charset="0"/>
              </a:rPr>
              <a:t>ように機能</a:t>
            </a:r>
            <a:r>
              <a:rPr lang="ja-JP" altLang="en-US" sz="1200" kern="100" dirty="0">
                <a:effectLst/>
                <a:latin typeface="+mn-ea"/>
                <a:cs typeface="Times New Roman" panose="02020603050405020304" pitchFamily="18" charset="0"/>
              </a:rPr>
              <a:t>します。</a:t>
            </a:r>
            <a:r>
              <a:rPr lang="en-US" altLang="ja-JP" sz="1200" kern="100" dirty="0">
                <a:effectLst/>
                <a:latin typeface="+mn-ea"/>
                <a:cs typeface="Times New Roman" panose="02020603050405020304" pitchFamily="18" charset="0"/>
              </a:rPr>
              <a:t>the people</a:t>
            </a:r>
            <a:r>
              <a:rPr lang="ja-JP" altLang="ja-JP" sz="1200" kern="100" dirty="0">
                <a:effectLst/>
                <a:latin typeface="+mn-ea"/>
                <a:cs typeface="Times New Roman" panose="02020603050405020304" pitchFamily="18" charset="0"/>
              </a:rPr>
              <a:t>を</a:t>
            </a:r>
            <a:r>
              <a:rPr lang="ja-JP" altLang="en-US" sz="1200" kern="100" dirty="0">
                <a:effectLst/>
                <a:latin typeface="+mn-ea"/>
                <a:cs typeface="Times New Roman" panose="02020603050405020304" pitchFamily="18" charset="0"/>
              </a:rPr>
              <a:t>、参画から外してはいけません</a:t>
            </a:r>
            <a:r>
              <a:rPr lang="ja-JP" altLang="ja-JP" sz="1200" kern="100" dirty="0">
                <a:effectLst/>
                <a:latin typeface="+mn-ea"/>
                <a:cs typeface="Times New Roman" panose="02020603050405020304" pitchFamily="18" charset="0"/>
              </a:rPr>
              <a:t>。</a:t>
            </a:r>
            <a:r>
              <a:rPr lang="ja-JP" altLang="en-US" sz="1200" kern="100" dirty="0">
                <a:effectLst/>
                <a:latin typeface="+mn-ea"/>
                <a:cs typeface="Times New Roman" panose="02020603050405020304" pitchFamily="18" charset="0"/>
              </a:rPr>
              <a:t>則ち、</a:t>
            </a:r>
            <a:r>
              <a:rPr lang="ja-JP" altLang="ja-JP" sz="1200" kern="100" dirty="0">
                <a:effectLst/>
                <a:latin typeface="+mn-ea"/>
                <a:cs typeface="Times New Roman" panose="02020603050405020304" pitchFamily="18" charset="0"/>
              </a:rPr>
              <a:t>彼らの知恵、慎ましい</a:t>
            </a:r>
            <a:r>
              <a:rPr lang="ja-JP" altLang="en-US" sz="1200" kern="100" dirty="0">
                <a:effectLst/>
                <a:latin typeface="+mn-ea"/>
                <a:cs typeface="Times New Roman" panose="02020603050405020304" pitchFamily="18" charset="0"/>
              </a:rPr>
              <a:t>存在</a:t>
            </a:r>
            <a:r>
              <a:rPr lang="ja-JP" altLang="ja-JP" sz="1200" kern="100" dirty="0">
                <a:effectLst/>
                <a:latin typeface="+mn-ea"/>
                <a:cs typeface="Times New Roman" panose="02020603050405020304" pitchFamily="18" charset="0"/>
              </a:rPr>
              <a:t>の知恵を脇に追いや</a:t>
            </a:r>
            <a:r>
              <a:rPr lang="ja-JP" altLang="en-US" sz="1200" kern="100" dirty="0">
                <a:effectLst/>
                <a:latin typeface="+mn-ea"/>
                <a:cs typeface="Times New Roman" panose="02020603050405020304" pitchFamily="18" charset="0"/>
              </a:rPr>
              <a:t>ってはいけません</a:t>
            </a:r>
            <a:r>
              <a:rPr lang="ja-JP" altLang="ja-JP" sz="1200" kern="100" dirty="0">
                <a:effectLst/>
                <a:latin typeface="+mn-ea"/>
                <a:cs typeface="Times New Roman" panose="02020603050405020304" pitchFamily="18" charset="0"/>
              </a:rPr>
              <a:t>（使徒的勧告『愛するアマゾン』</a:t>
            </a:r>
            <a:r>
              <a:rPr lang="en-US" altLang="ja-JP" sz="1200" kern="100" dirty="0">
                <a:effectLst/>
                <a:latin typeface="+mn-ea"/>
                <a:cs typeface="Times New Roman" panose="02020603050405020304" pitchFamily="18" charset="0"/>
              </a:rPr>
              <a:t>32</a:t>
            </a:r>
            <a:r>
              <a:rPr lang="ja-JP" altLang="ja-JP" sz="1200" kern="100" dirty="0">
                <a:effectLst/>
                <a:latin typeface="+mn-ea"/>
                <a:cs typeface="Times New Roman" panose="02020603050405020304" pitchFamily="18" charset="0"/>
              </a:rPr>
              <a:t>、回勅『ラウダ―ト・シ』</a:t>
            </a:r>
            <a:r>
              <a:rPr lang="en-US" altLang="ja-JP" sz="1200" kern="100" dirty="0">
                <a:effectLst/>
                <a:latin typeface="+mn-ea"/>
                <a:cs typeface="Times New Roman" panose="02020603050405020304" pitchFamily="18" charset="0"/>
              </a:rPr>
              <a:t>63</a:t>
            </a:r>
            <a:r>
              <a:rPr lang="ja-JP" altLang="ja-JP" sz="1200" kern="100" dirty="0">
                <a:effectLst/>
                <a:latin typeface="+mn-ea"/>
                <a:cs typeface="Times New Roman" panose="02020603050405020304" pitchFamily="18" charset="0"/>
              </a:rPr>
              <a:t>参照</a:t>
            </a:r>
            <a:r>
              <a:rPr lang="en-US" altLang="ja-JP" sz="1200" kern="100" dirty="0">
                <a:effectLst/>
                <a:latin typeface="+mn-ea"/>
                <a:cs typeface="Times New Roman" panose="02020603050405020304" pitchFamily="18" charset="0"/>
              </a:rPr>
              <a:t>)｡</a:t>
            </a:r>
            <a:r>
              <a:rPr lang="ja-JP" altLang="en-US" sz="1200" kern="100" dirty="0">
                <a:effectLst/>
                <a:latin typeface="+mn-ea"/>
                <a:cs typeface="Times New Roman" panose="02020603050405020304" pitchFamily="18" charset="0"/>
              </a:rPr>
              <a:t>　</a:t>
            </a:r>
            <a:r>
              <a:rPr lang="ja-JP" altLang="ja-JP" sz="1200" kern="100" dirty="0">
                <a:effectLst/>
                <a:latin typeface="+mn-ea"/>
                <a:cs typeface="Times New Roman" panose="02020603050405020304" pitchFamily="18" charset="0"/>
              </a:rPr>
              <a:t>残念ながら、</a:t>
            </a:r>
            <a:r>
              <a:rPr lang="ja-JP" altLang="en-US" sz="1200" kern="100" dirty="0">
                <a:effectLst/>
                <a:latin typeface="+mn-ea"/>
                <a:cs typeface="Times New Roman" panose="02020603050405020304" pitchFamily="18" charset="0"/>
              </a:rPr>
              <a:t>地政学的な利害が絡む巨大経済集積地域において、</a:t>
            </a:r>
            <a:r>
              <a:rPr lang="ja-JP" altLang="ja-JP" sz="1200" kern="100" dirty="0">
                <a:effectLst/>
                <a:latin typeface="+mn-ea"/>
                <a:cs typeface="Times New Roman" panose="02020603050405020304" pitchFamily="18" charset="0"/>
              </a:rPr>
              <a:t>このような</a:t>
            </a:r>
            <a:r>
              <a:rPr lang="en-US" altLang="ja-JP" sz="1200" kern="100" dirty="0">
                <a:effectLst/>
                <a:latin typeface="+mn-ea"/>
                <a:cs typeface="Times New Roman" panose="02020603050405020304" pitchFamily="18" charset="0"/>
              </a:rPr>
              <a:t>injustice</a:t>
            </a:r>
            <a:r>
              <a:rPr lang="ja-JP" altLang="ja-JP" sz="1200" kern="100" dirty="0">
                <a:effectLst/>
                <a:latin typeface="+mn-ea"/>
                <a:cs typeface="Times New Roman" panose="02020603050405020304" pitchFamily="18" charset="0"/>
              </a:rPr>
              <a:t>が頻繁に起こっています。たとえば、資源が採掘される地域などです（使徒的勧告『愛するアマゾン』</a:t>
            </a:r>
            <a:r>
              <a:rPr lang="en-US" altLang="ja-JP" sz="1200" kern="100" dirty="0">
                <a:effectLst/>
                <a:latin typeface="+mn-ea"/>
                <a:cs typeface="Times New Roman" panose="02020603050405020304" pitchFamily="18" charset="0"/>
              </a:rPr>
              <a:t>9</a:t>
            </a:r>
            <a:r>
              <a:rPr lang="ja-JP" altLang="ja-JP" sz="1200" kern="100" dirty="0">
                <a:effectLst/>
                <a:latin typeface="+mn-ea"/>
                <a:cs typeface="Times New Roman" panose="02020603050405020304" pitchFamily="18" charset="0"/>
              </a:rPr>
              <a:t>、</a:t>
            </a:r>
            <a:r>
              <a:rPr lang="en-US" altLang="ja-JP" sz="1200" kern="100" dirty="0">
                <a:effectLst/>
                <a:latin typeface="+mn-ea"/>
                <a:cs typeface="Times New Roman" panose="02020603050405020304" pitchFamily="18" charset="0"/>
              </a:rPr>
              <a:t>14</a:t>
            </a:r>
            <a:r>
              <a:rPr lang="ja-JP" altLang="ja-JP" sz="1200" kern="100" dirty="0">
                <a:effectLst/>
                <a:latin typeface="+mn-ea"/>
                <a:cs typeface="Times New Roman" panose="02020603050405020304" pitchFamily="18" charset="0"/>
              </a:rPr>
              <a:t>参照</a:t>
            </a:r>
            <a:r>
              <a:rPr lang="en-US" altLang="ja-JP" sz="1200" kern="100" dirty="0">
                <a:effectLst/>
                <a:latin typeface="+mn-ea"/>
                <a:cs typeface="Times New Roman" panose="02020603050405020304" pitchFamily="18" charset="0"/>
              </a:rPr>
              <a:t>)</a:t>
            </a:r>
            <a:r>
              <a:rPr lang="ja-JP" altLang="ja-JP" sz="1200" kern="100" dirty="0">
                <a:effectLst/>
                <a:latin typeface="+mn-ea"/>
                <a:cs typeface="Times New Roman" panose="02020603050405020304" pitchFamily="18" charset="0"/>
              </a:rPr>
              <a:t>。先住</a:t>
            </a:r>
            <a:r>
              <a:rPr lang="en-US" altLang="ja-JP" sz="1200" kern="100" dirty="0">
                <a:effectLst/>
                <a:latin typeface="+mn-ea"/>
                <a:cs typeface="Times New Roman" panose="02020603050405020304" pitchFamily="18" charset="0"/>
              </a:rPr>
              <a:t>peoples</a:t>
            </a:r>
            <a:r>
              <a:rPr lang="ja-JP" altLang="ja-JP" sz="1200" kern="100" dirty="0">
                <a:effectLst/>
                <a:latin typeface="+mn-ea"/>
                <a:cs typeface="Times New Roman" panose="02020603050405020304" pitchFamily="18" charset="0"/>
              </a:rPr>
              <a:t>の声、彼らの文化、</a:t>
            </a:r>
            <a:r>
              <a:rPr lang="ja-JP" altLang="en-US" sz="1200" kern="100" dirty="0">
                <a:effectLst/>
                <a:latin typeface="+mn-ea"/>
                <a:cs typeface="Times New Roman" panose="02020603050405020304" pitchFamily="18" charset="0"/>
              </a:rPr>
              <a:t>彼らの</a:t>
            </a:r>
            <a:r>
              <a:rPr lang="ja-JP" altLang="ja-JP" sz="1200" kern="100" dirty="0">
                <a:effectLst/>
                <a:latin typeface="+mn-ea"/>
                <a:cs typeface="Times New Roman" panose="02020603050405020304" pitchFamily="18" charset="0"/>
              </a:rPr>
              <a:t>世界観は</a:t>
            </a:r>
            <a:r>
              <a:rPr lang="ja-JP" altLang="en-US" sz="1200" kern="100" dirty="0">
                <a:effectLst/>
                <a:latin typeface="+mn-ea"/>
                <a:cs typeface="Times New Roman" panose="02020603050405020304" pitchFamily="18" charset="0"/>
              </a:rPr>
              <a:t>、全く</a:t>
            </a:r>
            <a:r>
              <a:rPr lang="ja-JP" altLang="ja-JP" sz="1200" kern="100" dirty="0">
                <a:effectLst/>
                <a:latin typeface="+mn-ea"/>
                <a:cs typeface="Times New Roman" panose="02020603050405020304" pitchFamily="18" charset="0"/>
              </a:rPr>
              <a:t>考慮に入れられていません。</a:t>
            </a:r>
          </a:p>
          <a:p>
            <a:pPr marL="0" indent="0" algn="just">
              <a:buNone/>
            </a:pPr>
            <a:endParaRPr lang="ja-JP" altLang="ja-JP" sz="13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6D6EBD96-B8F0-4F46-B883-E85A12254E92}"/>
              </a:ext>
            </a:extLst>
          </p:cNvPr>
          <p:cNvSpPr>
            <a:spLocks noGrp="1"/>
          </p:cNvSpPr>
          <p:nvPr>
            <p:ph type="sldNum" sz="quarter" idx="12"/>
          </p:nvPr>
        </p:nvSpPr>
        <p:spPr/>
        <p:txBody>
          <a:bodyPr/>
          <a:lstStyle/>
          <a:p>
            <a:fld id="{61C8C209-2824-4C64-AE41-02F26CB68BE2}" type="slidenum">
              <a:rPr kumimoji="1" lang="ja-JP" altLang="en-US" smtClean="0"/>
              <a:t>7</a:t>
            </a:fld>
            <a:endParaRPr kumimoji="1" lang="ja-JP" altLang="en-US" dirty="0"/>
          </a:p>
        </p:txBody>
      </p:sp>
    </p:spTree>
    <p:extLst>
      <p:ext uri="{BB962C8B-B14F-4D97-AF65-F5344CB8AC3E}">
        <p14:creationId xmlns:p14="http://schemas.microsoft.com/office/powerpoint/2010/main" val="734089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5374C650-4DCA-4963-BF1C-563E9D3B3DD7}"/>
              </a:ext>
            </a:extLst>
          </p:cNvPr>
          <p:cNvSpPr>
            <a:spLocks noGrp="1"/>
          </p:cNvSpPr>
          <p:nvPr>
            <p:ph type="title"/>
          </p:nvPr>
        </p:nvSpPr>
        <p:spPr>
          <a:xfrm>
            <a:off x="0" y="88719"/>
            <a:ext cx="9144000" cy="437966"/>
          </a:xfrm>
        </p:spPr>
        <p:txBody>
          <a:bodyPr>
            <a:noAutofit/>
          </a:bodyPr>
          <a:lstStyle/>
          <a:p>
            <a:pPr algn="ctr"/>
            <a:r>
              <a:rPr lang="ja-JP" altLang="en-US" sz="1400" b="1" dirty="0"/>
              <a:t>これでは</a:t>
            </a:r>
            <a:r>
              <a:rPr lang="en-US" altLang="ja-JP" sz="1400" b="1" dirty="0"/>
              <a:t>people</a:t>
            </a:r>
            <a:r>
              <a:rPr lang="ja-JP" altLang="en-US" sz="1400" b="1" dirty="0"/>
              <a:t>を</a:t>
            </a:r>
            <a:r>
              <a:rPr lang="en-US" altLang="ja-JP" sz="1400" b="1" dirty="0"/>
              <a:t>｢</a:t>
            </a:r>
            <a:r>
              <a:rPr lang="ja-JP" altLang="en-US" sz="1400" b="1" dirty="0"/>
              <a:t>自身の贖いの</a:t>
            </a:r>
            <a:r>
              <a:rPr lang="en-US" altLang="ja-JP" sz="1400" b="1" dirty="0"/>
              <a:t>agents｣</a:t>
            </a:r>
            <a:r>
              <a:rPr lang="en-US" altLang="ja-JP" sz="1400" b="1" baseline="30000" dirty="0"/>
              <a:t>(1.)</a:t>
            </a:r>
            <a:r>
              <a:rPr lang="ja-JP" altLang="en-US" sz="1400" b="1" dirty="0"/>
              <a:t>に認可しないことになってしまいます。</a:t>
            </a:r>
          </a:p>
        </p:txBody>
      </p:sp>
      <p:sp>
        <p:nvSpPr>
          <p:cNvPr id="6" name="コンテンツ プレースホルダー 5">
            <a:extLst>
              <a:ext uri="{FF2B5EF4-FFF2-40B4-BE49-F238E27FC236}">
                <a16:creationId xmlns:a16="http://schemas.microsoft.com/office/drawing/2014/main" id="{91ED3D9A-5AE1-43A3-BFEE-3D39E7219A7C}"/>
              </a:ext>
            </a:extLst>
          </p:cNvPr>
          <p:cNvSpPr>
            <a:spLocks noGrp="1"/>
          </p:cNvSpPr>
          <p:nvPr>
            <p:ph sz="half" idx="1"/>
          </p:nvPr>
        </p:nvSpPr>
        <p:spPr>
          <a:xfrm>
            <a:off x="0" y="526685"/>
            <a:ext cx="4443884" cy="4745155"/>
          </a:xfrm>
        </p:spPr>
        <p:txBody>
          <a:bodyPr>
            <a:noAutofit/>
          </a:bodyPr>
          <a:lstStyle/>
          <a:p>
            <a:pPr marL="0" indent="0" algn="just">
              <a:buNone/>
            </a:pPr>
            <a:r>
              <a:rPr lang="en-US" altLang="ja-JP" sz="1050" b="0" i="0" dirty="0">
                <a:solidFill>
                  <a:srgbClr val="000000"/>
                </a:solidFill>
                <a:effectLst/>
                <a:latin typeface="Tahoma" panose="020B0604030504040204" pitchFamily="34" charset="0"/>
              </a:rPr>
              <a:t>Today, this lack of respect of the </a:t>
            </a:r>
            <a:r>
              <a:rPr lang="en-US" altLang="ja-JP" sz="1050" b="0" i="1" dirty="0">
                <a:solidFill>
                  <a:srgbClr val="000000"/>
                </a:solidFill>
                <a:effectLst/>
                <a:latin typeface="Tahoma" panose="020B0604030504040204" pitchFamily="34" charset="0"/>
              </a:rPr>
              <a:t>principle of subsidiarity</a:t>
            </a:r>
            <a:r>
              <a:rPr lang="en-US" altLang="ja-JP" sz="1050" b="0" i="0" dirty="0">
                <a:solidFill>
                  <a:srgbClr val="000000"/>
                </a:solidFill>
                <a:effectLst/>
                <a:latin typeface="Tahoma" panose="020B0604030504040204" pitchFamily="34" charset="0"/>
              </a:rPr>
              <a:t> has spread like a virus. Let us think of the great financial assistance measures enacted by States. The largest financial companies are listened to more than </a:t>
            </a:r>
            <a:r>
              <a:rPr lang="en-US" altLang="ja-JP" sz="1050" b="0" i="0" dirty="0">
                <a:solidFill>
                  <a:srgbClr val="FF0000"/>
                </a:solidFill>
                <a:effectLst/>
                <a:latin typeface="Tahoma" panose="020B0604030504040204" pitchFamily="34" charset="0"/>
              </a:rPr>
              <a:t>the people or the ones </a:t>
            </a:r>
            <a:r>
              <a:rPr lang="en-US" altLang="ja-JP" sz="1050" b="0" i="0" dirty="0">
                <a:solidFill>
                  <a:srgbClr val="000000"/>
                </a:solidFill>
                <a:effectLst/>
                <a:latin typeface="Tahoma" panose="020B0604030504040204" pitchFamily="34" charset="0"/>
              </a:rPr>
              <a:t>who really move the economy. Multinational companies are listened to more than social movements. Putting it in everyday language, the powerful are listened to more than the weak, and this is not </a:t>
            </a:r>
            <a:r>
              <a:rPr lang="en-US" altLang="ja-JP" sz="1050" b="0" i="0" dirty="0">
                <a:solidFill>
                  <a:srgbClr val="FF0000"/>
                </a:solidFill>
                <a:effectLst/>
                <a:latin typeface="Tahoma" panose="020B0604030504040204" pitchFamily="34" charset="0"/>
              </a:rPr>
              <a:t>the way</a:t>
            </a:r>
            <a:r>
              <a:rPr lang="en-US" altLang="ja-JP" sz="1050" b="0" i="0" dirty="0">
                <a:solidFill>
                  <a:srgbClr val="000000"/>
                </a:solidFill>
                <a:effectLst/>
                <a:latin typeface="Tahoma" panose="020B0604030504040204" pitchFamily="34" charset="0"/>
              </a:rPr>
              <a:t>, it is not the human way, it is not the way that Jesus taught us, it is not implementing the principle of subsidiarity. </a:t>
            </a:r>
            <a:r>
              <a:rPr lang="en-US" altLang="ja-JP" sz="1050" b="0" i="0" dirty="0">
                <a:solidFill>
                  <a:srgbClr val="FF0000"/>
                </a:solidFill>
                <a:effectLst/>
                <a:latin typeface="Tahoma" panose="020B0604030504040204" pitchFamily="34" charset="0"/>
              </a:rPr>
              <a:t>In this way, we do not permit people to be “agents in their own redemption” </a:t>
            </a:r>
            <a:r>
              <a:rPr lang="en-US" altLang="ja-JP" sz="1050" b="0" i="0" dirty="0">
                <a:solidFill>
                  <a:srgbClr val="000000"/>
                </a:solidFill>
                <a:effectLst/>
                <a:latin typeface="Tahoma" panose="020B0604030504040204" pitchFamily="34" charset="0"/>
              </a:rPr>
              <a:t>(</a:t>
            </a:r>
            <a:r>
              <a:rPr lang="en-US" altLang="ja-JP" sz="1050" b="0" i="1" dirty="0">
                <a:solidFill>
                  <a:srgbClr val="663300"/>
                </a:solidFill>
                <a:effectLst/>
                <a:latin typeface="Tahoma" panose="020B0604030504040204" pitchFamily="34" charset="0"/>
                <a:hlinkClick r:id="rId3"/>
              </a:rPr>
              <a:t>Message for the 106th World Day of Migrants and Refugees 2020</a:t>
            </a:r>
            <a:r>
              <a:rPr lang="en-US" altLang="ja-JP" sz="1050" b="0" i="0" dirty="0">
                <a:solidFill>
                  <a:srgbClr val="000000"/>
                </a:solidFill>
                <a:effectLst/>
                <a:latin typeface="Tahoma" panose="020B0604030504040204" pitchFamily="34" charset="0"/>
              </a:rPr>
              <a:t>, 13 May 2020). There is this motto in the collective unconscious of some politicians or some trade unionists: everything for the people, nothing with the people. From top to bottom, but without listening to the wisdom of the people, without activating this wisdom in resolving problems, in this case in emerging from the crisis. Or let us also think about the way to cure the virus: large pharmaceutical companies are listened to more than the healthcare workers employed on the front lines in hospitals or in refugee camps. This is not a </a:t>
            </a:r>
            <a:r>
              <a:rPr lang="en-US" altLang="ja-JP" sz="1050" b="0" i="0" dirty="0">
                <a:solidFill>
                  <a:srgbClr val="FF0000"/>
                </a:solidFill>
                <a:effectLst/>
                <a:latin typeface="Tahoma" panose="020B0604030504040204" pitchFamily="34" charset="0"/>
              </a:rPr>
              <a:t>good path</a:t>
            </a:r>
            <a:r>
              <a:rPr lang="en-US" altLang="ja-JP" sz="1050" b="0" i="0" dirty="0">
                <a:solidFill>
                  <a:srgbClr val="000000"/>
                </a:solidFill>
                <a:effectLst/>
                <a:latin typeface="Tahoma" panose="020B0604030504040204" pitchFamily="34" charset="0"/>
              </a:rPr>
              <a:t>. Everyone should be listened to, those who are at the top and those who are at the bottom, everyone.</a:t>
            </a:r>
          </a:p>
          <a:p>
            <a:pPr marL="0" indent="0" algn="just">
              <a:buNone/>
            </a:pPr>
            <a:r>
              <a:rPr lang="en-US" altLang="ja-JP" sz="1050" b="0" i="0" dirty="0">
                <a:solidFill>
                  <a:srgbClr val="000000"/>
                </a:solidFill>
                <a:effectLst/>
                <a:latin typeface="Tahoma" panose="020B0604030504040204" pitchFamily="34" charset="0"/>
              </a:rPr>
              <a:t>To emerge better from a crisis, the </a:t>
            </a:r>
            <a:r>
              <a:rPr lang="en-US" altLang="ja-JP" sz="1050" b="0" i="1" dirty="0">
                <a:solidFill>
                  <a:srgbClr val="000000"/>
                </a:solidFill>
                <a:effectLst/>
                <a:latin typeface="Tahoma" panose="020B0604030504040204" pitchFamily="34" charset="0"/>
              </a:rPr>
              <a:t>principle of subsidiarity</a:t>
            </a:r>
            <a:r>
              <a:rPr lang="en-US" altLang="ja-JP" sz="1050" b="0" i="0" dirty="0">
                <a:solidFill>
                  <a:srgbClr val="000000"/>
                </a:solidFill>
                <a:effectLst/>
                <a:latin typeface="Tahoma" panose="020B0604030504040204" pitchFamily="34" charset="0"/>
              </a:rPr>
              <a:t> must be implemented, respecting everyone’s autonomy and capacity to take initiative, especially that of the least. All the parts of a body are necessary, as Saint Paul says, those that may seem the weakest and least important, in reality are the most necessary (cf. 1 Cor 12:22). In light of this image, we can say that </a:t>
            </a:r>
            <a:r>
              <a:rPr lang="en-US" altLang="ja-JP" sz="1050" b="0" i="0" dirty="0">
                <a:solidFill>
                  <a:srgbClr val="FF0000"/>
                </a:solidFill>
                <a:effectLst/>
                <a:latin typeface="Tahoma" panose="020B0604030504040204" pitchFamily="34" charset="0"/>
              </a:rPr>
              <a:t>the principle of subsidiarity allows everyone to assume his or her own role in the healing and destiny of society.</a:t>
            </a:r>
            <a:r>
              <a:rPr lang="en-US" altLang="ja-JP" sz="1050" b="0" i="0" dirty="0">
                <a:solidFill>
                  <a:srgbClr val="000000"/>
                </a:solidFill>
                <a:effectLst/>
                <a:latin typeface="Tahoma" panose="020B0604030504040204" pitchFamily="34" charset="0"/>
              </a:rPr>
              <a:t> Implementing it, implementing the principle of subsidiarity gives </a:t>
            </a:r>
            <a:r>
              <a:rPr lang="en-US" altLang="ja-JP" sz="1050" b="0" i="1" dirty="0">
                <a:solidFill>
                  <a:srgbClr val="000000"/>
                </a:solidFill>
                <a:effectLst/>
                <a:latin typeface="Tahoma" panose="020B0604030504040204" pitchFamily="34" charset="0"/>
              </a:rPr>
              <a:t>hope</a:t>
            </a:r>
            <a:r>
              <a:rPr lang="en-US" altLang="ja-JP" sz="1050" b="0" i="0" dirty="0">
                <a:solidFill>
                  <a:srgbClr val="000000"/>
                </a:solidFill>
                <a:effectLst/>
                <a:latin typeface="Tahoma" panose="020B0604030504040204" pitchFamily="34" charset="0"/>
              </a:rPr>
              <a:t>, it gives </a:t>
            </a:r>
            <a:r>
              <a:rPr lang="en-US" altLang="ja-JP" sz="1050" b="0" i="1" dirty="0">
                <a:solidFill>
                  <a:srgbClr val="000000"/>
                </a:solidFill>
                <a:effectLst/>
                <a:latin typeface="Tahoma" panose="020B0604030504040204" pitchFamily="34" charset="0"/>
              </a:rPr>
              <a:t>hope</a:t>
            </a:r>
            <a:r>
              <a:rPr lang="en-US" altLang="ja-JP" sz="1050" b="0" i="0" dirty="0">
                <a:solidFill>
                  <a:srgbClr val="000000"/>
                </a:solidFill>
                <a:effectLst/>
                <a:latin typeface="Tahoma" panose="020B0604030504040204" pitchFamily="34" charset="0"/>
              </a:rPr>
              <a:t> in a healthier and more just future; and we build this future together, aspiring to greater things, broadening our horizons. (cf. </a:t>
            </a:r>
            <a:r>
              <a:rPr lang="en-US" altLang="ja-JP" sz="1050" b="0" i="1" dirty="0">
                <a:solidFill>
                  <a:srgbClr val="663300"/>
                </a:solidFill>
                <a:effectLst/>
                <a:latin typeface="Tahoma" panose="020B0604030504040204" pitchFamily="34" charset="0"/>
                <a:hlinkClick r:id="rId4"/>
              </a:rPr>
              <a:t>Discourse to Students at the Fr. Félix Varela Cultural Center</a:t>
            </a:r>
            <a:r>
              <a:rPr lang="en-US" altLang="ja-JP" sz="1050" b="0" i="1" dirty="0">
                <a:solidFill>
                  <a:srgbClr val="000000"/>
                </a:solidFill>
                <a:effectLst/>
                <a:latin typeface="Tahoma" panose="020B0604030504040204" pitchFamily="34" charset="0"/>
              </a:rPr>
              <a:t>, Havana – Cuba</a:t>
            </a:r>
            <a:r>
              <a:rPr lang="en-US" altLang="ja-JP" sz="1050" b="0" i="0" dirty="0">
                <a:solidFill>
                  <a:srgbClr val="000000"/>
                </a:solidFill>
                <a:effectLst/>
                <a:latin typeface="Tahoma" panose="020B0604030504040204" pitchFamily="34" charset="0"/>
              </a:rPr>
              <a:t>, 20 September 2015). Either we do it together, or it will not work. Either we work together to emerge from the crisis, at all levels of society, or we will never emerge from it. To emerge from the crisis does not mean to varnish over current situations so that they might appear more just. No. To emerge from the crisis means to change, and true change is done by everyone, all the persons that form a people. All the </a:t>
            </a:r>
            <a:r>
              <a:rPr lang="en-US" altLang="ja-JP" sz="1050" b="0" i="0" dirty="0">
                <a:solidFill>
                  <a:srgbClr val="FF0000"/>
                </a:solidFill>
                <a:effectLst/>
                <a:latin typeface="Tahoma" panose="020B0604030504040204" pitchFamily="34" charset="0"/>
              </a:rPr>
              <a:t>professions</a:t>
            </a:r>
            <a:r>
              <a:rPr lang="en-US" altLang="ja-JP" sz="1050" b="0" i="0" dirty="0">
                <a:solidFill>
                  <a:srgbClr val="000000"/>
                </a:solidFill>
                <a:effectLst/>
                <a:latin typeface="Tahoma" panose="020B0604030504040204" pitchFamily="34" charset="0"/>
              </a:rPr>
              <a:t>, all of them. And everything together, everyone in the community. If everyone does not contribute, the result will be negative.</a:t>
            </a:r>
          </a:p>
          <a:p>
            <a:pPr marL="0" indent="0" algn="just">
              <a:buNone/>
            </a:pPr>
            <a:endParaRPr lang="en-US" altLang="ja-JP" sz="1000" b="0" i="0" dirty="0">
              <a:solidFill>
                <a:srgbClr val="000000"/>
              </a:solidFill>
              <a:effectLst/>
              <a:latin typeface="Tahoma" panose="020B0604030504040204" pitchFamily="34" charset="0"/>
            </a:endParaRPr>
          </a:p>
        </p:txBody>
      </p:sp>
      <p:sp>
        <p:nvSpPr>
          <p:cNvPr id="7" name="コンテンツ プレースホルダー 6">
            <a:extLst>
              <a:ext uri="{FF2B5EF4-FFF2-40B4-BE49-F238E27FC236}">
                <a16:creationId xmlns:a16="http://schemas.microsoft.com/office/drawing/2014/main" id="{8E3A2025-8E74-4C0D-AAFF-9A0C96179D5B}"/>
              </a:ext>
            </a:extLst>
          </p:cNvPr>
          <p:cNvSpPr>
            <a:spLocks noGrp="1"/>
          </p:cNvSpPr>
          <p:nvPr>
            <p:ph sz="half" idx="2"/>
          </p:nvPr>
        </p:nvSpPr>
        <p:spPr>
          <a:xfrm>
            <a:off x="4427554" y="441596"/>
            <a:ext cx="4716446" cy="6243367"/>
          </a:xfrm>
        </p:spPr>
        <p:txBody>
          <a:bodyPr>
            <a:noAutofit/>
          </a:bodyPr>
          <a:lstStyle/>
          <a:p>
            <a:pPr marL="0" indent="0" algn="just">
              <a:buNone/>
            </a:pPr>
            <a:r>
              <a:rPr lang="ja-JP" altLang="en-US" sz="1100" kern="100" dirty="0">
                <a:latin typeface="+mn-ea"/>
                <a:cs typeface="Times New Roman" panose="02020603050405020304" pitchFamily="18" charset="0"/>
              </a:rPr>
              <a:t>現在この様な、</a:t>
            </a:r>
            <a:r>
              <a:rPr lang="en-US" altLang="ja-JP" sz="1100" i="1" kern="100" dirty="0">
                <a:effectLst/>
                <a:latin typeface="+mn-ea"/>
                <a:cs typeface="Times New Roman" panose="02020603050405020304" pitchFamily="18" charset="0"/>
              </a:rPr>
              <a:t>subsidiarity</a:t>
            </a:r>
            <a:r>
              <a:rPr lang="ja-JP" altLang="ja-JP" sz="1100" i="1" kern="100" dirty="0">
                <a:effectLst/>
                <a:latin typeface="+mn-ea"/>
                <a:cs typeface="Times New Roman" panose="02020603050405020304" pitchFamily="18" charset="0"/>
              </a:rPr>
              <a:t>の原理</a:t>
            </a:r>
            <a:r>
              <a:rPr lang="ja-JP" altLang="ja-JP" sz="1100" kern="100" dirty="0">
                <a:effectLst/>
                <a:latin typeface="+mn-ea"/>
                <a:cs typeface="Times New Roman" panose="02020603050405020304" pitchFamily="18" charset="0"/>
              </a:rPr>
              <a:t>を</a:t>
            </a:r>
            <a:r>
              <a:rPr lang="ja-JP" altLang="en-US" sz="1100" kern="100" dirty="0">
                <a:effectLst/>
                <a:latin typeface="+mn-ea"/>
                <a:cs typeface="Times New Roman" panose="02020603050405020304" pitchFamily="18" charset="0"/>
              </a:rPr>
              <a:t>に対する</a:t>
            </a:r>
            <a:r>
              <a:rPr lang="ja-JP" altLang="ja-JP" sz="1100" kern="100" dirty="0">
                <a:effectLst/>
                <a:latin typeface="+mn-ea"/>
                <a:cs typeface="Times New Roman" panose="02020603050405020304" pitchFamily="18" charset="0"/>
              </a:rPr>
              <a:t>尊重</a:t>
            </a:r>
            <a:r>
              <a:rPr lang="ja-JP" altLang="en-US" sz="1100" kern="100" dirty="0">
                <a:effectLst/>
                <a:latin typeface="+mn-ea"/>
                <a:cs typeface="Times New Roman" panose="02020603050405020304" pitchFamily="18" charset="0"/>
              </a:rPr>
              <a:t>欠乏症</a:t>
            </a:r>
            <a:r>
              <a:rPr lang="ja-JP" altLang="ja-JP" sz="1100" kern="100" dirty="0">
                <a:effectLst/>
                <a:latin typeface="+mn-ea"/>
                <a:cs typeface="Times New Roman" panose="02020603050405020304" pitchFamily="18" charset="0"/>
              </a:rPr>
              <a:t>がウイルスの</a:t>
            </a:r>
            <a:r>
              <a:rPr lang="ja-JP" altLang="en-US" sz="1100" kern="100" dirty="0">
                <a:effectLst/>
                <a:latin typeface="+mn-ea"/>
                <a:cs typeface="Times New Roman" panose="02020603050405020304" pitchFamily="18" charset="0"/>
              </a:rPr>
              <a:t>様に拡散しています</a:t>
            </a:r>
            <a:r>
              <a:rPr lang="ja-JP" altLang="ja-JP" sz="1100" kern="100" dirty="0">
                <a:effectLst/>
                <a:latin typeface="+mn-ea"/>
                <a:cs typeface="Times New Roman" panose="02020603050405020304" pitchFamily="18" charset="0"/>
              </a:rPr>
              <a:t>。</a:t>
            </a:r>
            <a:r>
              <a:rPr lang="ja-JP" altLang="en-US" sz="1100" kern="100" dirty="0">
                <a:effectLst/>
                <a:latin typeface="+mn-ea"/>
                <a:cs typeface="Times New Roman" panose="02020603050405020304" pitchFamily="18" charset="0"/>
              </a:rPr>
              <a:t>例えば</a:t>
            </a:r>
            <a:r>
              <a:rPr lang="en-US" altLang="ja-JP" sz="1100" kern="100" dirty="0">
                <a:effectLst/>
                <a:latin typeface="+mn-ea"/>
                <a:cs typeface="Times New Roman" panose="02020603050405020304" pitchFamily="18" charset="0"/>
              </a:rPr>
              <a:t>States(</a:t>
            </a:r>
            <a:r>
              <a:rPr lang="ja-JP" altLang="en-US" sz="1100" kern="100" dirty="0">
                <a:effectLst/>
                <a:latin typeface="+mn-ea"/>
                <a:cs typeface="Times New Roman" panose="02020603050405020304" pitchFamily="18" charset="0"/>
              </a:rPr>
              <a:t>国家</a:t>
            </a:r>
            <a:r>
              <a:rPr lang="en-US" altLang="ja-JP" sz="1100" kern="100" dirty="0">
                <a:effectLst/>
                <a:latin typeface="+mn-ea"/>
                <a:cs typeface="Times New Roman" panose="02020603050405020304" pitchFamily="18" charset="0"/>
              </a:rPr>
              <a:t>)</a:t>
            </a:r>
            <a:r>
              <a:rPr lang="ja-JP" altLang="ja-JP" sz="1100" kern="100" dirty="0">
                <a:effectLst/>
                <a:latin typeface="+mn-ea"/>
                <a:cs typeface="Times New Roman" panose="02020603050405020304" pitchFamily="18" charset="0"/>
              </a:rPr>
              <a:t>が</a:t>
            </a:r>
            <a:r>
              <a:rPr lang="ja-JP" altLang="en-US" sz="1100" kern="100" dirty="0">
                <a:effectLst/>
                <a:latin typeface="+mn-ea"/>
                <a:cs typeface="Times New Roman" panose="02020603050405020304" pitchFamily="18" charset="0"/>
              </a:rPr>
              <a:t>立法化した</a:t>
            </a:r>
            <a:r>
              <a:rPr lang="ja-JP" altLang="ja-JP" sz="1100" kern="100" dirty="0">
                <a:effectLst/>
                <a:latin typeface="+mn-ea"/>
                <a:cs typeface="Times New Roman" panose="02020603050405020304" pitchFamily="18" charset="0"/>
              </a:rPr>
              <a:t>大規模な</a:t>
            </a:r>
            <a:r>
              <a:rPr lang="ja-JP" altLang="en-US" sz="1100" kern="100" dirty="0">
                <a:effectLst/>
                <a:latin typeface="+mn-ea"/>
                <a:cs typeface="Times New Roman" panose="02020603050405020304" pitchFamily="18" charset="0"/>
              </a:rPr>
              <a:t>金融</a:t>
            </a:r>
            <a:r>
              <a:rPr lang="ja-JP" altLang="ja-JP" sz="1100" kern="100" dirty="0">
                <a:effectLst/>
                <a:latin typeface="+mn-ea"/>
                <a:cs typeface="Times New Roman" panose="02020603050405020304" pitchFamily="18" charset="0"/>
              </a:rPr>
              <a:t>支援策について考え</a:t>
            </a:r>
            <a:r>
              <a:rPr lang="ja-JP" altLang="en-US" sz="1100" kern="100" dirty="0">
                <a:effectLst/>
                <a:latin typeface="+mn-ea"/>
                <a:cs typeface="Times New Roman" panose="02020603050405020304" pitchFamily="18" charset="0"/>
              </a:rPr>
              <a:t>てみ</a:t>
            </a:r>
            <a:r>
              <a:rPr lang="ja-JP" altLang="ja-JP" sz="1100" kern="100" dirty="0">
                <a:effectLst/>
                <a:latin typeface="+mn-ea"/>
                <a:cs typeface="Times New Roman" panose="02020603050405020304" pitchFamily="18" charset="0"/>
              </a:rPr>
              <a:t>ましょう。大手金融機関の声の方が</a:t>
            </a:r>
            <a:r>
              <a:rPr lang="ja-JP" altLang="en-US" sz="1100" kern="100" dirty="0">
                <a:effectLst/>
                <a:latin typeface="+mn-ea"/>
                <a:cs typeface="Times New Roman" panose="02020603050405020304" pitchFamily="18" charset="0"/>
              </a:rPr>
              <a:t>、</a:t>
            </a:r>
            <a:r>
              <a:rPr lang="ja-JP" altLang="ja-JP" sz="1100" kern="100" dirty="0">
                <a:effectLst/>
                <a:latin typeface="+mn-ea"/>
                <a:cs typeface="Times New Roman" panose="02020603050405020304" pitchFamily="18" charset="0"/>
              </a:rPr>
              <a:t>経済を実際に動かしている</a:t>
            </a:r>
            <a:r>
              <a:rPr lang="en-US" altLang="ja-JP" sz="1100" kern="100" dirty="0">
                <a:solidFill>
                  <a:srgbClr val="FF0000"/>
                </a:solidFill>
                <a:effectLst/>
                <a:latin typeface="+mn-ea"/>
                <a:cs typeface="Times New Roman" panose="02020603050405020304" pitchFamily="18" charset="0"/>
              </a:rPr>
              <a:t>the people or the ones</a:t>
            </a:r>
            <a:r>
              <a:rPr lang="ja-JP" altLang="ja-JP" sz="1100" kern="100" dirty="0">
                <a:effectLst/>
                <a:latin typeface="+mn-ea"/>
                <a:cs typeface="Times New Roman" panose="02020603050405020304" pitchFamily="18" charset="0"/>
              </a:rPr>
              <a:t>の声よりも頻繁に聞き入れられます。多国籍企業の声の方が、</a:t>
            </a:r>
            <a:r>
              <a:rPr lang="ja-JP" altLang="en-US" sz="1100" kern="100" dirty="0">
                <a:effectLst/>
                <a:latin typeface="+mn-ea"/>
                <a:cs typeface="Times New Roman" panose="02020603050405020304" pitchFamily="18" charset="0"/>
              </a:rPr>
              <a:t>様々な</a:t>
            </a:r>
            <a:r>
              <a:rPr lang="ja-JP" altLang="ja-JP" sz="1100" kern="100" dirty="0">
                <a:effectLst/>
                <a:latin typeface="+mn-ea"/>
                <a:cs typeface="Times New Roman" panose="02020603050405020304" pitchFamily="18" charset="0"/>
              </a:rPr>
              <a:t>社会</a:t>
            </a:r>
            <a:r>
              <a:rPr lang="ja-JP" altLang="en-US" sz="1100" kern="100" dirty="0">
                <a:effectLst/>
                <a:latin typeface="+mn-ea"/>
                <a:cs typeface="Times New Roman" panose="02020603050405020304" pitchFamily="18" charset="0"/>
              </a:rPr>
              <a:t>運動</a:t>
            </a:r>
            <a:r>
              <a:rPr lang="ja-JP" altLang="ja-JP" sz="1100" kern="100" dirty="0">
                <a:effectLst/>
                <a:latin typeface="+mn-ea"/>
                <a:cs typeface="Times New Roman" panose="02020603050405020304" pitchFamily="18" charset="0"/>
              </a:rPr>
              <a:t>からあがる声よりも頻繁に聞き入れられます。分かりやすく言うならば、</a:t>
            </a:r>
            <a:r>
              <a:rPr lang="ja-JP" altLang="en-US" sz="1100" kern="100" dirty="0">
                <a:effectLst/>
                <a:latin typeface="+mn-ea"/>
                <a:cs typeface="Times New Roman" panose="02020603050405020304" pitchFamily="18" charset="0"/>
              </a:rPr>
              <a:t>強者</a:t>
            </a:r>
            <a:r>
              <a:rPr lang="ja-JP" altLang="ja-JP" sz="1100" kern="100" dirty="0">
                <a:effectLst/>
                <a:latin typeface="+mn-ea"/>
                <a:cs typeface="Times New Roman" panose="02020603050405020304" pitchFamily="18" charset="0"/>
              </a:rPr>
              <a:t>の声の方が、</a:t>
            </a:r>
            <a:r>
              <a:rPr lang="ja-JP" altLang="en-US" sz="1100" kern="100" dirty="0">
                <a:effectLst/>
                <a:latin typeface="+mn-ea"/>
                <a:cs typeface="Times New Roman" panose="02020603050405020304" pitchFamily="18" charset="0"/>
              </a:rPr>
              <a:t>弱者</a:t>
            </a:r>
            <a:r>
              <a:rPr lang="ja-JP" altLang="ja-JP" sz="1100" kern="100" dirty="0">
                <a:effectLst/>
                <a:latin typeface="+mn-ea"/>
                <a:cs typeface="Times New Roman" panose="02020603050405020304" pitchFamily="18" charset="0"/>
              </a:rPr>
              <a:t>の声よりも頻繁に聞き入れられます。これは、</a:t>
            </a:r>
            <a:r>
              <a:rPr lang="ja-JP" altLang="en-US" sz="1100" kern="100" dirty="0">
                <a:effectLst/>
                <a:latin typeface="+mn-ea"/>
                <a:cs typeface="Times New Roman" panose="02020603050405020304" pitchFamily="18" charset="0"/>
              </a:rPr>
              <a:t>先述の</a:t>
            </a:r>
            <a:r>
              <a:rPr lang="ja-JP" altLang="en-US" sz="1100" kern="100" dirty="0">
                <a:solidFill>
                  <a:srgbClr val="FF0000"/>
                </a:solidFill>
                <a:effectLst/>
                <a:latin typeface="+mn-ea"/>
                <a:cs typeface="Times New Roman" panose="02020603050405020304" pitchFamily="18" charset="0"/>
              </a:rPr>
              <a:t>保全すべき道</a:t>
            </a:r>
            <a:r>
              <a:rPr lang="ja-JP" altLang="ja-JP" sz="1100" kern="100" dirty="0">
                <a:effectLst/>
                <a:latin typeface="+mn-ea"/>
                <a:cs typeface="Times New Roman" panose="02020603050405020304" pitchFamily="18" charset="0"/>
              </a:rPr>
              <a:t>ではありません。</a:t>
            </a:r>
            <a:r>
              <a:rPr lang="en-US" altLang="ja-JP" sz="1100" kern="100" dirty="0">
                <a:effectLst/>
                <a:latin typeface="+mn-ea"/>
                <a:cs typeface="Times New Roman" panose="02020603050405020304" pitchFamily="18" charset="0"/>
              </a:rPr>
              <a:t>the human</a:t>
            </a:r>
            <a:r>
              <a:rPr lang="ja-JP" altLang="en-US" sz="1100" kern="100" dirty="0">
                <a:effectLst/>
                <a:latin typeface="+mn-ea"/>
                <a:cs typeface="Times New Roman" panose="02020603050405020304" pitchFamily="18" charset="0"/>
              </a:rPr>
              <a:t>の</a:t>
            </a:r>
            <a:r>
              <a:rPr lang="ja-JP" altLang="ja-JP" sz="1100" kern="100" dirty="0">
                <a:effectLst/>
                <a:latin typeface="+mn-ea"/>
                <a:cs typeface="Times New Roman" panose="02020603050405020304" pitchFamily="18" charset="0"/>
              </a:rPr>
              <a:t>道でもイエスが教え</a:t>
            </a:r>
            <a:r>
              <a:rPr lang="ja-JP" altLang="en-US" sz="1100" kern="100" dirty="0">
                <a:effectLst/>
                <a:latin typeface="+mn-ea"/>
                <a:cs typeface="Times New Roman" panose="02020603050405020304" pitchFamily="18" charset="0"/>
              </a:rPr>
              <a:t>た</a:t>
            </a:r>
            <a:r>
              <a:rPr lang="ja-JP" altLang="ja-JP" sz="1100" kern="100" dirty="0">
                <a:effectLst/>
                <a:latin typeface="+mn-ea"/>
                <a:cs typeface="Times New Roman" panose="02020603050405020304" pitchFamily="18" charset="0"/>
              </a:rPr>
              <a:t>道でもありません</a:t>
            </a:r>
            <a:r>
              <a:rPr lang="ja-JP" altLang="en-US" sz="1100" kern="100" dirty="0">
                <a:effectLst/>
                <a:latin typeface="+mn-ea"/>
                <a:cs typeface="Times New Roman" panose="02020603050405020304" pitchFamily="18" charset="0"/>
              </a:rPr>
              <a:t>。</a:t>
            </a:r>
            <a:r>
              <a:rPr lang="en-US" altLang="ja-JP" sz="1100" kern="100" dirty="0">
                <a:effectLst/>
                <a:latin typeface="+mn-ea"/>
                <a:cs typeface="Times New Roman" panose="02020603050405020304" pitchFamily="18" charset="0"/>
              </a:rPr>
              <a:t>subsidiarity</a:t>
            </a:r>
            <a:r>
              <a:rPr lang="ja-JP" altLang="ja-JP" sz="1100" kern="100" dirty="0">
                <a:effectLst/>
                <a:latin typeface="+mn-ea"/>
                <a:cs typeface="Times New Roman" panose="02020603050405020304" pitchFamily="18" charset="0"/>
              </a:rPr>
              <a:t>の原理</a:t>
            </a:r>
            <a:r>
              <a:rPr lang="ja-JP" altLang="en-US" sz="1100" kern="100" dirty="0">
                <a:effectLst/>
                <a:latin typeface="+mn-ea"/>
                <a:cs typeface="Times New Roman" panose="02020603050405020304" pitchFamily="18" charset="0"/>
              </a:rPr>
              <a:t>が実施されていません。</a:t>
            </a:r>
            <a:r>
              <a:rPr lang="ja-JP" altLang="en-US" sz="1100" kern="100" dirty="0">
                <a:solidFill>
                  <a:srgbClr val="FF0000"/>
                </a:solidFill>
                <a:effectLst/>
                <a:latin typeface="+mn-ea"/>
                <a:cs typeface="Times New Roman" panose="02020603050405020304" pitchFamily="18" charset="0"/>
              </a:rPr>
              <a:t>こ</a:t>
            </a:r>
            <a:r>
              <a:rPr lang="ja-JP" altLang="ja-JP" sz="1100" kern="100" dirty="0">
                <a:solidFill>
                  <a:srgbClr val="FF0000"/>
                </a:solidFill>
                <a:effectLst/>
                <a:latin typeface="+mn-ea"/>
                <a:cs typeface="Times New Roman" panose="02020603050405020304" pitchFamily="18" charset="0"/>
              </a:rPr>
              <a:t>れでは</a:t>
            </a:r>
            <a:r>
              <a:rPr lang="en-US" altLang="ja-JP" sz="1100" kern="100" dirty="0">
                <a:solidFill>
                  <a:srgbClr val="FF0000"/>
                </a:solidFill>
                <a:latin typeface="+mn-ea"/>
                <a:cs typeface="Times New Roman" panose="02020603050405020304" pitchFamily="18" charset="0"/>
              </a:rPr>
              <a:t>people</a:t>
            </a:r>
            <a:r>
              <a:rPr lang="ja-JP" altLang="en-US" sz="1100" kern="100" dirty="0">
                <a:solidFill>
                  <a:srgbClr val="FF0000"/>
                </a:solidFill>
                <a:latin typeface="+mn-ea"/>
                <a:cs typeface="Times New Roman" panose="02020603050405020304" pitchFamily="18" charset="0"/>
              </a:rPr>
              <a:t>を</a:t>
            </a:r>
            <a:r>
              <a:rPr lang="en-US" altLang="ja-JP" sz="1100" kern="100" dirty="0">
                <a:solidFill>
                  <a:srgbClr val="FF0000"/>
                </a:solidFill>
                <a:effectLst/>
                <a:latin typeface="+mn-ea"/>
                <a:cs typeface="Times New Roman" panose="02020603050405020304" pitchFamily="18" charset="0"/>
              </a:rPr>
              <a:t>｢</a:t>
            </a:r>
            <a:r>
              <a:rPr lang="ja-JP" altLang="en-US" sz="1100" kern="100" dirty="0">
                <a:solidFill>
                  <a:srgbClr val="FF0000"/>
                </a:solidFill>
                <a:effectLst/>
                <a:latin typeface="+mn-ea"/>
                <a:cs typeface="Times New Roman" panose="02020603050405020304" pitchFamily="18" charset="0"/>
              </a:rPr>
              <a:t>自身の贖いの</a:t>
            </a:r>
            <a:r>
              <a:rPr lang="en-US" altLang="ja-JP" sz="1100" kern="100" dirty="0">
                <a:solidFill>
                  <a:srgbClr val="FF0000"/>
                </a:solidFill>
                <a:effectLst/>
                <a:latin typeface="+mn-ea"/>
                <a:cs typeface="Times New Roman" panose="02020603050405020304" pitchFamily="18" charset="0"/>
              </a:rPr>
              <a:t>agents｣</a:t>
            </a:r>
            <a:r>
              <a:rPr lang="en-US" altLang="ja-JP" sz="1100" kern="100" baseline="30000" dirty="0">
                <a:solidFill>
                  <a:srgbClr val="FF0000"/>
                </a:solidFill>
                <a:effectLst/>
                <a:latin typeface="+mn-ea"/>
                <a:cs typeface="Times New Roman" panose="02020603050405020304" pitchFamily="18" charset="0"/>
              </a:rPr>
              <a:t>(1.)</a:t>
            </a:r>
            <a:r>
              <a:rPr lang="ja-JP" altLang="ja-JP" sz="1100" kern="100" dirty="0">
                <a:solidFill>
                  <a:srgbClr val="FF0000"/>
                </a:solidFill>
                <a:effectLst/>
                <a:latin typeface="+mn-ea"/>
                <a:cs typeface="Times New Roman" panose="02020603050405020304" pitchFamily="18" charset="0"/>
              </a:rPr>
              <a:t>に</a:t>
            </a:r>
            <a:r>
              <a:rPr lang="ja-JP" altLang="en-US" sz="1100" kern="100" dirty="0">
                <a:solidFill>
                  <a:srgbClr val="FF0000"/>
                </a:solidFill>
                <a:effectLst/>
                <a:latin typeface="+mn-ea"/>
                <a:cs typeface="Times New Roman" panose="02020603050405020304" pitchFamily="18" charset="0"/>
              </a:rPr>
              <a:t>認可</a:t>
            </a:r>
            <a:r>
              <a:rPr lang="ja-JP" altLang="ja-JP" sz="1100" kern="100" dirty="0">
                <a:solidFill>
                  <a:srgbClr val="FF0000"/>
                </a:solidFill>
                <a:effectLst/>
                <a:latin typeface="+mn-ea"/>
                <a:cs typeface="Times New Roman" panose="02020603050405020304" pitchFamily="18" charset="0"/>
              </a:rPr>
              <a:t>し</a:t>
            </a:r>
            <a:r>
              <a:rPr lang="ja-JP" altLang="en-US" sz="1100" kern="100" dirty="0">
                <a:solidFill>
                  <a:srgbClr val="FF0000"/>
                </a:solidFill>
                <a:effectLst/>
                <a:latin typeface="+mn-ea"/>
                <a:cs typeface="Times New Roman" panose="02020603050405020304" pitchFamily="18" charset="0"/>
              </a:rPr>
              <a:t>ない</a:t>
            </a:r>
            <a:r>
              <a:rPr lang="ja-JP" altLang="ja-JP" sz="1100" kern="100" dirty="0">
                <a:solidFill>
                  <a:srgbClr val="FF0000"/>
                </a:solidFill>
                <a:effectLst/>
                <a:latin typeface="+mn-ea"/>
                <a:cs typeface="Times New Roman" panose="02020603050405020304" pitchFamily="18" charset="0"/>
              </a:rPr>
              <a:t>ことになってしまいます。</a:t>
            </a:r>
            <a:r>
              <a:rPr lang="ja-JP" altLang="ja-JP" sz="1100" kern="100" dirty="0">
                <a:effectLst/>
                <a:latin typeface="+mn-ea"/>
                <a:cs typeface="Times New Roman" panose="02020603050405020304" pitchFamily="18" charset="0"/>
              </a:rPr>
              <a:t>政治家や労働組合</a:t>
            </a:r>
            <a:r>
              <a:rPr lang="ja-JP" altLang="en-US" sz="1100" kern="100" dirty="0">
                <a:effectLst/>
                <a:latin typeface="+mn-ea"/>
                <a:cs typeface="Times New Roman" panose="02020603050405020304" pitchFamily="18" charset="0"/>
              </a:rPr>
              <a:t>員</a:t>
            </a:r>
            <a:r>
              <a:rPr lang="ja-JP" altLang="ja-JP" sz="1100" kern="100" dirty="0">
                <a:effectLst/>
                <a:latin typeface="+mn-ea"/>
                <a:cs typeface="Times New Roman" panose="02020603050405020304" pitchFamily="18" charset="0"/>
              </a:rPr>
              <a:t>の</a:t>
            </a:r>
            <a:r>
              <a:rPr lang="ja-JP" altLang="en-US" sz="1100" kern="100" dirty="0">
                <a:effectLst/>
                <a:latin typeface="+mn-ea"/>
                <a:cs typeface="Times New Roman" panose="02020603050405020304" pitchFamily="18" charset="0"/>
              </a:rPr>
              <a:t>幾人かは</a:t>
            </a:r>
            <a:r>
              <a:rPr lang="ja-JP" altLang="ja-JP" sz="1100" kern="100" dirty="0">
                <a:effectLst/>
                <a:latin typeface="+mn-ea"/>
                <a:cs typeface="Times New Roman" panose="02020603050405020304" pitchFamily="18" charset="0"/>
              </a:rPr>
              <a:t>、無意識のうちに</a:t>
            </a:r>
            <a:r>
              <a:rPr lang="ja-JP" altLang="en-US" sz="1100" kern="100" dirty="0">
                <a:effectLst/>
                <a:latin typeface="+mn-ea"/>
                <a:cs typeface="Times New Roman" panose="02020603050405020304" pitchFamily="18" charset="0"/>
              </a:rPr>
              <a:t>集団</a:t>
            </a:r>
            <a:r>
              <a:rPr lang="ja-JP" altLang="en-US" sz="1100" kern="100" dirty="0">
                <a:latin typeface="+mn-ea"/>
                <a:cs typeface="Times New Roman" panose="02020603050405020304" pitchFamily="18" charset="0"/>
              </a:rPr>
              <a:t>として次の様なモットーを持つことが</a:t>
            </a:r>
            <a:r>
              <a:rPr lang="ja-JP" altLang="en-US" sz="1100" kern="100" dirty="0">
                <a:effectLst/>
                <a:latin typeface="+mn-ea"/>
                <a:cs typeface="Times New Roman" panose="02020603050405020304" pitchFamily="18" charset="0"/>
              </a:rPr>
              <a:t>あります。則ち</a:t>
            </a:r>
            <a:r>
              <a:rPr lang="ja-JP" altLang="ja-JP" sz="1100" kern="100" dirty="0">
                <a:effectLst/>
                <a:latin typeface="+mn-ea"/>
                <a:cs typeface="Times New Roman" panose="02020603050405020304" pitchFamily="18" charset="0"/>
              </a:rPr>
              <a:t>、</a:t>
            </a:r>
            <a:r>
              <a:rPr lang="en-US" altLang="ja-JP" sz="1100" kern="100" dirty="0">
                <a:effectLst/>
                <a:latin typeface="+mn-ea"/>
                <a:cs typeface="Times New Roman" panose="02020603050405020304" pitchFamily="18" charset="0"/>
              </a:rPr>
              <a:t>the people</a:t>
            </a:r>
            <a:r>
              <a:rPr lang="ja-JP" altLang="ja-JP" sz="1100" kern="100" dirty="0">
                <a:effectLst/>
                <a:latin typeface="+mn-ea"/>
                <a:cs typeface="Times New Roman" panose="02020603050405020304" pitchFamily="18" charset="0"/>
              </a:rPr>
              <a:t>のために</a:t>
            </a:r>
            <a:r>
              <a:rPr lang="ja-JP" altLang="en-US" sz="1100" kern="100" dirty="0">
                <a:effectLst/>
                <a:latin typeface="+mn-ea"/>
                <a:cs typeface="Times New Roman" panose="02020603050405020304" pitchFamily="18" charset="0"/>
              </a:rPr>
              <a:t>は</a:t>
            </a:r>
            <a:r>
              <a:rPr lang="ja-JP" altLang="ja-JP" sz="1100" kern="100" dirty="0">
                <a:effectLst/>
                <a:latin typeface="+mn-ea"/>
                <a:cs typeface="Times New Roman" panose="02020603050405020304" pitchFamily="18" charset="0"/>
              </a:rPr>
              <a:t>何でもするが、</a:t>
            </a:r>
            <a:r>
              <a:rPr lang="en-US" altLang="ja-JP" sz="1100" kern="100" dirty="0">
                <a:effectLst/>
                <a:latin typeface="+mn-ea"/>
                <a:cs typeface="Times New Roman" panose="02020603050405020304" pitchFamily="18" charset="0"/>
              </a:rPr>
              <a:t>the people</a:t>
            </a:r>
            <a:r>
              <a:rPr lang="ja-JP" altLang="ja-JP" sz="1100" kern="100" dirty="0">
                <a:effectLst/>
                <a:latin typeface="+mn-ea"/>
                <a:cs typeface="Times New Roman" panose="02020603050405020304" pitchFamily="18" charset="0"/>
              </a:rPr>
              <a:t>と一緒には何もしない</a:t>
            </a:r>
            <a:r>
              <a:rPr lang="ja-JP" altLang="en-US" sz="1100" kern="100" dirty="0">
                <a:effectLst/>
                <a:latin typeface="+mn-ea"/>
                <a:cs typeface="Times New Roman" panose="02020603050405020304" pitchFamily="18" charset="0"/>
              </a:rPr>
              <a:t>、というモットーです</a:t>
            </a:r>
            <a:r>
              <a:rPr lang="ja-JP" altLang="ja-JP" sz="1100" kern="100" dirty="0">
                <a:effectLst/>
                <a:latin typeface="+mn-ea"/>
                <a:cs typeface="Times New Roman" panose="02020603050405020304" pitchFamily="18" charset="0"/>
              </a:rPr>
              <a:t>。上から下への動き</a:t>
            </a:r>
            <a:r>
              <a:rPr lang="ja-JP" altLang="en-US" sz="1100" kern="100" dirty="0">
                <a:effectLst/>
                <a:latin typeface="+mn-ea"/>
                <a:cs typeface="Times New Roman" panose="02020603050405020304" pitchFamily="18" charset="0"/>
              </a:rPr>
              <a:t>ではありますが</a:t>
            </a:r>
            <a:r>
              <a:rPr lang="ja-JP" altLang="ja-JP" sz="1100" kern="100" dirty="0">
                <a:effectLst/>
                <a:latin typeface="+mn-ea"/>
                <a:cs typeface="Times New Roman" panose="02020603050405020304" pitchFamily="18" charset="0"/>
              </a:rPr>
              <a:t>、</a:t>
            </a:r>
            <a:r>
              <a:rPr lang="en-US" altLang="ja-JP" sz="1100" kern="100" dirty="0">
                <a:effectLst/>
                <a:latin typeface="+mn-ea"/>
                <a:cs typeface="Times New Roman" panose="02020603050405020304" pitchFamily="18" charset="0"/>
              </a:rPr>
              <a:t> the people</a:t>
            </a:r>
            <a:r>
              <a:rPr lang="ja-JP" altLang="ja-JP" sz="1100" kern="100" dirty="0">
                <a:effectLst/>
                <a:latin typeface="+mn-ea"/>
                <a:cs typeface="Times New Roman" panose="02020603050405020304" pitchFamily="18" charset="0"/>
              </a:rPr>
              <a:t>の知恵に耳を傾けることも、危機から脱</a:t>
            </a:r>
            <a:r>
              <a:rPr lang="ja-JP" altLang="en-US" sz="1100" kern="100" dirty="0">
                <a:effectLst/>
                <a:latin typeface="+mn-ea"/>
                <a:cs typeface="Times New Roman" panose="02020603050405020304" pitchFamily="18" charset="0"/>
              </a:rPr>
              <a:t>しようとする</a:t>
            </a:r>
            <a:r>
              <a:rPr lang="ja-JP" altLang="ja-JP" sz="1100" kern="100" dirty="0">
                <a:effectLst/>
                <a:latin typeface="+mn-ea"/>
                <a:cs typeface="Times New Roman" panose="02020603050405020304" pitchFamily="18" charset="0"/>
              </a:rPr>
              <a:t>この状況の中でその知恵を</a:t>
            </a:r>
            <a:r>
              <a:rPr lang="ja-JP" altLang="en-US" sz="1100" kern="100" dirty="0">
                <a:effectLst/>
                <a:latin typeface="+mn-ea"/>
                <a:cs typeface="Times New Roman" panose="02020603050405020304" pitchFamily="18" charset="0"/>
              </a:rPr>
              <a:t>活かす</a:t>
            </a:r>
            <a:r>
              <a:rPr lang="ja-JP" altLang="ja-JP" sz="1100" kern="100" dirty="0">
                <a:effectLst/>
                <a:latin typeface="+mn-ea"/>
                <a:cs typeface="Times New Roman" panose="02020603050405020304" pitchFamily="18" charset="0"/>
              </a:rPr>
              <a:t>こともありません。また、</a:t>
            </a:r>
            <a:r>
              <a:rPr lang="ja-JP" altLang="en-US" sz="1100" kern="100" dirty="0">
                <a:effectLst/>
                <a:latin typeface="+mn-ea"/>
                <a:cs typeface="Times New Roman" panose="02020603050405020304" pitchFamily="18" charset="0"/>
              </a:rPr>
              <a:t>新型コロナ</a:t>
            </a:r>
            <a:r>
              <a:rPr lang="ja-JP" altLang="ja-JP" sz="1100" kern="100" dirty="0">
                <a:effectLst/>
                <a:latin typeface="+mn-ea"/>
                <a:cs typeface="Times New Roman" panose="02020603050405020304" pitchFamily="18" charset="0"/>
              </a:rPr>
              <a:t>ウイルスの治療方法についても考えてみましょう。大手製薬会社の声の方が、病院や難民キャンプの前線で働く医療従事者の声よりも頻繁に聞き入れられます。これ</a:t>
            </a:r>
            <a:r>
              <a:rPr lang="ja-JP" altLang="en-US" sz="1100" kern="100" dirty="0">
                <a:effectLst/>
                <a:latin typeface="+mn-ea"/>
                <a:cs typeface="Times New Roman" panose="02020603050405020304" pitchFamily="18" charset="0"/>
              </a:rPr>
              <a:t>も</a:t>
            </a:r>
            <a:r>
              <a:rPr lang="en-US" altLang="ja-JP" sz="1100" kern="100" dirty="0">
                <a:solidFill>
                  <a:srgbClr val="FF0000"/>
                </a:solidFill>
                <a:effectLst/>
                <a:latin typeface="+mn-ea"/>
                <a:cs typeface="Times New Roman" panose="02020603050405020304" pitchFamily="18" charset="0"/>
              </a:rPr>
              <a:t>good path</a:t>
            </a:r>
            <a:r>
              <a:rPr lang="ja-JP" altLang="ja-JP" sz="1100" kern="100" dirty="0">
                <a:effectLst/>
                <a:latin typeface="+mn-ea"/>
                <a:cs typeface="Times New Roman" panose="02020603050405020304" pitchFamily="18" charset="0"/>
              </a:rPr>
              <a:t>ではありません。</a:t>
            </a:r>
            <a:r>
              <a:rPr lang="en-US" altLang="ja-JP" sz="1100" kern="100" dirty="0">
                <a:effectLst/>
                <a:latin typeface="+mn-ea"/>
                <a:cs typeface="Times New Roman" panose="02020603050405020304" pitchFamily="18" charset="0"/>
              </a:rPr>
              <a:t>everyone</a:t>
            </a:r>
            <a:r>
              <a:rPr lang="ja-JP" altLang="ja-JP" sz="1100" kern="100" dirty="0">
                <a:effectLst/>
                <a:latin typeface="+mn-ea"/>
                <a:cs typeface="Times New Roman" panose="02020603050405020304" pitchFamily="18" charset="0"/>
              </a:rPr>
              <a:t>の声が聞き入れられるべきです。高い位置にある</a:t>
            </a:r>
            <a:r>
              <a:rPr lang="ja-JP" altLang="en-US" sz="1100" kern="100" dirty="0">
                <a:effectLst/>
                <a:latin typeface="+mn-ea"/>
                <a:cs typeface="Times New Roman" panose="02020603050405020304" pitchFamily="18" charset="0"/>
              </a:rPr>
              <a:t>、</a:t>
            </a:r>
            <a:r>
              <a:rPr lang="ja-JP" altLang="ja-JP" sz="1100" kern="100" dirty="0">
                <a:effectLst/>
                <a:latin typeface="+mn-ea"/>
                <a:cs typeface="Times New Roman" panose="02020603050405020304" pitchFamily="18" charset="0"/>
              </a:rPr>
              <a:t>低い位置にある、あらゆる</a:t>
            </a:r>
            <a:r>
              <a:rPr lang="en-US" altLang="ja-JP" sz="1100" kern="100" dirty="0">
                <a:effectLst/>
                <a:latin typeface="+mn-ea"/>
                <a:cs typeface="Times New Roman" panose="02020603050405020304" pitchFamily="18" charset="0"/>
              </a:rPr>
              <a:t>one</a:t>
            </a:r>
            <a:r>
              <a:rPr lang="ja-JP" altLang="ja-JP" sz="1100" kern="100" dirty="0">
                <a:effectLst/>
                <a:latin typeface="+mn-ea"/>
                <a:cs typeface="Times New Roman" panose="02020603050405020304" pitchFamily="18" charset="0"/>
              </a:rPr>
              <a:t>の声です。</a:t>
            </a:r>
          </a:p>
          <a:p>
            <a:pPr marL="0" indent="0" algn="just">
              <a:buNone/>
            </a:pPr>
            <a:r>
              <a:rPr lang="ja-JP" altLang="ja-JP" sz="1100" kern="100" dirty="0">
                <a:effectLst/>
                <a:latin typeface="+mn-ea"/>
                <a:cs typeface="Times New Roman" panose="02020603050405020304" pitchFamily="18" charset="0"/>
              </a:rPr>
              <a:t>危機をより</a:t>
            </a:r>
            <a:r>
              <a:rPr lang="ja-JP" altLang="en-US" sz="1100" kern="100" dirty="0">
                <a:effectLst/>
                <a:latin typeface="+mn-ea"/>
                <a:cs typeface="Times New Roman" panose="02020603050405020304" pitchFamily="18" charset="0"/>
              </a:rPr>
              <a:t>良い</a:t>
            </a:r>
            <a:r>
              <a:rPr lang="ja-JP" altLang="ja-JP" sz="1100" kern="100" dirty="0">
                <a:effectLst/>
                <a:latin typeface="+mn-ea"/>
                <a:cs typeface="Times New Roman" panose="02020603050405020304" pitchFamily="18" charset="0"/>
              </a:rPr>
              <a:t>状態で乗り越えるためには、</a:t>
            </a:r>
            <a:r>
              <a:rPr lang="en-US" altLang="ja-JP" sz="1100" kern="100" dirty="0">
                <a:effectLst/>
                <a:latin typeface="+mn-ea"/>
                <a:cs typeface="Times New Roman" panose="02020603050405020304" pitchFamily="18" charset="0"/>
              </a:rPr>
              <a:t>everyone</a:t>
            </a:r>
            <a:r>
              <a:rPr lang="ja-JP" altLang="en-US" sz="1100" kern="100" dirty="0">
                <a:effectLst/>
                <a:latin typeface="+mn-ea"/>
                <a:cs typeface="Times New Roman" panose="02020603050405020304" pitchFamily="18" charset="0"/>
              </a:rPr>
              <a:t>の</a:t>
            </a:r>
            <a:r>
              <a:rPr lang="ja-JP" altLang="ja-JP" sz="1100" kern="100" dirty="0">
                <a:effectLst/>
                <a:latin typeface="+mn-ea"/>
                <a:cs typeface="Times New Roman" panose="02020603050405020304" pitchFamily="18" charset="0"/>
              </a:rPr>
              <a:t>、とりわけもっとも小さくされた</a:t>
            </a:r>
            <a:r>
              <a:rPr lang="ja-JP" altLang="en-US" sz="1100" kern="100" dirty="0">
                <a:effectLst/>
                <a:latin typeface="+mn-ea"/>
                <a:cs typeface="Times New Roman" panose="02020603050405020304" pitchFamily="18" charset="0"/>
              </a:rPr>
              <a:t>存在</a:t>
            </a:r>
            <a:r>
              <a:rPr lang="ja-JP" altLang="ja-JP" sz="1100" kern="100" dirty="0">
                <a:effectLst/>
                <a:latin typeface="+mn-ea"/>
                <a:cs typeface="Times New Roman" panose="02020603050405020304" pitchFamily="18" charset="0"/>
              </a:rPr>
              <a:t>の</a:t>
            </a:r>
            <a:r>
              <a:rPr lang="ja-JP" altLang="en-US" sz="1100" kern="100" dirty="0">
                <a:effectLst/>
                <a:latin typeface="+mn-ea"/>
                <a:cs typeface="Times New Roman" panose="02020603050405020304" pitchFamily="18" charset="0"/>
              </a:rPr>
              <a:t>、</a:t>
            </a:r>
            <a:r>
              <a:rPr lang="ja-JP" altLang="ja-JP" sz="1100" kern="100" dirty="0">
                <a:effectLst/>
                <a:latin typeface="+mn-ea"/>
                <a:cs typeface="Times New Roman" panose="02020603050405020304" pitchFamily="18" charset="0"/>
              </a:rPr>
              <a:t>自律と</a:t>
            </a:r>
            <a:r>
              <a:rPr lang="en-US" altLang="ja-JP" sz="1100" kern="100" dirty="0">
                <a:effectLst/>
                <a:latin typeface="+mn-ea"/>
                <a:cs typeface="Times New Roman" panose="02020603050405020304" pitchFamily="18" charset="0"/>
              </a:rPr>
              <a:t>capacity to take initiative</a:t>
            </a:r>
            <a:r>
              <a:rPr lang="ja-JP" altLang="en-US" sz="1100" kern="100" dirty="0">
                <a:effectLst/>
                <a:latin typeface="+mn-ea"/>
                <a:cs typeface="Times New Roman" panose="02020603050405020304" pitchFamily="18" charset="0"/>
              </a:rPr>
              <a:t>とを</a:t>
            </a:r>
            <a:r>
              <a:rPr lang="ja-JP" altLang="ja-JP" sz="1100" kern="100" dirty="0">
                <a:effectLst/>
                <a:latin typeface="+mn-ea"/>
                <a:cs typeface="Times New Roman" panose="02020603050405020304" pitchFamily="18" charset="0"/>
              </a:rPr>
              <a:t>尊重しつつ、</a:t>
            </a:r>
            <a:r>
              <a:rPr lang="en-US" altLang="ja-JP" sz="1100" i="1" kern="100" dirty="0">
                <a:effectLst/>
                <a:latin typeface="+mn-ea"/>
                <a:cs typeface="Times New Roman" panose="02020603050405020304" pitchFamily="18" charset="0"/>
              </a:rPr>
              <a:t>subsidiarity</a:t>
            </a:r>
            <a:r>
              <a:rPr lang="ja-JP" altLang="ja-JP" sz="1100" i="1" kern="100" dirty="0">
                <a:effectLst/>
                <a:latin typeface="+mn-ea"/>
                <a:cs typeface="Times New Roman" panose="02020603050405020304" pitchFamily="18" charset="0"/>
              </a:rPr>
              <a:t>の原理</a:t>
            </a:r>
            <a:r>
              <a:rPr lang="ja-JP" altLang="en-US" sz="1100" kern="100" dirty="0">
                <a:effectLst/>
                <a:latin typeface="+mn-ea"/>
                <a:cs typeface="Times New Roman" panose="02020603050405020304" pitchFamily="18" charset="0"/>
              </a:rPr>
              <a:t>を実施しなければなりません</a:t>
            </a:r>
            <a:r>
              <a:rPr lang="ja-JP" altLang="ja-JP" sz="1100" kern="100" dirty="0">
                <a:effectLst/>
                <a:latin typeface="+mn-ea"/>
                <a:cs typeface="Times New Roman" panose="02020603050405020304" pitchFamily="18" charset="0"/>
              </a:rPr>
              <a:t>。聖パウロが述べている</a:t>
            </a:r>
            <a:r>
              <a:rPr lang="ja-JP" altLang="en-US" sz="1100" kern="100" dirty="0">
                <a:effectLst/>
                <a:latin typeface="+mn-ea"/>
                <a:cs typeface="Times New Roman" panose="02020603050405020304" pitchFamily="18" charset="0"/>
              </a:rPr>
              <a:t>様</a:t>
            </a:r>
            <a:r>
              <a:rPr lang="ja-JP" altLang="ja-JP" sz="1100" kern="100" dirty="0">
                <a:latin typeface="+mn-ea"/>
                <a:cs typeface="Times New Roman" panose="02020603050405020304" pitchFamily="18" charset="0"/>
              </a:rPr>
              <a:t>に、一つのからだ</a:t>
            </a:r>
            <a:r>
              <a:rPr lang="ja-JP" altLang="en-US" sz="1100" kern="100" dirty="0">
                <a:latin typeface="+mn-ea"/>
                <a:cs typeface="Times New Roman" panose="02020603050405020304" pitchFamily="18" charset="0"/>
              </a:rPr>
              <a:t>にとって全ての部分が必要なのです。</a:t>
            </a:r>
            <a:r>
              <a:rPr lang="ja-JP" altLang="ja-JP" sz="1100" kern="100" dirty="0">
                <a:effectLst/>
                <a:latin typeface="+mn-ea"/>
                <a:cs typeface="Times New Roman" panose="02020603050405020304" pitchFamily="18" charset="0"/>
              </a:rPr>
              <a:t>からだの中で、</a:t>
            </a:r>
            <a:r>
              <a:rPr lang="ja-JP" altLang="en-US" sz="1100" kern="100" dirty="0">
                <a:effectLst/>
                <a:latin typeface="+mn-ea"/>
                <a:cs typeface="Times New Roman" panose="02020603050405020304" pitchFamily="18" charset="0"/>
              </a:rPr>
              <a:t>他</a:t>
            </a:r>
            <a:r>
              <a:rPr lang="ja-JP" altLang="ja-JP" sz="1100" kern="100" dirty="0">
                <a:effectLst/>
                <a:latin typeface="+mn-ea"/>
                <a:cs typeface="Times New Roman" panose="02020603050405020304" pitchFamily="18" charset="0"/>
              </a:rPr>
              <a:t>より弱く</a:t>
            </a:r>
            <a:r>
              <a:rPr lang="ja-JP" altLang="en-US" sz="1100" kern="100" dirty="0">
                <a:effectLst/>
                <a:latin typeface="+mn-ea"/>
                <a:cs typeface="Times New Roman" panose="02020603050405020304" pitchFamily="18" charset="0"/>
              </a:rPr>
              <a:t>左程</a:t>
            </a:r>
            <a:r>
              <a:rPr lang="ja-JP" altLang="ja-JP" sz="1100" kern="100" dirty="0">
                <a:effectLst/>
                <a:latin typeface="+mn-ea"/>
                <a:cs typeface="Times New Roman" panose="02020603050405020304" pitchFamily="18" charset="0"/>
              </a:rPr>
              <a:t>重要でないと思える部分が、</a:t>
            </a:r>
            <a:r>
              <a:rPr lang="en-US" altLang="ja-JP" sz="1100" kern="100" dirty="0">
                <a:effectLst/>
                <a:latin typeface="+mn-ea"/>
                <a:cs typeface="Times New Roman" panose="02020603050405020304" pitchFamily="18" charset="0"/>
              </a:rPr>
              <a:t>reality</a:t>
            </a:r>
            <a:r>
              <a:rPr lang="ja-JP" altLang="en-US" sz="1100" kern="100" dirty="0">
                <a:effectLst/>
                <a:latin typeface="+mn-ea"/>
                <a:cs typeface="Times New Roman" panose="02020603050405020304" pitchFamily="18" charset="0"/>
              </a:rPr>
              <a:t>においては最も</a:t>
            </a:r>
            <a:r>
              <a:rPr lang="ja-JP" altLang="ja-JP" sz="1100" kern="100" dirty="0">
                <a:effectLst/>
                <a:latin typeface="+mn-ea"/>
                <a:cs typeface="Times New Roman" panose="02020603050405020304" pitchFamily="18" charset="0"/>
              </a:rPr>
              <a:t>必要なのです</a:t>
            </a:r>
            <a:r>
              <a:rPr lang="en-US" altLang="ja-JP" sz="1100" kern="100" dirty="0">
                <a:effectLst/>
                <a:latin typeface="+mn-ea"/>
                <a:cs typeface="Times New Roman" panose="02020603050405020304" pitchFamily="18" charset="0"/>
              </a:rPr>
              <a:t> (</a:t>
            </a:r>
            <a:r>
              <a:rPr lang="ja-JP" altLang="ja-JP" sz="1100" kern="100" dirty="0">
                <a:effectLst/>
                <a:latin typeface="+mn-ea"/>
                <a:cs typeface="Times New Roman" panose="02020603050405020304" pitchFamily="18" charset="0"/>
              </a:rPr>
              <a:t>一コリント</a:t>
            </a:r>
            <a:r>
              <a:rPr lang="en-US" altLang="ja-JP" sz="1100" kern="100" dirty="0">
                <a:effectLst/>
                <a:latin typeface="+mn-ea"/>
                <a:cs typeface="Times New Roman" panose="02020603050405020304" pitchFamily="18" charset="0"/>
              </a:rPr>
              <a:t>12</a:t>
            </a:r>
            <a:r>
              <a:rPr lang="ja-JP" altLang="ja-JP" sz="1100" kern="100" dirty="0">
                <a:effectLst/>
                <a:latin typeface="+mn-ea"/>
                <a:cs typeface="Times New Roman" panose="02020603050405020304" pitchFamily="18" charset="0"/>
              </a:rPr>
              <a:t>・</a:t>
            </a:r>
            <a:r>
              <a:rPr lang="en-US" altLang="ja-JP" sz="1100" kern="100" dirty="0">
                <a:effectLst/>
                <a:latin typeface="+mn-ea"/>
                <a:cs typeface="Times New Roman" panose="02020603050405020304" pitchFamily="18" charset="0"/>
              </a:rPr>
              <a:t>22)</a:t>
            </a:r>
            <a:r>
              <a:rPr lang="ja-JP" altLang="ja-JP" sz="1100" kern="100" dirty="0">
                <a:effectLst/>
                <a:latin typeface="+mn-ea"/>
                <a:cs typeface="Times New Roman" panose="02020603050405020304" pitchFamily="18" charset="0"/>
              </a:rPr>
              <a:t>。このイメージに照らして、</a:t>
            </a:r>
            <a:r>
              <a:rPr lang="ja-JP" altLang="en-US" sz="1100" kern="100" dirty="0">
                <a:effectLst/>
                <a:latin typeface="+mn-ea"/>
                <a:cs typeface="Times New Roman" panose="02020603050405020304" pitchFamily="18" charset="0"/>
              </a:rPr>
              <a:t>私達</a:t>
            </a:r>
            <a:r>
              <a:rPr lang="ja-JP" altLang="ja-JP" sz="1100" kern="100" dirty="0">
                <a:effectLst/>
                <a:latin typeface="+mn-ea"/>
                <a:cs typeface="Times New Roman" panose="02020603050405020304" pitchFamily="18" charset="0"/>
              </a:rPr>
              <a:t>はこう言うことができます。</a:t>
            </a:r>
            <a:r>
              <a:rPr lang="ja-JP" altLang="en-US" sz="1100" kern="100" dirty="0">
                <a:effectLst/>
                <a:latin typeface="+mn-ea"/>
                <a:cs typeface="Times New Roman" panose="02020603050405020304" pitchFamily="18" charset="0"/>
              </a:rPr>
              <a:t>則ち</a:t>
            </a:r>
            <a:r>
              <a:rPr lang="en-US" altLang="ja-JP" sz="1100" kern="100" dirty="0">
                <a:solidFill>
                  <a:srgbClr val="FF0000"/>
                </a:solidFill>
                <a:effectLst/>
                <a:latin typeface="+mn-ea"/>
                <a:cs typeface="Times New Roman" panose="02020603050405020304" pitchFamily="18" charset="0"/>
              </a:rPr>
              <a:t>subsidiarity</a:t>
            </a:r>
            <a:r>
              <a:rPr lang="ja-JP" altLang="ja-JP" sz="1100" kern="100" dirty="0">
                <a:solidFill>
                  <a:srgbClr val="FF0000"/>
                </a:solidFill>
                <a:effectLst/>
                <a:latin typeface="+mn-ea"/>
                <a:cs typeface="Times New Roman" panose="02020603050405020304" pitchFamily="18" charset="0"/>
              </a:rPr>
              <a:t>の原理は、</a:t>
            </a:r>
            <a:r>
              <a:rPr lang="ja-JP" altLang="en-US" sz="1100" kern="100" dirty="0">
                <a:solidFill>
                  <a:srgbClr val="FF0000"/>
                </a:solidFill>
                <a:latin typeface="+mn-ea"/>
                <a:cs typeface="Times New Roman" panose="02020603050405020304" pitchFamily="18" charset="0"/>
              </a:rPr>
              <a:t>神意に沿う地上社会と</a:t>
            </a:r>
            <a:r>
              <a:rPr lang="ja-JP" altLang="en-US" sz="1100" kern="100" dirty="0">
                <a:solidFill>
                  <a:srgbClr val="FF0000"/>
                </a:solidFill>
                <a:effectLst/>
                <a:latin typeface="+mn-ea"/>
                <a:cs typeface="Times New Roman" panose="02020603050405020304" pitchFamily="18" charset="0"/>
              </a:rPr>
              <a:t>その適宜の治療のための各自</a:t>
            </a:r>
            <a:r>
              <a:rPr lang="ja-JP" altLang="ja-JP" sz="1100" kern="100" dirty="0">
                <a:solidFill>
                  <a:srgbClr val="FF0000"/>
                </a:solidFill>
                <a:effectLst/>
                <a:latin typeface="+mn-ea"/>
                <a:cs typeface="Times New Roman" panose="02020603050405020304" pitchFamily="18" charset="0"/>
              </a:rPr>
              <a:t>の役割を</a:t>
            </a:r>
            <a:r>
              <a:rPr lang="en-US" altLang="ja-JP" sz="1100" kern="100" dirty="0">
                <a:solidFill>
                  <a:srgbClr val="FF0000"/>
                </a:solidFill>
                <a:effectLst/>
                <a:latin typeface="+mn-ea"/>
                <a:cs typeface="Times New Roman" panose="02020603050405020304" pitchFamily="18" charset="0"/>
              </a:rPr>
              <a:t>everyone</a:t>
            </a:r>
            <a:r>
              <a:rPr lang="ja-JP" altLang="en-US" sz="1100" kern="100" dirty="0">
                <a:solidFill>
                  <a:srgbClr val="FF0000"/>
                </a:solidFill>
                <a:effectLst/>
                <a:latin typeface="+mn-ea"/>
                <a:cs typeface="Times New Roman" panose="02020603050405020304" pitchFamily="18" charset="0"/>
              </a:rPr>
              <a:t>が引き受けられるようにします</a:t>
            </a:r>
            <a:r>
              <a:rPr lang="ja-JP" altLang="ja-JP" sz="1100" kern="100" dirty="0">
                <a:solidFill>
                  <a:srgbClr val="FF0000"/>
                </a:solidFill>
                <a:effectLst/>
                <a:latin typeface="+mn-ea"/>
                <a:cs typeface="Times New Roman" panose="02020603050405020304" pitchFamily="18" charset="0"/>
              </a:rPr>
              <a:t>。</a:t>
            </a:r>
            <a:r>
              <a:rPr lang="ja-JP" altLang="en-US" sz="1100" kern="100" dirty="0">
                <a:effectLst/>
                <a:latin typeface="+mn-ea"/>
                <a:cs typeface="Times New Roman" panose="02020603050405020304" pitchFamily="18" charset="0"/>
              </a:rPr>
              <a:t>ですから</a:t>
            </a:r>
            <a:r>
              <a:rPr lang="en-US" altLang="ja-JP" sz="1100" kern="100" dirty="0">
                <a:effectLst/>
                <a:latin typeface="+mn-ea"/>
                <a:cs typeface="Times New Roman" panose="02020603050405020304" pitchFamily="18" charset="0"/>
              </a:rPr>
              <a:t>subsidiarity</a:t>
            </a:r>
            <a:r>
              <a:rPr lang="ja-JP" altLang="ja-JP" sz="1100" kern="100" dirty="0">
                <a:effectLst/>
                <a:latin typeface="+mn-ea"/>
                <a:cs typeface="Times New Roman" panose="02020603050405020304" pitchFamily="18" charset="0"/>
              </a:rPr>
              <a:t>の原理</a:t>
            </a:r>
            <a:r>
              <a:rPr lang="ja-JP" altLang="en-US" sz="1100" kern="100" dirty="0">
                <a:effectLst/>
                <a:latin typeface="+mn-ea"/>
                <a:cs typeface="Times New Roman" panose="02020603050405020304" pitchFamily="18" charset="0"/>
              </a:rPr>
              <a:t>の実施により</a:t>
            </a:r>
            <a:r>
              <a:rPr lang="en-US" altLang="ja-JP" sz="1100" i="1" kern="100" dirty="0">
                <a:effectLst/>
                <a:latin typeface="+mn-ea"/>
                <a:cs typeface="Times New Roman" panose="02020603050405020304" pitchFamily="18" charset="0"/>
              </a:rPr>
              <a:t>hope</a:t>
            </a:r>
            <a:r>
              <a:rPr lang="ja-JP" altLang="ja-JP" sz="1100" kern="100" dirty="0">
                <a:effectLst/>
                <a:latin typeface="+mn-ea"/>
                <a:cs typeface="Times New Roman" panose="02020603050405020304" pitchFamily="18" charset="0"/>
              </a:rPr>
              <a:t>が</a:t>
            </a:r>
            <a:r>
              <a:rPr lang="ja-JP" altLang="en-US" sz="1100" kern="100" dirty="0">
                <a:effectLst/>
                <a:latin typeface="+mn-ea"/>
                <a:cs typeface="Times New Roman" panose="02020603050405020304" pitchFamily="18" charset="0"/>
              </a:rPr>
              <a:t>生まれます。</a:t>
            </a:r>
            <a:r>
              <a:rPr lang="en-US" altLang="ja-JP" sz="1100" i="1" kern="100" dirty="0">
                <a:latin typeface="+mn-ea"/>
                <a:cs typeface="Times New Roman" panose="02020603050405020304" pitchFamily="18" charset="0"/>
              </a:rPr>
              <a:t>hope </a:t>
            </a:r>
            <a:r>
              <a:rPr lang="en-US" altLang="ja-JP" sz="1100" kern="100" dirty="0">
                <a:effectLst/>
                <a:latin typeface="+mn-ea"/>
                <a:cs typeface="Times New Roman" panose="02020603050405020304" pitchFamily="18" charset="0"/>
              </a:rPr>
              <a:t>in a healthier and more just future</a:t>
            </a:r>
            <a:r>
              <a:rPr lang="ja-JP" altLang="ja-JP" sz="1100" kern="100" dirty="0">
                <a:effectLst/>
                <a:latin typeface="+mn-ea"/>
                <a:cs typeface="Times New Roman" panose="02020603050405020304" pitchFamily="18" charset="0"/>
              </a:rPr>
              <a:t>が</a:t>
            </a:r>
            <a:r>
              <a:rPr lang="ja-JP" altLang="en-US" sz="1100" kern="100" dirty="0">
                <a:effectLst/>
                <a:latin typeface="+mn-ea"/>
                <a:cs typeface="Times New Roman" panose="02020603050405020304" pitchFamily="18" charset="0"/>
              </a:rPr>
              <a:t>生まれます</a:t>
            </a:r>
            <a:r>
              <a:rPr lang="ja-JP" altLang="ja-JP" sz="1100" kern="100" dirty="0">
                <a:effectLst/>
                <a:latin typeface="+mn-ea"/>
                <a:cs typeface="Times New Roman" panose="02020603050405020304" pitchFamily="18" charset="0"/>
              </a:rPr>
              <a:t>。</a:t>
            </a:r>
            <a:r>
              <a:rPr lang="en-US" altLang="ja-JP" sz="1100" kern="100" dirty="0">
                <a:effectLst/>
                <a:latin typeface="+mn-ea"/>
                <a:cs typeface="Times New Roman" panose="02020603050405020304" pitchFamily="18" charset="0"/>
              </a:rPr>
              <a:t>greater things</a:t>
            </a:r>
            <a:r>
              <a:rPr lang="ja-JP" altLang="ja-JP" sz="1100" kern="100" dirty="0">
                <a:effectLst/>
                <a:latin typeface="+mn-ea"/>
                <a:cs typeface="Times New Roman" panose="02020603050405020304" pitchFamily="18" charset="0"/>
              </a:rPr>
              <a:t>を</a:t>
            </a:r>
            <a:r>
              <a:rPr lang="en-US" altLang="ja-JP" sz="1100" kern="100" dirty="0">
                <a:effectLst/>
                <a:latin typeface="+mn-ea"/>
                <a:cs typeface="Times New Roman" panose="02020603050405020304" pitchFamily="18" charset="0"/>
              </a:rPr>
              <a:t>aspire</a:t>
            </a:r>
            <a:r>
              <a:rPr lang="ja-JP" altLang="en-US" sz="1100" kern="100" dirty="0">
                <a:effectLst/>
                <a:latin typeface="+mn-ea"/>
                <a:cs typeface="Times New Roman" panose="02020603050405020304" pitchFamily="18" charset="0"/>
              </a:rPr>
              <a:t>し</a:t>
            </a:r>
            <a:r>
              <a:rPr lang="ja-JP" altLang="ja-JP" sz="1100" kern="100" dirty="0">
                <a:effectLst/>
                <a:latin typeface="+mn-ea"/>
                <a:cs typeface="Times New Roman" panose="02020603050405020304" pitchFamily="18" charset="0"/>
              </a:rPr>
              <a:t>、自分</a:t>
            </a:r>
            <a:r>
              <a:rPr lang="ja-JP" altLang="en-US" sz="1100" kern="100" dirty="0">
                <a:effectLst/>
                <a:latin typeface="+mn-ea"/>
                <a:cs typeface="Times New Roman" panose="02020603050405020304" pitchFamily="18" charset="0"/>
              </a:rPr>
              <a:t>達</a:t>
            </a:r>
            <a:r>
              <a:rPr lang="ja-JP" altLang="ja-JP" sz="1100" kern="100" dirty="0">
                <a:effectLst/>
                <a:latin typeface="+mn-ea"/>
                <a:cs typeface="Times New Roman" panose="02020603050405020304" pitchFamily="18" charset="0"/>
              </a:rPr>
              <a:t>の</a:t>
            </a:r>
            <a:r>
              <a:rPr lang="ja-JP" altLang="en-US" sz="1100" kern="100" dirty="0">
                <a:effectLst/>
                <a:latin typeface="+mn-ea"/>
                <a:cs typeface="Times New Roman" panose="02020603050405020304" pitchFamily="18" charset="0"/>
              </a:rPr>
              <a:t>展望</a:t>
            </a:r>
            <a:r>
              <a:rPr lang="ja-JP" altLang="ja-JP" sz="1100" kern="100" dirty="0">
                <a:effectLst/>
                <a:latin typeface="+mn-ea"/>
                <a:cs typeface="Times New Roman" panose="02020603050405020304" pitchFamily="18" charset="0"/>
              </a:rPr>
              <a:t>を広げつつ、一緒に未来を築いていくのです</a:t>
            </a:r>
            <a:r>
              <a:rPr lang="en-US" altLang="ja-JP" sz="1100" kern="100" baseline="30000" dirty="0">
                <a:effectLst/>
                <a:latin typeface="+mn-ea"/>
                <a:cs typeface="Times New Roman" panose="02020603050405020304" pitchFamily="18" charset="0"/>
              </a:rPr>
              <a:t>(2)</a:t>
            </a:r>
            <a:r>
              <a:rPr lang="ja-JP" altLang="ja-JP" sz="1100" kern="100" dirty="0">
                <a:effectLst/>
                <a:latin typeface="+mn-ea"/>
                <a:cs typeface="Times New Roman" panose="02020603050405020304" pitchFamily="18" charset="0"/>
              </a:rPr>
              <a:t>。</a:t>
            </a:r>
            <a:r>
              <a:rPr lang="en-US" altLang="ja-JP" sz="1100" kern="100" dirty="0">
                <a:effectLst/>
                <a:latin typeface="+mn-ea"/>
                <a:cs typeface="Times New Roman" panose="02020603050405020304" pitchFamily="18" charset="0"/>
              </a:rPr>
              <a:t>subsidiarity</a:t>
            </a:r>
            <a:r>
              <a:rPr lang="ja-JP" altLang="ja-JP" sz="1100" kern="100" dirty="0">
                <a:effectLst/>
                <a:latin typeface="+mn-ea"/>
                <a:cs typeface="Times New Roman" panose="02020603050405020304" pitchFamily="18" charset="0"/>
              </a:rPr>
              <a:t>の原理</a:t>
            </a:r>
            <a:r>
              <a:rPr lang="ja-JP" altLang="en-US" sz="1100" kern="100" dirty="0">
                <a:effectLst/>
                <a:latin typeface="+mn-ea"/>
                <a:cs typeface="Times New Roman" panose="02020603050405020304" pitchFamily="18" charset="0"/>
              </a:rPr>
              <a:t>は私達が皆で一緒に実施しなければ機能しません。則ち</a:t>
            </a:r>
            <a:r>
              <a:rPr lang="ja-JP" altLang="ja-JP" sz="1100" kern="100" dirty="0">
                <a:latin typeface="+mn-ea"/>
                <a:cs typeface="Times New Roman" panose="02020603050405020304" pitchFamily="18" charset="0"/>
              </a:rPr>
              <a:t>社会のあらゆる階層が</a:t>
            </a:r>
            <a:r>
              <a:rPr lang="ja-JP" altLang="en-US" sz="1100" kern="100" dirty="0">
                <a:latin typeface="+mn-ea"/>
                <a:cs typeface="Times New Roman" panose="02020603050405020304" pitchFamily="18" charset="0"/>
              </a:rPr>
              <a:t>一緒に</a:t>
            </a:r>
            <a:r>
              <a:rPr lang="en-US" altLang="ja-JP" sz="1100" kern="100" dirty="0">
                <a:latin typeface="+mn-ea"/>
                <a:cs typeface="Times New Roman" panose="02020603050405020304" pitchFamily="18" charset="0"/>
              </a:rPr>
              <a:t>work</a:t>
            </a:r>
            <a:r>
              <a:rPr lang="ja-JP" altLang="en-US" sz="1100" kern="100" dirty="0">
                <a:latin typeface="+mn-ea"/>
                <a:cs typeface="Times New Roman" panose="02020603050405020304" pitchFamily="18" charset="0"/>
              </a:rPr>
              <a:t>して</a:t>
            </a:r>
            <a:r>
              <a:rPr lang="ja-JP" altLang="ja-JP" sz="1100" kern="100" dirty="0">
                <a:effectLst/>
                <a:latin typeface="+mn-ea"/>
                <a:cs typeface="Times New Roman" panose="02020603050405020304" pitchFamily="18" charset="0"/>
              </a:rPr>
              <a:t>乗り越え</a:t>
            </a:r>
            <a:r>
              <a:rPr lang="ja-JP" altLang="en-US" sz="1100" kern="100" dirty="0">
                <a:effectLst/>
                <a:latin typeface="+mn-ea"/>
                <a:cs typeface="Times New Roman" panose="02020603050405020304" pitchFamily="18" charset="0"/>
              </a:rPr>
              <a:t>ようとしなければ</a:t>
            </a:r>
            <a:r>
              <a:rPr lang="ja-JP" altLang="ja-JP" sz="1100" kern="100" dirty="0">
                <a:effectLst/>
                <a:latin typeface="+mn-ea"/>
                <a:cs typeface="Times New Roman" panose="02020603050405020304" pitchFamily="18" charset="0"/>
              </a:rPr>
              <a:t>、</a:t>
            </a:r>
            <a:r>
              <a:rPr lang="ja-JP" altLang="en-US" sz="1100" kern="100" dirty="0">
                <a:latin typeface="+mn-ea"/>
                <a:cs typeface="Times New Roman" panose="02020603050405020304" pitchFamily="18" charset="0"/>
              </a:rPr>
              <a:t>この</a:t>
            </a:r>
            <a:r>
              <a:rPr lang="ja-JP" altLang="ja-JP" sz="1100" kern="100" dirty="0">
                <a:latin typeface="+mn-ea"/>
                <a:cs typeface="Times New Roman" panose="02020603050405020304" pitchFamily="18" charset="0"/>
              </a:rPr>
              <a:t>危機</a:t>
            </a:r>
            <a:r>
              <a:rPr lang="ja-JP" altLang="en-US" sz="1100" kern="100" dirty="0">
                <a:latin typeface="+mn-ea"/>
                <a:cs typeface="Times New Roman" panose="02020603050405020304" pitchFamily="18" charset="0"/>
              </a:rPr>
              <a:t>は</a:t>
            </a:r>
            <a:r>
              <a:rPr lang="ja-JP" altLang="ja-JP" sz="1100" kern="100" dirty="0">
                <a:latin typeface="+mn-ea"/>
                <a:cs typeface="Times New Roman" panose="02020603050405020304" pitchFamily="18" charset="0"/>
              </a:rPr>
              <a:t>決して</a:t>
            </a:r>
            <a:r>
              <a:rPr lang="ja-JP" altLang="ja-JP" sz="1100" kern="100" dirty="0">
                <a:effectLst/>
                <a:latin typeface="+mn-ea"/>
                <a:cs typeface="Times New Roman" panose="02020603050405020304" pitchFamily="18" charset="0"/>
              </a:rPr>
              <a:t>乗り越えられません。</a:t>
            </a:r>
            <a:r>
              <a:rPr lang="ja-JP" altLang="en-US" sz="1100" kern="100" dirty="0">
                <a:effectLst/>
                <a:latin typeface="+mn-ea"/>
                <a:cs typeface="Times New Roman" panose="02020603050405020304" pitchFamily="18" charset="0"/>
              </a:rPr>
              <a:t>この</a:t>
            </a:r>
            <a:r>
              <a:rPr lang="ja-JP" altLang="ja-JP" sz="1100" kern="100" dirty="0">
                <a:effectLst/>
                <a:latin typeface="+mn-ea"/>
                <a:cs typeface="Times New Roman" panose="02020603050405020304" pitchFamily="18" charset="0"/>
              </a:rPr>
              <a:t>危機を乗り越える</a:t>
            </a:r>
            <a:r>
              <a:rPr lang="ja-JP" altLang="en-US" sz="1100" kern="100" dirty="0">
                <a:effectLst/>
                <a:latin typeface="+mn-ea"/>
                <a:cs typeface="Times New Roman" panose="02020603050405020304" pitchFamily="18" charset="0"/>
              </a:rPr>
              <a:t>、これは</a:t>
            </a:r>
            <a:r>
              <a:rPr lang="ja-JP" altLang="ja-JP" sz="1100" kern="100" dirty="0">
                <a:effectLst/>
                <a:latin typeface="+mn-ea"/>
                <a:cs typeface="Times New Roman" panose="02020603050405020304" pitchFamily="18" charset="0"/>
              </a:rPr>
              <a:t>、</a:t>
            </a:r>
            <a:r>
              <a:rPr lang="ja-JP" altLang="en-US" sz="1100" kern="100" dirty="0">
                <a:effectLst/>
                <a:latin typeface="+mn-ea"/>
                <a:cs typeface="Times New Roman" panose="02020603050405020304" pitchFamily="18" charset="0"/>
              </a:rPr>
              <a:t>現在の苦境に上から</a:t>
            </a:r>
            <a:r>
              <a:rPr lang="ja-JP" altLang="ja-JP" sz="1100" kern="100" dirty="0">
                <a:latin typeface="+mn-ea"/>
                <a:cs typeface="Times New Roman" panose="02020603050405020304" pitchFamily="18" charset="0"/>
              </a:rPr>
              <a:t>ペンキを塗りたく</a:t>
            </a:r>
            <a:r>
              <a:rPr lang="ja-JP" altLang="en-US" sz="1100" kern="100" dirty="0">
                <a:latin typeface="+mn-ea"/>
                <a:cs typeface="Times New Roman" panose="02020603050405020304" pitchFamily="18" charset="0"/>
              </a:rPr>
              <a:t>り</a:t>
            </a:r>
            <a:r>
              <a:rPr lang="en-US" altLang="ja-JP" sz="1100" kern="100" dirty="0">
                <a:latin typeface="+mn-ea"/>
                <a:cs typeface="Times New Roman" panose="02020603050405020304" pitchFamily="18" charset="0"/>
              </a:rPr>
              <a:t>more just</a:t>
            </a:r>
            <a:r>
              <a:rPr lang="ja-JP" altLang="en-US" sz="1100" kern="100" dirty="0">
                <a:latin typeface="+mn-ea"/>
                <a:cs typeface="Times New Roman" panose="02020603050405020304" pitchFamily="18" charset="0"/>
              </a:rPr>
              <a:t>に見えるようにすることではありません</a:t>
            </a:r>
            <a:r>
              <a:rPr lang="ja-JP" altLang="ja-JP" sz="1100" kern="100" dirty="0">
                <a:effectLst/>
                <a:latin typeface="+mn-ea"/>
                <a:cs typeface="Times New Roman" panose="02020603050405020304" pitchFamily="18" charset="0"/>
              </a:rPr>
              <a:t>。</a:t>
            </a:r>
            <a:r>
              <a:rPr lang="ja-JP" altLang="en-US" sz="1100" kern="100" dirty="0">
                <a:effectLst/>
                <a:latin typeface="+mn-ea"/>
                <a:cs typeface="Times New Roman" panose="02020603050405020304" pitchFamily="18" charset="0"/>
              </a:rPr>
              <a:t>断じて違います</a:t>
            </a:r>
            <a:r>
              <a:rPr lang="ja-JP" altLang="ja-JP" sz="1100" kern="100" dirty="0">
                <a:effectLst/>
                <a:latin typeface="+mn-ea"/>
                <a:cs typeface="Times New Roman" panose="02020603050405020304" pitchFamily="18" charset="0"/>
              </a:rPr>
              <a:t>。</a:t>
            </a:r>
            <a:r>
              <a:rPr lang="ja-JP" altLang="en-US" sz="1100" kern="100" dirty="0">
                <a:effectLst/>
                <a:latin typeface="+mn-ea"/>
                <a:cs typeface="Times New Roman" panose="02020603050405020304" pitchFamily="18" charset="0"/>
              </a:rPr>
              <a:t>この</a:t>
            </a:r>
            <a:r>
              <a:rPr lang="ja-JP" altLang="ja-JP" sz="1100" kern="100" dirty="0">
                <a:effectLst/>
                <a:latin typeface="+mn-ea"/>
                <a:cs typeface="Times New Roman" panose="02020603050405020304" pitchFamily="18" charset="0"/>
              </a:rPr>
              <a:t>危機を乗り越える</a:t>
            </a:r>
            <a:r>
              <a:rPr lang="ja-JP" altLang="en-US" sz="1100" kern="100" dirty="0">
                <a:effectLst/>
                <a:latin typeface="+mn-ea"/>
                <a:cs typeface="Times New Roman" panose="02020603050405020304" pitchFamily="18" charset="0"/>
              </a:rPr>
              <a:t>、これは</a:t>
            </a:r>
            <a:r>
              <a:rPr lang="ja-JP" altLang="ja-JP" sz="1100" kern="100" dirty="0">
                <a:effectLst/>
                <a:latin typeface="+mn-ea"/>
                <a:cs typeface="Times New Roman" panose="02020603050405020304" pitchFamily="18" charset="0"/>
              </a:rPr>
              <a:t>、</a:t>
            </a:r>
            <a:r>
              <a:rPr lang="en-US" altLang="ja-JP" sz="1100" kern="100" dirty="0">
                <a:effectLst/>
                <a:latin typeface="+mn-ea"/>
                <a:cs typeface="Times New Roman" panose="02020603050405020304" pitchFamily="18" charset="0"/>
              </a:rPr>
              <a:t>change</a:t>
            </a:r>
            <a:r>
              <a:rPr lang="ja-JP" altLang="en-US" sz="1100" kern="100" dirty="0">
                <a:effectLst/>
                <a:latin typeface="+mn-ea"/>
                <a:cs typeface="Times New Roman" panose="02020603050405020304" pitchFamily="18" charset="0"/>
              </a:rPr>
              <a:t>する</a:t>
            </a:r>
            <a:r>
              <a:rPr lang="ja-JP" altLang="ja-JP" sz="1100" kern="100" dirty="0">
                <a:effectLst/>
                <a:latin typeface="+mn-ea"/>
                <a:cs typeface="Times New Roman" panose="02020603050405020304" pitchFamily="18" charset="0"/>
              </a:rPr>
              <a:t>ことです。</a:t>
            </a:r>
            <a:r>
              <a:rPr lang="ja-JP" altLang="en-US" sz="1100" kern="100" dirty="0">
                <a:effectLst/>
                <a:latin typeface="+mn-ea"/>
                <a:cs typeface="Times New Roman" panose="02020603050405020304" pitchFamily="18" charset="0"/>
              </a:rPr>
              <a:t>そして</a:t>
            </a:r>
            <a:r>
              <a:rPr lang="ja-JP" altLang="ja-JP" sz="1100" kern="100" dirty="0">
                <a:effectLst/>
                <a:latin typeface="+mn-ea"/>
                <a:cs typeface="Times New Roman" panose="02020603050405020304" pitchFamily="18" charset="0"/>
              </a:rPr>
              <a:t>真の</a:t>
            </a:r>
            <a:r>
              <a:rPr lang="en-US" altLang="ja-JP" sz="1100" kern="100" dirty="0">
                <a:effectLst/>
                <a:latin typeface="+mn-ea"/>
                <a:cs typeface="Times New Roman" panose="02020603050405020304" pitchFamily="18" charset="0"/>
              </a:rPr>
              <a:t>change</a:t>
            </a:r>
            <a:r>
              <a:rPr lang="ja-JP" altLang="ja-JP" sz="1100" kern="100" dirty="0">
                <a:effectLst/>
                <a:latin typeface="+mn-ea"/>
                <a:cs typeface="Times New Roman" panose="02020603050405020304" pitchFamily="18" charset="0"/>
              </a:rPr>
              <a:t>は</a:t>
            </a:r>
            <a:r>
              <a:rPr lang="en-US" altLang="ja-JP" sz="1100" kern="100" dirty="0">
                <a:effectLst/>
                <a:latin typeface="+mn-ea"/>
                <a:cs typeface="Times New Roman" panose="02020603050405020304" pitchFamily="18" charset="0"/>
              </a:rPr>
              <a:t>everyone</a:t>
            </a:r>
            <a:r>
              <a:rPr lang="ja-JP" altLang="ja-JP" sz="1100" kern="100" dirty="0">
                <a:effectLst/>
                <a:latin typeface="+mn-ea"/>
                <a:cs typeface="Times New Roman" panose="02020603050405020304" pitchFamily="18" charset="0"/>
              </a:rPr>
              <a:t>によって、</a:t>
            </a:r>
            <a:r>
              <a:rPr lang="ja-JP" altLang="en-US" sz="1100" kern="100" dirty="0">
                <a:effectLst/>
                <a:latin typeface="+mn-ea"/>
                <a:cs typeface="Times New Roman" panose="02020603050405020304" pitchFamily="18" charset="0"/>
              </a:rPr>
              <a:t>則ち、</a:t>
            </a:r>
            <a:r>
              <a:rPr lang="en-US" altLang="ja-JP" sz="1100" kern="100" dirty="0">
                <a:effectLst/>
                <a:latin typeface="+mn-ea"/>
                <a:cs typeface="Times New Roman" panose="02020603050405020304" pitchFamily="18" charset="0"/>
              </a:rPr>
              <a:t>a people</a:t>
            </a:r>
            <a:r>
              <a:rPr lang="ja-JP" altLang="en-US" sz="1100" kern="100" dirty="0">
                <a:effectLst/>
                <a:latin typeface="+mn-ea"/>
                <a:cs typeface="Times New Roman" panose="02020603050405020304" pitchFamily="18" charset="0"/>
              </a:rPr>
              <a:t>を形成する</a:t>
            </a:r>
            <a:r>
              <a:rPr lang="en-US" altLang="ja-JP" sz="1100" kern="100" dirty="0">
                <a:effectLst/>
                <a:latin typeface="+mn-ea"/>
                <a:cs typeface="Times New Roman" panose="02020603050405020304" pitchFamily="18" charset="0"/>
              </a:rPr>
              <a:t>all the persons</a:t>
            </a:r>
            <a:r>
              <a:rPr lang="ja-JP" altLang="ja-JP" sz="1100" kern="100" dirty="0">
                <a:effectLst/>
                <a:latin typeface="+mn-ea"/>
                <a:cs typeface="Times New Roman" panose="02020603050405020304" pitchFamily="18" charset="0"/>
              </a:rPr>
              <a:t>によって実現します。</a:t>
            </a:r>
            <a:r>
              <a:rPr lang="ja-JP" altLang="en-US" sz="1100" kern="100" dirty="0">
                <a:effectLst/>
                <a:latin typeface="+mn-ea"/>
                <a:cs typeface="Times New Roman" panose="02020603050405020304" pitchFamily="18" charset="0"/>
              </a:rPr>
              <a:t>全ての</a:t>
            </a:r>
            <a:r>
              <a:rPr lang="ja-JP" altLang="en-US" sz="1100" kern="100" dirty="0">
                <a:solidFill>
                  <a:srgbClr val="FF0000"/>
                </a:solidFill>
                <a:effectLst/>
                <a:latin typeface="+mn-ea"/>
                <a:cs typeface="Times New Roman" panose="02020603050405020304" pitchFamily="18" charset="0"/>
              </a:rPr>
              <a:t>信条告白者</a:t>
            </a:r>
            <a:r>
              <a:rPr lang="ja-JP" altLang="en-US" sz="1100" kern="100" dirty="0">
                <a:effectLst/>
                <a:latin typeface="+mn-ea"/>
                <a:cs typeface="Times New Roman" panose="02020603050405020304" pitchFamily="18" charset="0"/>
              </a:rPr>
              <a:t>、彼らの全てによって実現します</a:t>
            </a:r>
            <a:r>
              <a:rPr lang="ja-JP" altLang="ja-JP" sz="1100" kern="100" dirty="0">
                <a:effectLst/>
                <a:latin typeface="+mn-ea"/>
                <a:cs typeface="Times New Roman" panose="02020603050405020304" pitchFamily="18" charset="0"/>
              </a:rPr>
              <a:t>。</a:t>
            </a:r>
            <a:r>
              <a:rPr lang="ja-JP" altLang="en-US" sz="1100" kern="100" dirty="0">
                <a:effectLst/>
                <a:latin typeface="+mn-ea"/>
                <a:cs typeface="Times New Roman" panose="02020603050405020304" pitchFamily="18" charset="0"/>
              </a:rPr>
              <a:t>全て</a:t>
            </a:r>
            <a:r>
              <a:rPr lang="ja-JP" altLang="ja-JP" sz="1100" kern="100" dirty="0">
                <a:effectLst/>
                <a:latin typeface="+mn-ea"/>
                <a:cs typeface="Times New Roman" panose="02020603050405020304" pitchFamily="18" charset="0"/>
              </a:rPr>
              <a:t>一緒</a:t>
            </a:r>
            <a:r>
              <a:rPr lang="ja-JP" altLang="en-US" sz="1100" kern="100" dirty="0">
                <a:effectLst/>
                <a:latin typeface="+mn-ea"/>
                <a:cs typeface="Times New Roman" panose="02020603050405020304" pitchFamily="18" charset="0"/>
              </a:rPr>
              <a:t>に、</a:t>
            </a:r>
            <a:r>
              <a:rPr lang="en-US" altLang="ja-JP" sz="1100" kern="100" dirty="0">
                <a:effectLst/>
                <a:latin typeface="+mn-ea"/>
                <a:cs typeface="Times New Roman" panose="02020603050405020304" pitchFamily="18" charset="0"/>
              </a:rPr>
              <a:t>everyone</a:t>
            </a:r>
            <a:r>
              <a:rPr lang="ja-JP" altLang="en-US" sz="1100" kern="100" dirty="0">
                <a:effectLst/>
                <a:latin typeface="+mn-ea"/>
                <a:cs typeface="Times New Roman" panose="02020603050405020304" pitchFamily="18" charset="0"/>
              </a:rPr>
              <a:t>がこの</a:t>
            </a:r>
            <a:r>
              <a:rPr lang="en-US" altLang="ja-JP" sz="1100" kern="100" dirty="0">
                <a:effectLst/>
                <a:latin typeface="+mn-ea"/>
                <a:cs typeface="Times New Roman" panose="02020603050405020304" pitchFamily="18" charset="0"/>
              </a:rPr>
              <a:t>community</a:t>
            </a:r>
            <a:r>
              <a:rPr lang="ja-JP" altLang="en-US" sz="1100" kern="100" dirty="0">
                <a:effectLst/>
                <a:latin typeface="+mn-ea"/>
                <a:cs typeface="Times New Roman" panose="02020603050405020304" pitchFamily="18" charset="0"/>
              </a:rPr>
              <a:t>に加わります。もし</a:t>
            </a:r>
            <a:r>
              <a:rPr lang="en-US" altLang="ja-JP" sz="1100" kern="100" dirty="0">
                <a:effectLst/>
                <a:latin typeface="+mn-ea"/>
                <a:cs typeface="Times New Roman" panose="02020603050405020304" pitchFamily="18" charset="0"/>
              </a:rPr>
              <a:t>everyone</a:t>
            </a:r>
            <a:r>
              <a:rPr lang="ja-JP" altLang="ja-JP" sz="1100" kern="100" dirty="0">
                <a:effectLst/>
                <a:latin typeface="+mn-ea"/>
                <a:cs typeface="Times New Roman" panose="02020603050405020304" pitchFamily="18" charset="0"/>
              </a:rPr>
              <a:t>が貢献しなければ</a:t>
            </a:r>
            <a:r>
              <a:rPr lang="ja-JP" altLang="en-US" sz="1100" kern="100" dirty="0">
                <a:effectLst/>
                <a:latin typeface="+mn-ea"/>
                <a:cs typeface="Times New Roman" panose="02020603050405020304" pitchFamily="18" charset="0"/>
              </a:rPr>
              <a:t>その</a:t>
            </a:r>
            <a:r>
              <a:rPr lang="ja-JP" altLang="ja-JP" sz="1100" kern="100" dirty="0">
                <a:effectLst/>
                <a:latin typeface="+mn-ea"/>
                <a:cs typeface="Times New Roman" panose="02020603050405020304" pitchFamily="18" charset="0"/>
              </a:rPr>
              <a:t>結果は</a:t>
            </a:r>
            <a:r>
              <a:rPr lang="en-US" altLang="ja-JP" sz="1100" kern="100" dirty="0">
                <a:effectLst/>
                <a:latin typeface="+mn-ea"/>
                <a:cs typeface="Times New Roman" panose="02020603050405020304" pitchFamily="18" charset="0"/>
              </a:rPr>
              <a:t>negative</a:t>
            </a:r>
            <a:r>
              <a:rPr lang="ja-JP" altLang="en-US" sz="1100" kern="100" dirty="0">
                <a:effectLst/>
                <a:latin typeface="+mn-ea"/>
                <a:cs typeface="Times New Roman" panose="02020603050405020304" pitchFamily="18" charset="0"/>
              </a:rPr>
              <a:t>です</a:t>
            </a:r>
            <a:r>
              <a:rPr lang="ja-JP" altLang="ja-JP" sz="1100" kern="100" dirty="0">
                <a:effectLst/>
                <a:latin typeface="+mn-ea"/>
                <a:cs typeface="Times New Roman" panose="02020603050405020304" pitchFamily="18" charset="0"/>
              </a:rPr>
              <a:t>。</a:t>
            </a:r>
          </a:p>
          <a:p>
            <a:pPr marL="0" indent="0" algn="just">
              <a:lnSpc>
                <a:spcPct val="100000"/>
              </a:lnSpc>
              <a:buNone/>
            </a:pPr>
            <a:endPar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marL="0" indent="0" algn="just">
              <a:lnSpc>
                <a:spcPct val="100000"/>
              </a:lnSpc>
              <a:buNone/>
            </a:pP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　</a:t>
            </a:r>
            <a:endParaRPr lang="ja-JP" altLang="ja-JP" sz="13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marL="0" indent="0" algn="just">
              <a:buNone/>
            </a:pPr>
            <a:endParaRPr lang="ja-JP" altLang="ja-JP" sz="13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6D6EBD96-B8F0-4F46-B883-E85A12254E92}"/>
              </a:ext>
            </a:extLst>
          </p:cNvPr>
          <p:cNvSpPr>
            <a:spLocks noGrp="1"/>
          </p:cNvSpPr>
          <p:nvPr>
            <p:ph type="sldNum" sz="quarter" idx="12"/>
          </p:nvPr>
        </p:nvSpPr>
        <p:spPr/>
        <p:txBody>
          <a:bodyPr/>
          <a:lstStyle/>
          <a:p>
            <a:fld id="{61C8C209-2824-4C64-AE41-02F26CB68BE2}" type="slidenum">
              <a:rPr kumimoji="1" lang="ja-JP" altLang="en-US" smtClean="0"/>
              <a:t>8</a:t>
            </a:fld>
            <a:endParaRPr kumimoji="1" lang="ja-JP" altLang="en-US" dirty="0"/>
          </a:p>
        </p:txBody>
      </p:sp>
    </p:spTree>
    <p:extLst>
      <p:ext uri="{BB962C8B-B14F-4D97-AF65-F5344CB8AC3E}">
        <p14:creationId xmlns:p14="http://schemas.microsoft.com/office/powerpoint/2010/main" val="2431118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5374C650-4DCA-4963-BF1C-563E9D3B3DD7}"/>
              </a:ext>
            </a:extLst>
          </p:cNvPr>
          <p:cNvSpPr>
            <a:spLocks noGrp="1"/>
          </p:cNvSpPr>
          <p:nvPr>
            <p:ph type="title"/>
          </p:nvPr>
        </p:nvSpPr>
        <p:spPr>
          <a:xfrm>
            <a:off x="0" y="189559"/>
            <a:ext cx="9144000" cy="157884"/>
          </a:xfrm>
        </p:spPr>
        <p:txBody>
          <a:bodyPr>
            <a:noAutofit/>
          </a:bodyPr>
          <a:lstStyle/>
          <a:p>
            <a:pPr algn="ctr">
              <a:lnSpc>
                <a:spcPct val="100000"/>
              </a:lnSpc>
            </a:pPr>
            <a:r>
              <a:rPr lang="en-US" altLang="ja-JP" sz="1500" b="1" dirty="0"/>
              <a:t>｢subsidiarity</a:t>
            </a:r>
            <a:r>
              <a:rPr lang="ja-JP" altLang="en-US" sz="1500" b="1" dirty="0"/>
              <a:t>の道を辿るからこそ</a:t>
            </a:r>
            <a:r>
              <a:rPr lang="en-US" altLang="ja-JP" sz="1500" b="1" dirty="0"/>
              <a:t>solidarity</a:t>
            </a:r>
            <a:r>
              <a:rPr lang="ja-JP" altLang="en-US" sz="1500" b="1" dirty="0"/>
              <a:t>に行き着く</a:t>
            </a:r>
            <a:r>
              <a:rPr lang="en-US" altLang="ja-JP" sz="1500" b="1" dirty="0"/>
              <a:t>｣</a:t>
            </a:r>
            <a:r>
              <a:rPr lang="ja-JP" altLang="en-US" sz="1500" b="1" dirty="0"/>
              <a:t>ことを説明します。</a:t>
            </a:r>
            <a:br>
              <a:rPr lang="en-US" altLang="ja-JP" sz="1500" b="1" dirty="0"/>
            </a:br>
            <a:r>
              <a:rPr lang="ja-JP" altLang="en-US" sz="1500" b="1" dirty="0"/>
              <a:t>要</a:t>
            </a:r>
            <a:r>
              <a:rPr lang="en-US" altLang="ja-JP" sz="1500" b="1" dirty="0"/>
              <a:t>(</a:t>
            </a:r>
            <a:r>
              <a:rPr lang="ja-JP" altLang="en-US" sz="1500" b="1" dirty="0"/>
              <a:t>よう</a:t>
            </a:r>
            <a:r>
              <a:rPr lang="en-US" altLang="ja-JP" sz="1500" b="1" dirty="0"/>
              <a:t>)</a:t>
            </a:r>
            <a:r>
              <a:rPr lang="ja-JP" altLang="en-US" sz="1500" b="1" dirty="0"/>
              <a:t>は</a:t>
            </a:r>
            <a:r>
              <a:rPr lang="en-US" altLang="ja-JP" sz="1500" b="1" dirty="0"/>
              <a:t>｢</a:t>
            </a:r>
            <a:r>
              <a:rPr lang="ja-JP" altLang="en-US" sz="1500" b="1" dirty="0"/>
              <a:t>社会各部の参画なくして</a:t>
            </a:r>
            <a:r>
              <a:rPr lang="en-US" altLang="ja-JP" sz="1500" b="1" dirty="0"/>
              <a:t>solidarity</a:t>
            </a:r>
            <a:r>
              <a:rPr lang="ja-JP" altLang="en-US" sz="1500" b="1" dirty="0"/>
              <a:t>なし</a:t>
            </a:r>
            <a:r>
              <a:rPr lang="en-US" altLang="ja-JP" sz="1500" b="1" dirty="0"/>
              <a:t>｣</a:t>
            </a:r>
            <a:r>
              <a:rPr lang="ja-JP" altLang="en-US" sz="1500" b="1" dirty="0"/>
              <a:t>なのです。</a:t>
            </a:r>
          </a:p>
        </p:txBody>
      </p:sp>
      <p:sp>
        <p:nvSpPr>
          <p:cNvPr id="6" name="コンテンツ プレースホルダー 5">
            <a:extLst>
              <a:ext uri="{FF2B5EF4-FFF2-40B4-BE49-F238E27FC236}">
                <a16:creationId xmlns:a16="http://schemas.microsoft.com/office/drawing/2014/main" id="{91ED3D9A-5AE1-43A3-BFEE-3D39E7219A7C}"/>
              </a:ext>
            </a:extLst>
          </p:cNvPr>
          <p:cNvSpPr>
            <a:spLocks noGrp="1"/>
          </p:cNvSpPr>
          <p:nvPr>
            <p:ph sz="half" idx="1"/>
          </p:nvPr>
        </p:nvSpPr>
        <p:spPr>
          <a:xfrm>
            <a:off x="0" y="628205"/>
            <a:ext cx="3835831" cy="5971419"/>
          </a:xfrm>
        </p:spPr>
        <p:txBody>
          <a:bodyPr>
            <a:noAutofit/>
          </a:bodyPr>
          <a:lstStyle/>
          <a:p>
            <a:pPr marL="0" indent="0" algn="just">
              <a:buNone/>
            </a:pPr>
            <a:r>
              <a:rPr lang="en-US" altLang="ja-JP" sz="950" b="0" i="0" dirty="0">
                <a:solidFill>
                  <a:srgbClr val="000000"/>
                </a:solidFill>
                <a:effectLst/>
                <a:latin typeface="Tahoma" panose="020B0604030504040204" pitchFamily="34" charset="0"/>
              </a:rPr>
              <a:t>In a previous catechesis we saw how </a:t>
            </a:r>
            <a:r>
              <a:rPr lang="en-US" altLang="ja-JP" sz="950" b="0" i="1" dirty="0">
                <a:solidFill>
                  <a:srgbClr val="000000"/>
                </a:solidFill>
                <a:effectLst/>
                <a:latin typeface="Tahoma" panose="020B0604030504040204" pitchFamily="34" charset="0"/>
              </a:rPr>
              <a:t>solidarity</a:t>
            </a:r>
            <a:r>
              <a:rPr lang="en-US" altLang="ja-JP" sz="950" b="0" i="0" dirty="0">
                <a:solidFill>
                  <a:srgbClr val="000000"/>
                </a:solidFill>
                <a:effectLst/>
                <a:latin typeface="Tahoma" panose="020B0604030504040204" pitchFamily="34" charset="0"/>
              </a:rPr>
              <a:t> is the way out of the crisis: it unites us and allows us to find solid proposals for a healthier world. But this path of solidarity needs </a:t>
            </a:r>
            <a:r>
              <a:rPr lang="en-US" altLang="ja-JP" sz="950" b="0" i="1" dirty="0">
                <a:solidFill>
                  <a:srgbClr val="000000"/>
                </a:solidFill>
                <a:effectLst/>
                <a:latin typeface="Tahoma" panose="020B0604030504040204" pitchFamily="34" charset="0"/>
              </a:rPr>
              <a:t>subsidiarity</a:t>
            </a:r>
            <a:r>
              <a:rPr lang="en-US" altLang="ja-JP" sz="950" b="0" i="0" dirty="0">
                <a:solidFill>
                  <a:srgbClr val="000000"/>
                </a:solidFill>
                <a:effectLst/>
                <a:latin typeface="Tahoma" panose="020B0604030504040204" pitchFamily="34" charset="0"/>
              </a:rPr>
              <a:t>. Someone might say to me: “But, Father, today you are using difficult words!”. This is why I am trying to explain what it means. </a:t>
            </a:r>
            <a:r>
              <a:rPr lang="en-US" altLang="ja-JP" sz="950" b="0" i="0" dirty="0">
                <a:solidFill>
                  <a:srgbClr val="FF0000"/>
                </a:solidFill>
                <a:effectLst/>
                <a:latin typeface="Tahoma" panose="020B0604030504040204" pitchFamily="34" charset="0"/>
              </a:rPr>
              <a:t>Showing solidarity because we are taking the path of subsidiarity. In fact, there is no true solidarity without social participation</a:t>
            </a:r>
            <a:r>
              <a:rPr lang="en-US" altLang="ja-JP" sz="950" b="0" i="0" dirty="0">
                <a:solidFill>
                  <a:srgbClr val="000000"/>
                </a:solidFill>
                <a:effectLst/>
                <a:latin typeface="Tahoma" panose="020B0604030504040204" pitchFamily="34" charset="0"/>
              </a:rPr>
              <a:t>, without the contribution of intermediary bodies: families, associations, cooperatives, small businesses, and other expressions of society. Everyone needs to contribute, everyone. This type of participation helps to prevent and to correct certain negative aspects of globalization and government action, as also occurs in caring for the people affected by the pandemic. These contributions “from the bottom” should be encouraged. How beautiful it is to see the work of volunteers during the crisis. Volunteers from every part of society, volunteers who come from wealthier families and those  from poorer families. But everyone, everyone together to emerge. This is solidarity and this is the principle of subsidiarity.</a:t>
            </a:r>
          </a:p>
          <a:p>
            <a:pPr marL="0" indent="0" algn="just">
              <a:buNone/>
            </a:pPr>
            <a:r>
              <a:rPr lang="en-US" altLang="ja-JP" sz="950" b="0" i="0" dirty="0">
                <a:solidFill>
                  <a:srgbClr val="000000"/>
                </a:solidFill>
                <a:effectLst/>
                <a:latin typeface="Tahoma" panose="020B0604030504040204" pitchFamily="34" charset="0"/>
              </a:rPr>
              <a:t>During the lockdown, the gesture of applauding doctors and nurses as a sign of encouragement and hope arose spontaneously. Many risked their lives and many gave their lives. Let us extend this applause to every member of the social body, to each and every one, for their precious contribution, no matter how small. “But what can that person over there do?” — “Listen to that person! Give the person space to work, consult him or her”. Let us applaud the “discarded”, those whom culture defines as “discarded” , this throw-away culture — that is, let us applaud the elderly, children, persons with disability; let us applaud workers, all those who dedicate themselves to service; everyone collaborating to emerge from the crisis. But let us not stop only at applause. </a:t>
            </a:r>
            <a:r>
              <a:rPr lang="en-US" altLang="ja-JP" sz="950" b="0" i="1" dirty="0">
                <a:solidFill>
                  <a:srgbClr val="000000"/>
                </a:solidFill>
                <a:effectLst/>
                <a:latin typeface="Tahoma" panose="020B0604030504040204" pitchFamily="34" charset="0"/>
              </a:rPr>
              <a:t>Hope</a:t>
            </a:r>
            <a:r>
              <a:rPr lang="en-US" altLang="ja-JP" sz="950" b="0" i="0" dirty="0">
                <a:solidFill>
                  <a:srgbClr val="000000"/>
                </a:solidFill>
                <a:effectLst/>
                <a:latin typeface="Tahoma" panose="020B0604030504040204" pitchFamily="34" charset="0"/>
              </a:rPr>
              <a:t> is audacious, and so, let us encourage one another to dream big. Brothers and sisters, let us learn to dream big! Let us not be afraid to dream big, seeking the ideals of justice and social love that are born of hope. Let us not try to rebuild the past — the past is the past. New things await us. The Lord promised: “I will make all things new”. Let us encourage ourselves to dream big, seeking these ideals, </a:t>
            </a:r>
            <a:r>
              <a:rPr lang="en-US" altLang="ja-JP" sz="950" b="0" i="0" dirty="0">
                <a:solidFill>
                  <a:srgbClr val="FF0000"/>
                </a:solidFill>
                <a:effectLst/>
                <a:latin typeface="Tahoma" panose="020B0604030504040204" pitchFamily="34" charset="0"/>
              </a:rPr>
              <a:t>let us not try to rebuild the past, especially the past that was unjust and already ill which I already mentioned as injustice</a:t>
            </a:r>
            <a:r>
              <a:rPr lang="en-US" altLang="ja-JP" sz="950" b="0" i="0" dirty="0">
                <a:solidFill>
                  <a:srgbClr val="000000"/>
                </a:solidFill>
                <a:effectLst/>
                <a:latin typeface="Tahoma" panose="020B0604030504040204" pitchFamily="34" charset="0"/>
              </a:rPr>
              <a:t>…. Let us build a future where the local and global dimensions mutually enrich each other — everyone can contribute, everyone has to contribute their share, their culture, their philosophy, their way of thinking — where beauty and the wealth of smaller groups, even those that are discarded, might flourish — because beauty is there too — and where those who have more dedicate themselves to service and give more to those who have less.</a:t>
            </a:r>
          </a:p>
          <a:p>
            <a:pPr marL="0" indent="0" algn="just">
              <a:buNone/>
            </a:pPr>
            <a:endParaRPr lang="en-US" altLang="ja-JP" sz="1200" b="0" i="0" dirty="0">
              <a:solidFill>
                <a:srgbClr val="000000"/>
              </a:solidFill>
              <a:effectLst/>
              <a:latin typeface="Tahoma" panose="020B0604030504040204" pitchFamily="34" charset="0"/>
            </a:endParaRPr>
          </a:p>
        </p:txBody>
      </p:sp>
      <p:sp>
        <p:nvSpPr>
          <p:cNvPr id="7" name="コンテンツ プレースホルダー 6">
            <a:extLst>
              <a:ext uri="{FF2B5EF4-FFF2-40B4-BE49-F238E27FC236}">
                <a16:creationId xmlns:a16="http://schemas.microsoft.com/office/drawing/2014/main" id="{8E3A2025-8E74-4C0D-AAFF-9A0C96179D5B}"/>
              </a:ext>
            </a:extLst>
          </p:cNvPr>
          <p:cNvSpPr>
            <a:spLocks noGrp="1"/>
          </p:cNvSpPr>
          <p:nvPr>
            <p:ph sz="half" idx="2"/>
          </p:nvPr>
        </p:nvSpPr>
        <p:spPr>
          <a:xfrm>
            <a:off x="3773837" y="628205"/>
            <a:ext cx="5370163" cy="5971419"/>
          </a:xfrm>
        </p:spPr>
        <p:txBody>
          <a:bodyPr>
            <a:noAutofit/>
          </a:bodyPr>
          <a:lstStyle/>
          <a:p>
            <a:pPr marL="0" indent="0" algn="just">
              <a:lnSpc>
                <a:spcPct val="93000"/>
              </a:lnSpc>
              <a:buNone/>
            </a:pPr>
            <a:r>
              <a:rPr lang="ja-JP" altLang="en-US" sz="1050" kern="100" dirty="0">
                <a:effectLst/>
                <a:latin typeface="+mn-ea"/>
                <a:cs typeface="Times New Roman" panose="02020603050405020304" pitchFamily="18" charset="0"/>
              </a:rPr>
              <a:t>先週</a:t>
            </a:r>
            <a:r>
              <a:rPr lang="ja-JP" altLang="ja-JP" sz="1050" kern="100" dirty="0">
                <a:effectLst/>
                <a:latin typeface="+mn-ea"/>
                <a:cs typeface="Times New Roman" panose="02020603050405020304" pitchFamily="18" charset="0"/>
              </a:rPr>
              <a:t>の</a:t>
            </a:r>
            <a:r>
              <a:rPr lang="ja-JP" altLang="en-US" sz="1050" kern="100" dirty="0">
                <a:effectLst/>
                <a:latin typeface="+mn-ea"/>
                <a:cs typeface="Times New Roman" panose="02020603050405020304" pitchFamily="18" charset="0"/>
              </a:rPr>
              <a:t>カテケーシス</a:t>
            </a:r>
            <a:r>
              <a:rPr lang="ja-JP" altLang="ja-JP" sz="1050" kern="100" dirty="0">
                <a:effectLst/>
                <a:latin typeface="+mn-ea"/>
                <a:cs typeface="Times New Roman" panose="02020603050405020304" pitchFamily="18" charset="0"/>
              </a:rPr>
              <a:t>講話では、</a:t>
            </a:r>
            <a:r>
              <a:rPr lang="en-US" altLang="ja-JP" sz="1050" kern="100" dirty="0">
                <a:effectLst/>
                <a:latin typeface="+mn-ea"/>
                <a:cs typeface="Times New Roman" panose="02020603050405020304" pitchFamily="18" charset="0"/>
              </a:rPr>
              <a:t>solidarity</a:t>
            </a:r>
            <a:r>
              <a:rPr lang="ja-JP" altLang="ja-JP" sz="1050" kern="100" dirty="0">
                <a:effectLst/>
                <a:latin typeface="+mn-ea"/>
                <a:cs typeface="Times New Roman" panose="02020603050405020304" pitchFamily="18" charset="0"/>
              </a:rPr>
              <a:t>が</a:t>
            </a:r>
            <a:r>
              <a:rPr lang="ja-JP" altLang="en-US" sz="1050" kern="100" dirty="0">
                <a:effectLst/>
                <a:latin typeface="+mn-ea"/>
                <a:cs typeface="Times New Roman" panose="02020603050405020304" pitchFamily="18" charset="0"/>
              </a:rPr>
              <a:t>どの様にして</a:t>
            </a:r>
            <a:r>
              <a:rPr lang="ja-JP" altLang="ja-JP" sz="1050" kern="100" dirty="0">
                <a:effectLst/>
                <a:latin typeface="+mn-ea"/>
                <a:cs typeface="Times New Roman" panose="02020603050405020304" pitchFamily="18" charset="0"/>
              </a:rPr>
              <a:t>危機</a:t>
            </a:r>
            <a:r>
              <a:rPr lang="ja-JP" altLang="en-US" sz="1050" kern="100" dirty="0">
                <a:effectLst/>
                <a:latin typeface="+mn-ea"/>
                <a:cs typeface="Times New Roman" panose="02020603050405020304" pitchFamily="18" charset="0"/>
              </a:rPr>
              <a:t>脱出の</a:t>
            </a:r>
            <a:r>
              <a:rPr lang="ja-JP" altLang="ja-JP" sz="1050" kern="100" dirty="0">
                <a:effectLst/>
                <a:latin typeface="+mn-ea"/>
                <a:cs typeface="Times New Roman" panose="02020603050405020304" pitchFamily="18" charset="0"/>
              </a:rPr>
              <a:t>道</a:t>
            </a:r>
            <a:r>
              <a:rPr lang="ja-JP" altLang="en-US" sz="1050" kern="100" dirty="0">
                <a:effectLst/>
                <a:latin typeface="+mn-ea"/>
                <a:cs typeface="Times New Roman" panose="02020603050405020304" pitchFamily="18" charset="0"/>
              </a:rPr>
              <a:t>になるのかを説明しました</a:t>
            </a:r>
            <a:r>
              <a:rPr lang="ja-JP" altLang="ja-JP" sz="1050" kern="100" dirty="0">
                <a:effectLst/>
                <a:latin typeface="+mn-ea"/>
                <a:cs typeface="Times New Roman" panose="02020603050405020304" pitchFamily="18" charset="0"/>
              </a:rPr>
              <a:t>。</a:t>
            </a:r>
            <a:r>
              <a:rPr lang="en-US" altLang="ja-JP" sz="1050" kern="100" dirty="0">
                <a:effectLst/>
                <a:latin typeface="+mn-ea"/>
                <a:cs typeface="Times New Roman" panose="02020603050405020304" pitchFamily="18" charset="0"/>
              </a:rPr>
              <a:t>solidarity</a:t>
            </a:r>
            <a:r>
              <a:rPr lang="ja-JP" altLang="ja-JP" sz="1050" kern="100" dirty="0">
                <a:effectLst/>
                <a:latin typeface="+mn-ea"/>
                <a:cs typeface="Times New Roman" panose="02020603050405020304" pitchFamily="18" charset="0"/>
              </a:rPr>
              <a:t>は</a:t>
            </a:r>
            <a:r>
              <a:rPr lang="ja-JP" altLang="en-US" sz="1050" kern="100" dirty="0">
                <a:effectLst/>
                <a:latin typeface="+mn-ea"/>
                <a:cs typeface="Times New Roman" panose="02020603050405020304" pitchFamily="18" charset="0"/>
              </a:rPr>
              <a:t>私達を一つにするので</a:t>
            </a:r>
            <a:r>
              <a:rPr lang="ja-JP" altLang="ja-JP" sz="1050" kern="100" dirty="0">
                <a:effectLst/>
                <a:latin typeface="+mn-ea"/>
                <a:cs typeface="Times New Roman" panose="02020603050405020304" pitchFamily="18" charset="0"/>
              </a:rPr>
              <a:t>、</a:t>
            </a:r>
            <a:r>
              <a:rPr lang="ja-JP" altLang="en-US" sz="1050" kern="100" dirty="0">
                <a:effectLst/>
                <a:latin typeface="+mn-ea"/>
                <a:cs typeface="Times New Roman" panose="02020603050405020304" pitchFamily="18" charset="0"/>
              </a:rPr>
              <a:t>確かに或る意味もっと健全な地上</a:t>
            </a:r>
            <a:r>
              <a:rPr lang="ja-JP" altLang="ja-JP" sz="1050" kern="100" dirty="0">
                <a:effectLst/>
                <a:latin typeface="+mn-ea"/>
                <a:cs typeface="Times New Roman" panose="02020603050405020304" pitchFamily="18" charset="0"/>
              </a:rPr>
              <a:t>世界</a:t>
            </a:r>
            <a:r>
              <a:rPr lang="ja-JP" altLang="en-US" sz="1050" kern="100" dirty="0">
                <a:effectLst/>
                <a:latin typeface="+mn-ea"/>
                <a:cs typeface="Times New Roman" panose="02020603050405020304" pitchFamily="18" charset="0"/>
              </a:rPr>
              <a:t>にするための手堅い方策を幾つか見つかり易くしてくれます。</a:t>
            </a:r>
            <a:r>
              <a:rPr lang="ja-JP" altLang="ja-JP" sz="1050" kern="100" dirty="0">
                <a:effectLst/>
                <a:latin typeface="+mn-ea"/>
                <a:cs typeface="Times New Roman" panose="02020603050405020304" pitchFamily="18" charset="0"/>
              </a:rPr>
              <a:t>しかしこの</a:t>
            </a:r>
            <a:r>
              <a:rPr lang="en-US" altLang="ja-JP" sz="1050" kern="100" dirty="0">
                <a:effectLst/>
                <a:latin typeface="+mn-ea"/>
                <a:cs typeface="Times New Roman" panose="02020603050405020304" pitchFamily="18" charset="0"/>
              </a:rPr>
              <a:t>solidarity</a:t>
            </a:r>
            <a:r>
              <a:rPr lang="ja-JP" altLang="ja-JP" sz="1050" kern="100" dirty="0">
                <a:effectLst/>
                <a:latin typeface="+mn-ea"/>
                <a:cs typeface="Times New Roman" panose="02020603050405020304" pitchFamily="18" charset="0"/>
              </a:rPr>
              <a:t>の道には</a:t>
            </a:r>
            <a:r>
              <a:rPr lang="en-US" altLang="ja-JP" sz="1050" i="1" kern="100" dirty="0">
                <a:effectLst/>
                <a:latin typeface="+mn-ea"/>
                <a:cs typeface="Times New Roman" panose="02020603050405020304" pitchFamily="18" charset="0"/>
              </a:rPr>
              <a:t>subsidiarity</a:t>
            </a:r>
            <a:r>
              <a:rPr lang="ja-JP" altLang="ja-JP" sz="1050" kern="100" dirty="0">
                <a:effectLst/>
                <a:latin typeface="+mn-ea"/>
                <a:cs typeface="Times New Roman" panose="02020603050405020304" pitchFamily="18" charset="0"/>
              </a:rPr>
              <a:t>が必要です。</a:t>
            </a:r>
            <a:r>
              <a:rPr lang="en-US" altLang="ja-JP" sz="1050" kern="100" dirty="0">
                <a:effectLst/>
                <a:latin typeface="+mn-ea"/>
                <a:cs typeface="Times New Roman" panose="02020603050405020304" pitchFamily="18" charset="0"/>
              </a:rPr>
              <a:t>｢</a:t>
            </a:r>
            <a:r>
              <a:rPr lang="ja-JP" altLang="en-US" sz="1050" kern="100" dirty="0">
                <a:effectLst/>
                <a:latin typeface="+mn-ea"/>
                <a:cs typeface="Times New Roman" panose="02020603050405020304" pitchFamily="18" charset="0"/>
              </a:rPr>
              <a:t>神父様、</a:t>
            </a:r>
            <a:r>
              <a:rPr lang="ja-JP" altLang="ja-JP" sz="1050" kern="100" dirty="0">
                <a:effectLst/>
                <a:latin typeface="+mn-ea"/>
                <a:cs typeface="Times New Roman" panose="02020603050405020304" pitchFamily="18" charset="0"/>
              </a:rPr>
              <a:t>今日は</a:t>
            </a:r>
            <a:r>
              <a:rPr lang="ja-JP" altLang="en-US" sz="1050" kern="100" dirty="0">
                <a:effectLst/>
                <a:latin typeface="+mn-ea"/>
                <a:cs typeface="Times New Roman" panose="02020603050405020304" pitchFamily="18" charset="0"/>
              </a:rPr>
              <a:t>随分</a:t>
            </a:r>
            <a:r>
              <a:rPr lang="ja-JP" altLang="ja-JP" sz="1050" kern="100" dirty="0">
                <a:effectLst/>
                <a:latin typeface="+mn-ea"/>
                <a:cs typeface="Times New Roman" panose="02020603050405020304" pitchFamily="18" charset="0"/>
              </a:rPr>
              <a:t>難しい説明ですね</a:t>
            </a:r>
            <a:r>
              <a:rPr lang="en-US" altLang="ja-JP" sz="1050" kern="100" dirty="0">
                <a:effectLst/>
                <a:latin typeface="+mn-ea"/>
                <a:cs typeface="Times New Roman" panose="02020603050405020304" pitchFamily="18" charset="0"/>
              </a:rPr>
              <a:t>｣</a:t>
            </a:r>
            <a:r>
              <a:rPr lang="ja-JP" altLang="ja-JP" sz="1050" kern="100" dirty="0">
                <a:effectLst/>
                <a:latin typeface="+mn-ea"/>
                <a:cs typeface="Times New Roman" panose="02020603050405020304" pitchFamily="18" charset="0"/>
              </a:rPr>
              <a:t>と</a:t>
            </a:r>
            <a:r>
              <a:rPr lang="ja-JP" altLang="en-US" sz="1050" kern="100" dirty="0">
                <a:effectLst/>
                <a:latin typeface="+mn-ea"/>
                <a:cs typeface="Times New Roman" panose="02020603050405020304" pitchFamily="18" charset="0"/>
              </a:rPr>
              <a:t>お小言を頂戴しそうです。先程</a:t>
            </a:r>
            <a:r>
              <a:rPr lang="en-US" altLang="ja-JP" sz="1050" kern="100" dirty="0">
                <a:effectLst/>
                <a:latin typeface="+mn-ea"/>
                <a:cs typeface="Times New Roman" panose="02020603050405020304" pitchFamily="18" charset="0"/>
              </a:rPr>
              <a:t>｢</a:t>
            </a:r>
            <a:r>
              <a:rPr lang="ja-JP" altLang="en-US" sz="1050" kern="100" dirty="0">
                <a:effectLst/>
                <a:latin typeface="+mn-ea"/>
                <a:cs typeface="Times New Roman" panose="02020603050405020304" pitchFamily="18" charset="0"/>
              </a:rPr>
              <a:t>頑張って説明してみます</a:t>
            </a:r>
            <a:r>
              <a:rPr lang="en-US" altLang="ja-JP" sz="1050" kern="100" dirty="0">
                <a:effectLst/>
                <a:latin typeface="+mn-ea"/>
                <a:cs typeface="Times New Roman" panose="02020603050405020304" pitchFamily="18" charset="0"/>
              </a:rPr>
              <a:t>｣</a:t>
            </a:r>
            <a:r>
              <a:rPr lang="ja-JP" altLang="en-US" sz="1050" kern="100" dirty="0">
                <a:effectLst/>
                <a:latin typeface="+mn-ea"/>
                <a:cs typeface="Times New Roman" panose="02020603050405020304" pitchFamily="18" charset="0"/>
              </a:rPr>
              <a:t>と言った所以です。</a:t>
            </a:r>
            <a:r>
              <a:rPr lang="ja-JP" altLang="en-US" sz="1050" kern="100" dirty="0">
                <a:solidFill>
                  <a:srgbClr val="FF0000"/>
                </a:solidFill>
                <a:effectLst/>
                <a:latin typeface="+mn-ea"/>
                <a:cs typeface="Times New Roman" panose="02020603050405020304" pitchFamily="18" charset="0"/>
              </a:rPr>
              <a:t>これから</a:t>
            </a:r>
            <a:r>
              <a:rPr lang="en-US" altLang="ja-JP" sz="1050" kern="100" dirty="0">
                <a:solidFill>
                  <a:srgbClr val="FF0000"/>
                </a:solidFill>
                <a:effectLst/>
                <a:latin typeface="+mn-ea"/>
                <a:cs typeface="Times New Roman" panose="02020603050405020304" pitchFamily="18" charset="0"/>
              </a:rPr>
              <a:t>｢subsidiarity</a:t>
            </a:r>
            <a:r>
              <a:rPr lang="ja-JP" altLang="ja-JP" sz="1050" kern="100" dirty="0">
                <a:solidFill>
                  <a:srgbClr val="FF0000"/>
                </a:solidFill>
                <a:effectLst/>
                <a:latin typeface="+mn-ea"/>
                <a:cs typeface="Times New Roman" panose="02020603050405020304" pitchFamily="18" charset="0"/>
              </a:rPr>
              <a:t>の道を</a:t>
            </a:r>
            <a:r>
              <a:rPr lang="ja-JP" altLang="en-US" sz="1050" kern="100" dirty="0">
                <a:solidFill>
                  <a:srgbClr val="FF0000"/>
                </a:solidFill>
                <a:effectLst/>
                <a:latin typeface="+mn-ea"/>
                <a:cs typeface="Times New Roman" panose="02020603050405020304" pitchFamily="18" charset="0"/>
              </a:rPr>
              <a:t>辿るからこそ</a:t>
            </a:r>
            <a:r>
              <a:rPr lang="en-US" altLang="ja-JP" sz="1050" kern="100" dirty="0">
                <a:solidFill>
                  <a:srgbClr val="FF0000"/>
                </a:solidFill>
                <a:effectLst/>
                <a:latin typeface="+mn-ea"/>
                <a:cs typeface="Times New Roman" panose="02020603050405020304" pitchFamily="18" charset="0"/>
              </a:rPr>
              <a:t>solidarity</a:t>
            </a:r>
            <a:r>
              <a:rPr lang="ja-JP" altLang="en-US" sz="1050" kern="100" dirty="0">
                <a:solidFill>
                  <a:srgbClr val="FF0000"/>
                </a:solidFill>
                <a:effectLst/>
                <a:latin typeface="+mn-ea"/>
                <a:cs typeface="Times New Roman" panose="02020603050405020304" pitchFamily="18" charset="0"/>
              </a:rPr>
              <a:t>に行き着く</a:t>
            </a:r>
            <a:r>
              <a:rPr lang="en-US" altLang="ja-JP" sz="1050" kern="100" dirty="0">
                <a:solidFill>
                  <a:srgbClr val="FF0000"/>
                </a:solidFill>
                <a:effectLst/>
                <a:latin typeface="+mn-ea"/>
                <a:cs typeface="Times New Roman" panose="02020603050405020304" pitchFamily="18" charset="0"/>
              </a:rPr>
              <a:t>｣</a:t>
            </a:r>
            <a:r>
              <a:rPr lang="ja-JP" altLang="en-US" sz="1050" kern="100" dirty="0">
                <a:solidFill>
                  <a:srgbClr val="FF0000"/>
                </a:solidFill>
                <a:effectLst/>
                <a:latin typeface="+mn-ea"/>
                <a:cs typeface="Times New Roman" panose="02020603050405020304" pitchFamily="18" charset="0"/>
              </a:rPr>
              <a:t>こと</a:t>
            </a:r>
            <a:r>
              <a:rPr lang="ja-JP" altLang="ja-JP" sz="1050" kern="100" dirty="0">
                <a:solidFill>
                  <a:srgbClr val="FF0000"/>
                </a:solidFill>
                <a:effectLst/>
                <a:latin typeface="+mn-ea"/>
                <a:cs typeface="Times New Roman" panose="02020603050405020304" pitchFamily="18" charset="0"/>
              </a:rPr>
              <a:t>を</a:t>
            </a:r>
            <a:r>
              <a:rPr lang="ja-JP" altLang="en-US" sz="1050" kern="100" dirty="0">
                <a:solidFill>
                  <a:srgbClr val="FF0000"/>
                </a:solidFill>
                <a:effectLst/>
                <a:latin typeface="+mn-ea"/>
                <a:cs typeface="Times New Roman" panose="02020603050405020304" pitchFamily="18" charset="0"/>
              </a:rPr>
              <a:t>説明</a:t>
            </a:r>
            <a:r>
              <a:rPr lang="ja-JP" altLang="ja-JP" sz="1050" kern="100" dirty="0">
                <a:solidFill>
                  <a:srgbClr val="FF0000"/>
                </a:solidFill>
                <a:effectLst/>
                <a:latin typeface="+mn-ea"/>
                <a:cs typeface="Times New Roman" panose="02020603050405020304" pitchFamily="18" charset="0"/>
              </a:rPr>
              <a:t>します。</a:t>
            </a:r>
            <a:r>
              <a:rPr lang="ja-JP" altLang="en-US" sz="1050" kern="100" dirty="0">
                <a:solidFill>
                  <a:srgbClr val="FF0000"/>
                </a:solidFill>
                <a:effectLst/>
                <a:latin typeface="+mn-ea"/>
                <a:cs typeface="Times New Roman" panose="02020603050405020304" pitchFamily="18" charset="0"/>
              </a:rPr>
              <a:t>要</a:t>
            </a:r>
            <a:r>
              <a:rPr lang="en-US" altLang="ja-JP" sz="1050" kern="100" dirty="0">
                <a:solidFill>
                  <a:srgbClr val="FF0000"/>
                </a:solidFill>
                <a:effectLst/>
                <a:latin typeface="+mn-ea"/>
                <a:cs typeface="Times New Roman" panose="02020603050405020304" pitchFamily="18" charset="0"/>
              </a:rPr>
              <a:t>(</a:t>
            </a:r>
            <a:r>
              <a:rPr lang="ja-JP" altLang="en-US" sz="1050" kern="100" dirty="0">
                <a:solidFill>
                  <a:srgbClr val="FF0000"/>
                </a:solidFill>
                <a:effectLst/>
                <a:latin typeface="+mn-ea"/>
                <a:cs typeface="Times New Roman" panose="02020603050405020304" pitchFamily="18" charset="0"/>
              </a:rPr>
              <a:t>よう</a:t>
            </a:r>
            <a:r>
              <a:rPr lang="en-US" altLang="ja-JP" sz="1050" kern="100" dirty="0">
                <a:solidFill>
                  <a:srgbClr val="FF0000"/>
                </a:solidFill>
                <a:effectLst/>
                <a:latin typeface="+mn-ea"/>
                <a:cs typeface="Times New Roman" panose="02020603050405020304" pitchFamily="18" charset="0"/>
              </a:rPr>
              <a:t>)</a:t>
            </a:r>
            <a:r>
              <a:rPr lang="ja-JP" altLang="en-US" sz="1050" kern="100" dirty="0">
                <a:solidFill>
                  <a:srgbClr val="FF0000"/>
                </a:solidFill>
                <a:effectLst/>
                <a:latin typeface="+mn-ea"/>
                <a:cs typeface="Times New Roman" panose="02020603050405020304" pitchFamily="18" charset="0"/>
              </a:rPr>
              <a:t>は</a:t>
            </a:r>
            <a:r>
              <a:rPr lang="en-US" altLang="ja-JP" sz="1050" kern="100" dirty="0">
                <a:solidFill>
                  <a:srgbClr val="FF0000"/>
                </a:solidFill>
                <a:effectLst/>
                <a:latin typeface="+mn-ea"/>
                <a:cs typeface="Times New Roman" panose="02020603050405020304" pitchFamily="18" charset="0"/>
              </a:rPr>
              <a:t>｢</a:t>
            </a:r>
            <a:r>
              <a:rPr lang="ja-JP" altLang="en-US" sz="1050" kern="100" dirty="0">
                <a:solidFill>
                  <a:srgbClr val="FF0000"/>
                </a:solidFill>
                <a:effectLst/>
                <a:latin typeface="+mn-ea"/>
                <a:cs typeface="Times New Roman" panose="02020603050405020304" pitchFamily="18" charset="0"/>
              </a:rPr>
              <a:t>社会各部の参画なくして</a:t>
            </a:r>
            <a:r>
              <a:rPr lang="en-US" altLang="ja-JP" sz="1050" kern="100" dirty="0">
                <a:solidFill>
                  <a:srgbClr val="FF0000"/>
                </a:solidFill>
                <a:effectLst/>
                <a:latin typeface="+mn-ea"/>
                <a:cs typeface="Times New Roman" panose="02020603050405020304" pitchFamily="18" charset="0"/>
              </a:rPr>
              <a:t>solidarity</a:t>
            </a:r>
            <a:r>
              <a:rPr lang="ja-JP" altLang="en-US" sz="1050" kern="100" dirty="0">
                <a:solidFill>
                  <a:srgbClr val="FF0000"/>
                </a:solidFill>
                <a:effectLst/>
                <a:latin typeface="+mn-ea"/>
                <a:cs typeface="Times New Roman" panose="02020603050405020304" pitchFamily="18" charset="0"/>
              </a:rPr>
              <a:t>なし</a:t>
            </a:r>
            <a:r>
              <a:rPr lang="en-US" altLang="ja-JP" sz="1050" kern="100" dirty="0">
                <a:solidFill>
                  <a:srgbClr val="FF0000"/>
                </a:solidFill>
                <a:effectLst/>
                <a:latin typeface="+mn-ea"/>
                <a:cs typeface="Times New Roman" panose="02020603050405020304" pitchFamily="18" charset="0"/>
              </a:rPr>
              <a:t>｣</a:t>
            </a:r>
            <a:r>
              <a:rPr lang="ja-JP" altLang="en-US" sz="1050" kern="100" dirty="0">
                <a:solidFill>
                  <a:srgbClr val="FF0000"/>
                </a:solidFill>
                <a:effectLst/>
                <a:latin typeface="+mn-ea"/>
                <a:cs typeface="Times New Roman" panose="02020603050405020304" pitchFamily="18" charset="0"/>
              </a:rPr>
              <a:t>なのです。</a:t>
            </a:r>
            <a:r>
              <a:rPr lang="ja-JP" altLang="ja-JP" sz="1050" kern="100" dirty="0">
                <a:effectLst/>
                <a:latin typeface="+mn-ea"/>
                <a:cs typeface="Times New Roman" panose="02020603050405020304" pitchFamily="18" charset="0"/>
              </a:rPr>
              <a:t>家庭、団体、組合、中小企業、</a:t>
            </a:r>
            <a:r>
              <a:rPr lang="ja-JP" altLang="en-US" sz="1050" kern="100" dirty="0">
                <a:effectLst/>
                <a:latin typeface="+mn-ea"/>
                <a:cs typeface="Times New Roman" panose="02020603050405020304" pitchFamily="18" charset="0"/>
              </a:rPr>
              <a:t>など社会の表れの全て、これら中間組織が貢献できない状況で</a:t>
            </a:r>
            <a:r>
              <a:rPr lang="en-US" altLang="ja-JP" sz="1050" kern="100" dirty="0">
                <a:effectLst/>
                <a:latin typeface="+mn-ea"/>
                <a:cs typeface="Times New Roman" panose="02020603050405020304" pitchFamily="18" charset="0"/>
              </a:rPr>
              <a:t>solidarity</a:t>
            </a:r>
            <a:r>
              <a:rPr lang="ja-JP" altLang="en-US" sz="1050" kern="100" dirty="0">
                <a:effectLst/>
                <a:latin typeface="+mn-ea"/>
                <a:cs typeface="Times New Roman" panose="02020603050405020304" pitchFamily="18" charset="0"/>
              </a:rPr>
              <a:t>とは言えません。</a:t>
            </a:r>
            <a:r>
              <a:rPr lang="en-US" altLang="ja-JP" sz="1050" kern="100" dirty="0">
                <a:effectLst/>
                <a:latin typeface="+mn-ea"/>
                <a:cs typeface="Times New Roman" panose="02020603050405020304" pitchFamily="18" charset="0"/>
              </a:rPr>
              <a:t>everyone(</a:t>
            </a:r>
            <a:r>
              <a:rPr lang="ja-JP" altLang="en-US" sz="1050" kern="100" dirty="0">
                <a:latin typeface="+mn-ea"/>
                <a:cs typeface="Times New Roman" panose="02020603050405020304" pitchFamily="18" charset="0"/>
              </a:rPr>
              <a:t>全ての霊的存在</a:t>
            </a:r>
            <a:r>
              <a:rPr lang="en-US" altLang="ja-JP" sz="1050" kern="100" dirty="0">
                <a:latin typeface="+mn-ea"/>
                <a:cs typeface="Times New Roman" panose="02020603050405020304" pitchFamily="18" charset="0"/>
              </a:rPr>
              <a:t>)</a:t>
            </a:r>
            <a:r>
              <a:rPr lang="ja-JP" altLang="en-US" sz="1050" kern="100" dirty="0">
                <a:effectLst/>
                <a:latin typeface="+mn-ea"/>
                <a:cs typeface="Times New Roman" panose="02020603050405020304" pitchFamily="18" charset="0"/>
              </a:rPr>
              <a:t>の貢献が必要なのです、</a:t>
            </a:r>
            <a:r>
              <a:rPr lang="en-US" altLang="ja-JP" sz="1050" kern="100" dirty="0">
                <a:effectLst/>
                <a:latin typeface="+mn-ea"/>
                <a:cs typeface="Times New Roman" panose="02020603050405020304" pitchFamily="18" charset="0"/>
              </a:rPr>
              <a:t>everyone</a:t>
            </a:r>
            <a:r>
              <a:rPr lang="ja-JP" altLang="en-US" sz="1050" kern="100" dirty="0">
                <a:effectLst/>
                <a:latin typeface="+mn-ea"/>
                <a:cs typeface="Times New Roman" panose="02020603050405020304" pitchFamily="18" charset="0"/>
              </a:rPr>
              <a:t>の</a:t>
            </a:r>
            <a:r>
              <a:rPr lang="ja-JP" altLang="en-US" sz="1050" kern="100" dirty="0">
                <a:latin typeface="+mn-ea"/>
                <a:cs typeface="Times New Roman" panose="02020603050405020304" pitchFamily="18" charset="0"/>
              </a:rPr>
              <a:t>。</a:t>
            </a:r>
            <a:r>
              <a:rPr lang="ja-JP" altLang="ja-JP" sz="1050" kern="100" dirty="0">
                <a:effectLst/>
                <a:latin typeface="+mn-ea"/>
                <a:cs typeface="Times New Roman" panose="02020603050405020304" pitchFamily="18" charset="0"/>
              </a:rPr>
              <a:t>こうした</a:t>
            </a:r>
            <a:r>
              <a:rPr lang="ja-JP" altLang="en-US" sz="1050" kern="100" dirty="0">
                <a:effectLst/>
                <a:latin typeface="+mn-ea"/>
                <a:cs typeface="Times New Roman" panose="02020603050405020304" pitchFamily="18" charset="0"/>
              </a:rPr>
              <a:t>参画により</a:t>
            </a:r>
            <a:r>
              <a:rPr lang="ja-JP" altLang="ja-JP" sz="1050" kern="100" dirty="0">
                <a:effectLst/>
                <a:latin typeface="+mn-ea"/>
                <a:cs typeface="Times New Roman" panose="02020603050405020304" pitchFamily="18" charset="0"/>
              </a:rPr>
              <a:t>、</a:t>
            </a:r>
            <a:r>
              <a:rPr lang="en-US" altLang="ja-JP" sz="1050" kern="100" dirty="0">
                <a:effectLst/>
                <a:latin typeface="+mn-ea"/>
                <a:cs typeface="Times New Roman" panose="02020603050405020304" pitchFamily="18" charset="0"/>
              </a:rPr>
              <a:t>globalization</a:t>
            </a:r>
            <a:r>
              <a:rPr lang="ja-JP" altLang="en-US" sz="1050" kern="100" dirty="0">
                <a:effectLst/>
                <a:latin typeface="+mn-ea"/>
                <a:cs typeface="Times New Roman" panose="02020603050405020304" pitchFamily="18" charset="0"/>
              </a:rPr>
              <a:t>が進む中で起きる</a:t>
            </a:r>
            <a:r>
              <a:rPr lang="ja-JP" altLang="ja-JP" sz="1050" kern="100" dirty="0">
                <a:effectLst/>
                <a:latin typeface="+mn-ea"/>
                <a:cs typeface="Times New Roman" panose="02020603050405020304" pitchFamily="18" charset="0"/>
              </a:rPr>
              <a:t>政府の言動の負の</a:t>
            </a:r>
            <a:r>
              <a:rPr lang="ja-JP" altLang="en-US" sz="1050" kern="100" dirty="0">
                <a:effectLst/>
                <a:latin typeface="+mn-ea"/>
                <a:cs typeface="Times New Roman" panose="02020603050405020304" pitchFamily="18" charset="0"/>
              </a:rPr>
              <a:t>面を防ぎ</a:t>
            </a:r>
            <a:r>
              <a:rPr lang="en-US" altLang="ja-JP" sz="1050" kern="100" dirty="0">
                <a:effectLst/>
                <a:latin typeface="+mn-ea"/>
                <a:cs typeface="Times New Roman" panose="02020603050405020304" pitchFamily="18" charset="0"/>
              </a:rPr>
              <a:t>correct</a:t>
            </a:r>
            <a:r>
              <a:rPr lang="ja-JP" altLang="en-US" sz="1050" kern="100" dirty="0">
                <a:effectLst/>
                <a:latin typeface="+mn-ea"/>
                <a:cs typeface="Times New Roman" panose="02020603050405020304" pitchFamily="18" charset="0"/>
              </a:rPr>
              <a:t>することができますし、</a:t>
            </a:r>
            <a:r>
              <a:rPr lang="ja-JP" altLang="ja-JP" sz="1050" kern="100" dirty="0">
                <a:effectLst/>
                <a:latin typeface="+mn-ea"/>
                <a:cs typeface="Times New Roman" panose="02020603050405020304" pitchFamily="18" charset="0"/>
              </a:rPr>
              <a:t>このパンデミック</a:t>
            </a:r>
            <a:r>
              <a:rPr lang="ja-JP" altLang="en-US" sz="1050" kern="100" dirty="0">
                <a:effectLst/>
                <a:latin typeface="+mn-ea"/>
                <a:cs typeface="Times New Roman" panose="02020603050405020304" pitchFamily="18" charset="0"/>
              </a:rPr>
              <a:t>に</a:t>
            </a:r>
            <a:r>
              <a:rPr lang="ja-JP" altLang="ja-JP" sz="1050" kern="100" dirty="0">
                <a:effectLst/>
                <a:latin typeface="+mn-ea"/>
                <a:cs typeface="Times New Roman" panose="02020603050405020304" pitchFamily="18" charset="0"/>
              </a:rPr>
              <a:t>苦しんでいる</a:t>
            </a:r>
            <a:r>
              <a:rPr lang="en-US" altLang="ja-JP" sz="1050" kern="100" dirty="0">
                <a:effectLst/>
                <a:latin typeface="+mn-ea"/>
                <a:cs typeface="Times New Roman" panose="02020603050405020304" pitchFamily="18" charset="0"/>
              </a:rPr>
              <a:t>the people</a:t>
            </a:r>
            <a:r>
              <a:rPr lang="ja-JP" altLang="ja-JP" sz="1050" kern="100" dirty="0">
                <a:effectLst/>
                <a:latin typeface="+mn-ea"/>
                <a:cs typeface="Times New Roman" panose="02020603050405020304" pitchFamily="18" charset="0"/>
              </a:rPr>
              <a:t>への</a:t>
            </a:r>
            <a:r>
              <a:rPr lang="ja-JP" altLang="en-US" sz="1050" kern="100" dirty="0">
                <a:effectLst/>
                <a:latin typeface="+mn-ea"/>
                <a:cs typeface="Times New Roman" panose="02020603050405020304" pitchFamily="18" charset="0"/>
              </a:rPr>
              <a:t>ケア</a:t>
            </a:r>
            <a:r>
              <a:rPr lang="ja-JP" altLang="ja-JP" sz="1050" kern="100" dirty="0">
                <a:effectLst/>
                <a:latin typeface="+mn-ea"/>
                <a:cs typeface="Times New Roman" panose="02020603050405020304" pitchFamily="18" charset="0"/>
              </a:rPr>
              <a:t>に</a:t>
            </a:r>
            <a:r>
              <a:rPr lang="ja-JP" altLang="en-US" sz="1050" kern="100" dirty="0">
                <a:effectLst/>
                <a:latin typeface="+mn-ea"/>
                <a:cs typeface="Times New Roman" panose="02020603050405020304" pitchFamily="18" charset="0"/>
              </a:rPr>
              <a:t>付随する負の面に</a:t>
            </a:r>
            <a:r>
              <a:rPr lang="ja-JP" altLang="ja-JP" sz="1050" kern="100" dirty="0">
                <a:effectLst/>
                <a:latin typeface="+mn-ea"/>
                <a:cs typeface="Times New Roman" panose="02020603050405020304" pitchFamily="18" charset="0"/>
              </a:rPr>
              <a:t>ついても</a:t>
            </a:r>
            <a:r>
              <a:rPr lang="ja-JP" altLang="en-US" sz="1050" kern="100" dirty="0">
                <a:effectLst/>
                <a:latin typeface="+mn-ea"/>
                <a:cs typeface="Times New Roman" panose="02020603050405020304" pitchFamily="18" charset="0"/>
              </a:rPr>
              <a:t>同様です</a:t>
            </a:r>
            <a:r>
              <a:rPr lang="ja-JP" altLang="ja-JP" sz="1050" kern="100" dirty="0">
                <a:effectLst/>
                <a:latin typeface="+mn-ea"/>
                <a:cs typeface="Times New Roman" panose="02020603050405020304" pitchFamily="18" charset="0"/>
              </a:rPr>
              <a:t>。</a:t>
            </a:r>
            <a:r>
              <a:rPr lang="ja-JP" altLang="en-US" sz="1050" kern="100" dirty="0">
                <a:effectLst/>
                <a:latin typeface="+mn-ea"/>
                <a:cs typeface="Times New Roman" panose="02020603050405020304" pitchFamily="18" charset="0"/>
              </a:rPr>
              <a:t>ですからこの</a:t>
            </a:r>
            <a:r>
              <a:rPr lang="en-US" altLang="ja-JP" sz="1050" kern="100" dirty="0">
                <a:effectLst/>
                <a:latin typeface="+mn-ea"/>
                <a:cs typeface="Times New Roman" panose="02020603050405020304" pitchFamily="18" charset="0"/>
              </a:rPr>
              <a:t>｢</a:t>
            </a:r>
            <a:r>
              <a:rPr lang="ja-JP" altLang="ja-JP" sz="1050" kern="100" dirty="0">
                <a:effectLst/>
                <a:latin typeface="+mn-ea"/>
                <a:cs typeface="Times New Roman" panose="02020603050405020304" pitchFamily="18" charset="0"/>
              </a:rPr>
              <a:t>下から</a:t>
            </a:r>
            <a:r>
              <a:rPr lang="en-US" altLang="ja-JP" sz="1050" kern="100" dirty="0">
                <a:effectLst/>
                <a:latin typeface="+mn-ea"/>
                <a:cs typeface="Times New Roman" panose="02020603050405020304" pitchFamily="18" charset="0"/>
              </a:rPr>
              <a:t>｣</a:t>
            </a:r>
            <a:r>
              <a:rPr lang="ja-JP" altLang="ja-JP" sz="1050" kern="100" dirty="0">
                <a:effectLst/>
                <a:latin typeface="+mn-ea"/>
                <a:cs typeface="Times New Roman" panose="02020603050405020304" pitchFamily="18" charset="0"/>
              </a:rPr>
              <a:t>の貢献を励ます</a:t>
            </a:r>
            <a:r>
              <a:rPr lang="ja-JP" altLang="en-US" sz="1050" kern="100" dirty="0">
                <a:effectLst/>
                <a:latin typeface="+mn-ea"/>
                <a:cs typeface="Times New Roman" panose="02020603050405020304" pitchFamily="18" charset="0"/>
              </a:rPr>
              <a:t>必要があります</a:t>
            </a:r>
            <a:r>
              <a:rPr lang="ja-JP" altLang="ja-JP" sz="1050" kern="100" dirty="0">
                <a:effectLst/>
                <a:latin typeface="+mn-ea"/>
                <a:cs typeface="Times New Roman" panose="02020603050405020304" pitchFamily="18" charset="0"/>
              </a:rPr>
              <a:t>。</a:t>
            </a:r>
            <a:r>
              <a:rPr lang="ja-JP" altLang="en-US" sz="1050" kern="100" dirty="0">
                <a:effectLst/>
                <a:latin typeface="+mn-ea"/>
                <a:cs typeface="Times New Roman" panose="02020603050405020304" pitchFamily="18" charset="0"/>
              </a:rPr>
              <a:t>ヴォ</a:t>
            </a:r>
            <a:r>
              <a:rPr lang="ja-JP" altLang="ja-JP" sz="1050" kern="100" dirty="0">
                <a:effectLst/>
                <a:latin typeface="+mn-ea"/>
                <a:cs typeface="Times New Roman" panose="02020603050405020304" pitchFamily="18" charset="0"/>
              </a:rPr>
              <a:t>ランティアの方々</a:t>
            </a:r>
            <a:r>
              <a:rPr lang="ja-JP" altLang="ja-JP" sz="1050" kern="100" dirty="0">
                <a:latin typeface="+mn-ea"/>
                <a:cs typeface="Times New Roman" panose="02020603050405020304" pitchFamily="18" charset="0"/>
              </a:rPr>
              <a:t>がこの危機に際し活躍</a:t>
            </a:r>
            <a:r>
              <a:rPr lang="ja-JP" altLang="ja-JP" sz="1050" kern="100" dirty="0">
                <a:effectLst/>
                <a:latin typeface="+mn-ea"/>
                <a:cs typeface="Times New Roman" panose="02020603050405020304" pitchFamily="18" charset="0"/>
              </a:rPr>
              <a:t>している様子を目にする</a:t>
            </a:r>
            <a:r>
              <a:rPr lang="ja-JP" altLang="en-US" sz="1050" kern="100" dirty="0">
                <a:effectLst/>
                <a:latin typeface="+mn-ea"/>
                <a:cs typeface="Times New Roman" panose="02020603050405020304" pitchFamily="18" charset="0"/>
              </a:rPr>
              <a:t>の</a:t>
            </a:r>
            <a:r>
              <a:rPr lang="ja-JP" altLang="ja-JP" sz="1050" kern="100" dirty="0">
                <a:effectLst/>
                <a:latin typeface="+mn-ea"/>
                <a:cs typeface="Times New Roman" panose="02020603050405020304" pitchFamily="18" charset="0"/>
              </a:rPr>
              <a:t>は</a:t>
            </a:r>
            <a:r>
              <a:rPr lang="ja-JP" altLang="en-US" sz="1050" kern="100" dirty="0">
                <a:effectLst/>
                <a:latin typeface="+mn-ea"/>
                <a:cs typeface="Times New Roman" panose="02020603050405020304" pitchFamily="18" charset="0"/>
              </a:rPr>
              <a:t>とても</a:t>
            </a:r>
            <a:r>
              <a:rPr lang="ja-JP" altLang="ja-JP" sz="1050" kern="100" dirty="0">
                <a:effectLst/>
                <a:latin typeface="+mn-ea"/>
                <a:cs typeface="Times New Roman" panose="02020603050405020304" pitchFamily="18" charset="0"/>
              </a:rPr>
              <a:t>素晴らしい。社会の</a:t>
            </a:r>
            <a:r>
              <a:rPr lang="ja-JP" altLang="en-US" sz="1050" kern="100" dirty="0">
                <a:effectLst/>
                <a:latin typeface="+mn-ea"/>
                <a:cs typeface="Times New Roman" panose="02020603050405020304" pitchFamily="18" charset="0"/>
              </a:rPr>
              <a:t>各部</a:t>
            </a:r>
            <a:r>
              <a:rPr lang="ja-JP" altLang="ja-JP" sz="1050" kern="100" dirty="0">
                <a:effectLst/>
                <a:latin typeface="+mn-ea"/>
                <a:cs typeface="Times New Roman" panose="02020603050405020304" pitchFamily="18" charset="0"/>
              </a:rPr>
              <a:t>から</a:t>
            </a:r>
            <a:r>
              <a:rPr lang="ja-JP" altLang="en-US" sz="1050" kern="100" dirty="0">
                <a:effectLst/>
                <a:latin typeface="+mn-ea"/>
                <a:cs typeface="Times New Roman" panose="02020603050405020304" pitchFamily="18" charset="0"/>
              </a:rPr>
              <a:t>ヴォ</a:t>
            </a:r>
            <a:r>
              <a:rPr lang="ja-JP" altLang="ja-JP" sz="1050" kern="100" dirty="0">
                <a:effectLst/>
                <a:latin typeface="+mn-ea"/>
                <a:cs typeface="Times New Roman" panose="02020603050405020304" pitchFamily="18" charset="0"/>
              </a:rPr>
              <a:t>ランティアが集まりました。富裕層の家族の人も、貧しい家族の人も</a:t>
            </a:r>
            <a:r>
              <a:rPr lang="ja-JP" altLang="en-US" sz="1050" kern="100" dirty="0">
                <a:effectLst/>
                <a:latin typeface="+mn-ea"/>
                <a:cs typeface="Times New Roman" panose="02020603050405020304" pitchFamily="18" charset="0"/>
              </a:rPr>
              <a:t>ヴォランティアになりました</a:t>
            </a:r>
            <a:r>
              <a:rPr lang="ja-JP" altLang="ja-JP" sz="1050" kern="100" dirty="0">
                <a:effectLst/>
                <a:latin typeface="+mn-ea"/>
                <a:cs typeface="Times New Roman" panose="02020603050405020304" pitchFamily="18" charset="0"/>
              </a:rPr>
              <a:t>。</a:t>
            </a:r>
            <a:r>
              <a:rPr lang="ja-JP" altLang="en-US" sz="1050" kern="100" dirty="0">
                <a:effectLst/>
                <a:latin typeface="+mn-ea"/>
                <a:cs typeface="Times New Roman" panose="02020603050405020304" pitchFamily="18" charset="0"/>
              </a:rPr>
              <a:t>要は</a:t>
            </a:r>
            <a:r>
              <a:rPr lang="en-US" altLang="ja-JP" sz="1050" kern="100" dirty="0">
                <a:effectLst/>
                <a:latin typeface="+mn-ea"/>
                <a:cs typeface="Times New Roman" panose="02020603050405020304" pitchFamily="18" charset="0"/>
              </a:rPr>
              <a:t>everyone</a:t>
            </a:r>
            <a:r>
              <a:rPr lang="ja-JP" altLang="en-US" sz="1050" kern="100" dirty="0">
                <a:effectLst/>
                <a:latin typeface="+mn-ea"/>
                <a:cs typeface="Times New Roman" panose="02020603050405020304" pitchFamily="18" charset="0"/>
              </a:rPr>
              <a:t>、</a:t>
            </a:r>
            <a:r>
              <a:rPr lang="ja-JP" altLang="en-US" sz="1050" kern="100" dirty="0">
                <a:latin typeface="+mn-ea"/>
                <a:cs typeface="Times New Roman" panose="02020603050405020304" pitchFamily="18" charset="0"/>
              </a:rPr>
              <a:t>全ての霊的存在</a:t>
            </a:r>
            <a:r>
              <a:rPr lang="ja-JP" altLang="ja-JP" sz="1050" kern="100" dirty="0">
                <a:effectLst/>
                <a:latin typeface="+mn-ea"/>
                <a:cs typeface="Times New Roman" panose="02020603050405020304" pitchFamily="18" charset="0"/>
              </a:rPr>
              <a:t>が一緒に</a:t>
            </a:r>
            <a:r>
              <a:rPr lang="ja-JP" altLang="en-US" sz="1050" kern="100" dirty="0">
                <a:effectLst/>
                <a:latin typeface="+mn-ea"/>
                <a:cs typeface="Times New Roman" panose="02020603050405020304" pitchFamily="18" charset="0"/>
              </a:rPr>
              <a:t>この危機を脱出する。</a:t>
            </a:r>
            <a:r>
              <a:rPr lang="ja-JP" altLang="ja-JP" sz="1050" kern="100" dirty="0">
                <a:effectLst/>
                <a:latin typeface="+mn-ea"/>
                <a:cs typeface="Times New Roman" panose="02020603050405020304" pitchFamily="18" charset="0"/>
              </a:rPr>
              <a:t>これこそが</a:t>
            </a:r>
            <a:r>
              <a:rPr lang="en-US" altLang="ja-JP" sz="1050" kern="100" dirty="0">
                <a:effectLst/>
                <a:latin typeface="+mn-ea"/>
                <a:cs typeface="Times New Roman" panose="02020603050405020304" pitchFamily="18" charset="0"/>
              </a:rPr>
              <a:t>solidarity</a:t>
            </a:r>
            <a:r>
              <a:rPr lang="ja-JP" altLang="ja-JP" sz="1050" kern="100" dirty="0">
                <a:effectLst/>
                <a:latin typeface="+mn-ea"/>
                <a:cs typeface="Times New Roman" panose="02020603050405020304" pitchFamily="18" charset="0"/>
              </a:rPr>
              <a:t>であり</a:t>
            </a:r>
            <a:r>
              <a:rPr lang="ja-JP" altLang="en-US" sz="1050" kern="100" dirty="0">
                <a:effectLst/>
                <a:latin typeface="+mn-ea"/>
                <a:cs typeface="Times New Roman" panose="02020603050405020304" pitchFamily="18" charset="0"/>
              </a:rPr>
              <a:t>、</a:t>
            </a:r>
            <a:r>
              <a:rPr lang="en-US" altLang="ja-JP" sz="1050" kern="100" dirty="0">
                <a:effectLst/>
                <a:latin typeface="+mn-ea"/>
                <a:cs typeface="Times New Roman" panose="02020603050405020304" pitchFamily="18" charset="0"/>
              </a:rPr>
              <a:t>subsidiarity</a:t>
            </a:r>
            <a:r>
              <a:rPr lang="ja-JP" altLang="ja-JP" sz="1050" kern="100" dirty="0">
                <a:effectLst/>
                <a:latin typeface="+mn-ea"/>
                <a:cs typeface="Times New Roman" panose="02020603050405020304" pitchFamily="18" charset="0"/>
              </a:rPr>
              <a:t>の原理です。</a:t>
            </a:r>
          </a:p>
          <a:p>
            <a:pPr marL="0" indent="0" algn="just">
              <a:lnSpc>
                <a:spcPct val="93000"/>
              </a:lnSpc>
              <a:buNone/>
            </a:pPr>
            <a:r>
              <a:rPr lang="ja-JP" altLang="en-US" sz="1050" kern="100" dirty="0">
                <a:effectLst/>
                <a:latin typeface="+mn-ea"/>
                <a:cs typeface="Times New Roman" panose="02020603050405020304" pitchFamily="18" charset="0"/>
              </a:rPr>
              <a:t>この</a:t>
            </a:r>
            <a:r>
              <a:rPr lang="ja-JP" altLang="ja-JP" sz="1050" kern="100" dirty="0">
                <a:effectLst/>
                <a:latin typeface="+mn-ea"/>
                <a:cs typeface="Times New Roman" panose="02020603050405020304" pitchFamily="18" charset="0"/>
              </a:rPr>
              <a:t>ロックダウンの間、励ましと希望のしるしとして、医師と看護師への称賛が自然にわき起こりました。大勢の人が</a:t>
            </a:r>
            <a:r>
              <a:rPr lang="ja-JP" altLang="en-US" sz="1050" kern="100" dirty="0">
                <a:effectLst/>
                <a:latin typeface="+mn-ea"/>
                <a:cs typeface="Times New Roman" panose="02020603050405020304" pitchFamily="18" charset="0"/>
              </a:rPr>
              <a:t>いのち懸け</a:t>
            </a:r>
            <a:r>
              <a:rPr lang="ja-JP" altLang="ja-JP" sz="1050" kern="100" dirty="0">
                <a:effectLst/>
                <a:latin typeface="+mn-ea"/>
                <a:cs typeface="Times New Roman" panose="02020603050405020304" pitchFamily="18" charset="0"/>
              </a:rPr>
              <a:t>で働き、その多くが</a:t>
            </a:r>
            <a:r>
              <a:rPr lang="ja-JP" altLang="en-US" sz="1050" kern="100" dirty="0">
                <a:effectLst/>
                <a:latin typeface="+mn-ea"/>
                <a:cs typeface="Times New Roman" panose="02020603050405020304" pitchFamily="18" charset="0"/>
              </a:rPr>
              <a:t>実際いのち</a:t>
            </a:r>
            <a:r>
              <a:rPr lang="ja-JP" altLang="ja-JP" sz="1050" kern="100" dirty="0">
                <a:effectLst/>
                <a:latin typeface="+mn-ea"/>
                <a:cs typeface="Times New Roman" panose="02020603050405020304" pitchFamily="18" charset="0"/>
              </a:rPr>
              <a:t>を落としました。</a:t>
            </a:r>
            <a:r>
              <a:rPr lang="ja-JP" altLang="en-US" sz="1050" kern="100" dirty="0">
                <a:effectLst/>
                <a:latin typeface="+mn-ea"/>
                <a:cs typeface="Times New Roman" panose="02020603050405020304" pitchFamily="18" charset="0"/>
              </a:rPr>
              <a:t>称賛</a:t>
            </a:r>
            <a:r>
              <a:rPr lang="ja-JP" altLang="ja-JP" sz="1050" kern="100" dirty="0">
                <a:effectLst/>
                <a:latin typeface="+mn-ea"/>
                <a:cs typeface="Times New Roman" panose="02020603050405020304" pitchFamily="18" charset="0"/>
              </a:rPr>
              <a:t>の</a:t>
            </a:r>
            <a:r>
              <a:rPr lang="ja-JP" altLang="en-US" sz="1050" kern="100" dirty="0">
                <a:effectLst/>
                <a:latin typeface="+mn-ea"/>
                <a:cs typeface="Times New Roman" panose="02020603050405020304" pitchFamily="18" charset="0"/>
              </a:rPr>
              <a:t>対象</a:t>
            </a:r>
            <a:r>
              <a:rPr lang="ja-JP" altLang="ja-JP" sz="1050" kern="100" dirty="0">
                <a:effectLst/>
                <a:latin typeface="+mn-ea"/>
                <a:cs typeface="Times New Roman" panose="02020603050405020304" pitchFamily="18" charset="0"/>
              </a:rPr>
              <a:t>を広げて、社会</a:t>
            </a:r>
            <a:r>
              <a:rPr lang="ja-JP" altLang="en-US" sz="1050" kern="100" dirty="0">
                <a:effectLst/>
                <a:latin typeface="+mn-ea"/>
                <a:cs typeface="Times New Roman" panose="02020603050405020304" pitchFamily="18" charset="0"/>
              </a:rPr>
              <a:t>という“からだ”の全ての</a:t>
            </a:r>
            <a:r>
              <a:rPr lang="en-US" altLang="ja-JP" sz="1050" kern="100" dirty="0">
                <a:effectLst/>
                <a:latin typeface="+mn-ea"/>
                <a:cs typeface="Times New Roman" panose="02020603050405020304" pitchFamily="18" charset="0"/>
              </a:rPr>
              <a:t>member</a:t>
            </a:r>
            <a:r>
              <a:rPr lang="ja-JP" altLang="en-US" sz="1050" kern="100" dirty="0">
                <a:effectLst/>
                <a:latin typeface="+mn-ea"/>
                <a:cs typeface="Times New Roman" panose="02020603050405020304" pitchFamily="18" charset="0"/>
              </a:rPr>
              <a:t>に</a:t>
            </a:r>
            <a:r>
              <a:rPr lang="ja-JP" altLang="ja-JP" sz="1050" kern="100" dirty="0">
                <a:effectLst/>
                <a:latin typeface="+mn-ea"/>
                <a:cs typeface="Times New Roman" panose="02020603050405020304" pitchFamily="18" charset="0"/>
              </a:rPr>
              <a:t>、</a:t>
            </a:r>
            <a:r>
              <a:rPr lang="ja-JP" altLang="en-US" sz="1050" kern="100" dirty="0">
                <a:effectLst/>
                <a:latin typeface="+mn-ea"/>
                <a:cs typeface="Times New Roman" panose="02020603050405020304" pitchFamily="18" charset="0"/>
              </a:rPr>
              <a:t>則ち、</a:t>
            </a:r>
            <a:r>
              <a:rPr lang="en-US" altLang="ja-JP" sz="1050" kern="100" dirty="0">
                <a:effectLst/>
                <a:latin typeface="+mn-ea"/>
                <a:cs typeface="Times New Roman" panose="02020603050405020304" pitchFamily="18" charset="0"/>
              </a:rPr>
              <a:t>each and every one</a:t>
            </a:r>
            <a:r>
              <a:rPr lang="ja-JP" altLang="en-US" sz="1050" kern="100" dirty="0">
                <a:effectLst/>
                <a:latin typeface="+mn-ea"/>
                <a:cs typeface="Times New Roman" panose="02020603050405020304" pitchFamily="18" charset="0"/>
              </a:rPr>
              <a:t>に、</a:t>
            </a:r>
            <a:r>
              <a:rPr lang="ja-JP" altLang="ja-JP" sz="1050" kern="100" dirty="0">
                <a:latin typeface="+mn-ea"/>
                <a:cs typeface="Times New Roman" panose="02020603050405020304" pitchFamily="18" charset="0"/>
              </a:rPr>
              <a:t>称賛</a:t>
            </a:r>
            <a:r>
              <a:rPr lang="ja-JP" altLang="en-US" sz="1050" kern="100" dirty="0">
                <a:latin typeface="+mn-ea"/>
                <a:cs typeface="Times New Roman" panose="02020603050405020304" pitchFamily="18" charset="0"/>
              </a:rPr>
              <a:t>を贈りましょう</a:t>
            </a:r>
            <a:r>
              <a:rPr lang="ja-JP" altLang="ja-JP" sz="1050" kern="100" dirty="0">
                <a:effectLst/>
                <a:latin typeface="+mn-ea"/>
                <a:cs typeface="Times New Roman" panose="02020603050405020304" pitchFamily="18" charset="0"/>
              </a:rPr>
              <a:t>。</a:t>
            </a:r>
            <a:r>
              <a:rPr lang="ja-JP" altLang="en-US" sz="1050" kern="100" dirty="0">
                <a:effectLst/>
                <a:latin typeface="+mn-ea"/>
                <a:cs typeface="Times New Roman" panose="02020603050405020304" pitchFamily="18" charset="0"/>
              </a:rPr>
              <a:t>どんなに小さき者</a:t>
            </a:r>
            <a:r>
              <a:rPr lang="ja-JP" altLang="ja-JP" sz="1050" kern="100" dirty="0">
                <a:effectLst/>
                <a:latin typeface="+mn-ea"/>
                <a:cs typeface="Times New Roman" panose="02020603050405020304" pitchFamily="18" charset="0"/>
              </a:rPr>
              <a:t>であっても</a:t>
            </a:r>
            <a:r>
              <a:rPr lang="ja-JP" altLang="en-US" sz="1050" kern="100" dirty="0">
                <a:effectLst/>
                <a:latin typeface="+mn-ea"/>
                <a:cs typeface="Times New Roman" panose="02020603050405020304" pitchFamily="18" charset="0"/>
              </a:rPr>
              <a:t>その貢献は、かけがえのないものな</a:t>
            </a:r>
            <a:r>
              <a:rPr lang="ja-JP" altLang="ja-JP" sz="1050" kern="100" dirty="0">
                <a:effectLst/>
                <a:latin typeface="+mn-ea"/>
                <a:cs typeface="Times New Roman" panose="02020603050405020304" pitchFamily="18" charset="0"/>
              </a:rPr>
              <a:t>のです。</a:t>
            </a:r>
            <a:r>
              <a:rPr lang="en-US" altLang="ja-JP" sz="1050" kern="100" dirty="0">
                <a:effectLst/>
                <a:latin typeface="+mn-ea"/>
                <a:cs typeface="Times New Roman" panose="02020603050405020304" pitchFamily="18" charset="0"/>
              </a:rPr>
              <a:t>｢</a:t>
            </a:r>
            <a:r>
              <a:rPr lang="ja-JP" altLang="en-US" sz="1050" kern="100" dirty="0">
                <a:effectLst/>
                <a:latin typeface="+mn-ea"/>
                <a:cs typeface="Times New Roman" panose="02020603050405020304" pitchFamily="18" charset="0"/>
              </a:rPr>
              <a:t>でも</a:t>
            </a:r>
            <a:r>
              <a:rPr lang="ja-JP" altLang="ja-JP" sz="1050" kern="100" dirty="0">
                <a:effectLst/>
                <a:latin typeface="+mn-ea"/>
                <a:cs typeface="Times New Roman" panose="02020603050405020304" pitchFamily="18" charset="0"/>
              </a:rPr>
              <a:t>、あそこにいる</a:t>
            </a:r>
            <a:r>
              <a:rPr lang="ja-JP" altLang="en-US" sz="1050" kern="100" dirty="0">
                <a:effectLst/>
                <a:latin typeface="+mn-ea"/>
                <a:cs typeface="Times New Roman" panose="02020603050405020304" pitchFamily="18" charset="0"/>
              </a:rPr>
              <a:t>あんな</a:t>
            </a:r>
            <a:r>
              <a:rPr lang="en-US" altLang="ja-JP" sz="1050" kern="100" dirty="0">
                <a:effectLst/>
                <a:latin typeface="+mn-ea"/>
                <a:cs typeface="Times New Roman" panose="02020603050405020304" pitchFamily="18" charset="0"/>
              </a:rPr>
              <a:t>person</a:t>
            </a:r>
            <a:r>
              <a:rPr lang="ja-JP" altLang="en-US" sz="1050" kern="100" dirty="0">
                <a:effectLst/>
                <a:latin typeface="+mn-ea"/>
                <a:cs typeface="Times New Roman" panose="02020603050405020304" pitchFamily="18" charset="0"/>
              </a:rPr>
              <a:t>に</a:t>
            </a:r>
            <a:r>
              <a:rPr lang="ja-JP" altLang="ja-JP" sz="1050" kern="100" dirty="0">
                <a:effectLst/>
                <a:latin typeface="+mn-ea"/>
                <a:cs typeface="Times New Roman" panose="02020603050405020304" pitchFamily="18" charset="0"/>
              </a:rPr>
              <a:t>何ができるの</a:t>
            </a:r>
            <a:r>
              <a:rPr lang="ja-JP" altLang="en-US" sz="1050" kern="100" dirty="0">
                <a:effectLst/>
                <a:latin typeface="+mn-ea"/>
                <a:cs typeface="Times New Roman" panose="02020603050405020304" pitchFamily="18" charset="0"/>
              </a:rPr>
              <a:t>？</a:t>
            </a:r>
            <a:r>
              <a:rPr lang="en-US" altLang="ja-JP" sz="1050" kern="100" dirty="0">
                <a:effectLst/>
                <a:latin typeface="+mn-ea"/>
                <a:cs typeface="Times New Roman" panose="02020603050405020304" pitchFamily="18" charset="0"/>
              </a:rPr>
              <a:t>｣―｢Listen to that person! </a:t>
            </a:r>
            <a:r>
              <a:rPr lang="en-US" altLang="ja-JP" sz="1050" kern="100" dirty="0">
                <a:latin typeface="+mn-ea"/>
                <a:cs typeface="Times New Roman" panose="02020603050405020304" pitchFamily="18" charset="0"/>
              </a:rPr>
              <a:t> </a:t>
            </a:r>
            <a:r>
              <a:rPr lang="en-US" altLang="ja-JP" sz="1050" kern="100" dirty="0">
                <a:effectLst/>
                <a:latin typeface="+mn-ea"/>
                <a:cs typeface="Times New Roman" panose="02020603050405020304" pitchFamily="18" charset="0"/>
              </a:rPr>
              <a:t>the person</a:t>
            </a:r>
            <a:r>
              <a:rPr lang="ja-JP" altLang="ja-JP" sz="1050" kern="100" dirty="0">
                <a:effectLst/>
                <a:latin typeface="+mn-ea"/>
                <a:cs typeface="Times New Roman" panose="02020603050405020304" pitchFamily="18" charset="0"/>
              </a:rPr>
              <a:t>に働く機会を与え、</a:t>
            </a:r>
            <a:r>
              <a:rPr lang="ja-JP" altLang="en-US" sz="1050" kern="100" dirty="0">
                <a:effectLst/>
                <a:latin typeface="+mn-ea"/>
                <a:cs typeface="Times New Roman" panose="02020603050405020304" pitchFamily="18" charset="0"/>
              </a:rPr>
              <a:t>人となりを知った上で相談して下さい</a:t>
            </a:r>
            <a:r>
              <a:rPr lang="en-US" altLang="ja-JP" sz="1050" kern="100" dirty="0">
                <a:effectLst/>
                <a:latin typeface="+mn-ea"/>
                <a:cs typeface="Times New Roman" panose="02020603050405020304" pitchFamily="18" charset="0"/>
              </a:rPr>
              <a:t>｡｣</a:t>
            </a:r>
            <a:r>
              <a:rPr lang="ja-JP" altLang="en-US" sz="1050" kern="100" dirty="0">
                <a:effectLst/>
                <a:latin typeface="+mn-ea"/>
                <a:cs typeface="Times New Roman" panose="02020603050405020304" pitchFamily="18" charset="0"/>
              </a:rPr>
              <a:t>　今の使い捨て</a:t>
            </a:r>
            <a:r>
              <a:rPr lang="ja-JP" altLang="ja-JP" sz="1050" kern="100" dirty="0">
                <a:effectLst/>
                <a:latin typeface="+mn-ea"/>
                <a:cs typeface="Times New Roman" panose="02020603050405020304" pitchFamily="18" charset="0"/>
              </a:rPr>
              <a:t>文化が</a:t>
            </a:r>
            <a:r>
              <a:rPr lang="en-US" altLang="ja-JP" sz="1050" kern="100" dirty="0">
                <a:effectLst/>
                <a:latin typeface="+mn-ea"/>
                <a:cs typeface="Times New Roman" panose="02020603050405020304" pitchFamily="18" charset="0"/>
              </a:rPr>
              <a:t>｢</a:t>
            </a:r>
            <a:r>
              <a:rPr lang="ja-JP" altLang="en-US" sz="1050" kern="100" dirty="0">
                <a:effectLst/>
                <a:latin typeface="+mn-ea"/>
                <a:cs typeface="Times New Roman" panose="02020603050405020304" pitchFamily="18" charset="0"/>
              </a:rPr>
              <a:t>役に立たない</a:t>
            </a:r>
            <a:r>
              <a:rPr lang="en-US" altLang="ja-JP" sz="1050" kern="100" dirty="0">
                <a:effectLst/>
                <a:latin typeface="+mn-ea"/>
                <a:cs typeface="Times New Roman" panose="02020603050405020304" pitchFamily="18" charset="0"/>
              </a:rPr>
              <a:t>｣｢</a:t>
            </a:r>
            <a:r>
              <a:rPr lang="ja-JP" altLang="en-US" sz="1050" kern="100" dirty="0">
                <a:effectLst/>
                <a:latin typeface="+mn-ea"/>
                <a:cs typeface="Times New Roman" panose="02020603050405020304" pitchFamily="18" charset="0"/>
              </a:rPr>
              <a:t>廃棄</a:t>
            </a:r>
            <a:r>
              <a:rPr lang="en-US" altLang="ja-JP" sz="1050" kern="100" dirty="0">
                <a:effectLst/>
                <a:latin typeface="+mn-ea"/>
                <a:cs typeface="Times New Roman" panose="02020603050405020304" pitchFamily="18" charset="0"/>
              </a:rPr>
              <a:t>｣</a:t>
            </a:r>
            <a:r>
              <a:rPr lang="ja-JP" altLang="ja-JP" sz="1050" kern="100" dirty="0">
                <a:effectLst/>
                <a:latin typeface="+mn-ea"/>
                <a:cs typeface="Times New Roman" panose="02020603050405020304" pitchFamily="18" charset="0"/>
              </a:rPr>
              <a:t>と決めつけた</a:t>
            </a:r>
            <a:r>
              <a:rPr lang="ja-JP" altLang="en-US" sz="1050" kern="100" dirty="0">
                <a:effectLst/>
                <a:latin typeface="+mn-ea"/>
                <a:cs typeface="Times New Roman" panose="02020603050405020304" pitchFamily="18" charset="0"/>
              </a:rPr>
              <a:t>者達</a:t>
            </a:r>
            <a:r>
              <a:rPr lang="ja-JP" altLang="ja-JP" sz="1050" kern="100" dirty="0">
                <a:effectLst/>
                <a:latin typeface="+mn-ea"/>
                <a:cs typeface="Times New Roman" panose="02020603050405020304" pitchFamily="18" charset="0"/>
              </a:rPr>
              <a:t>を</a:t>
            </a:r>
            <a:r>
              <a:rPr lang="ja-JP" altLang="en-US" sz="1050" kern="100" dirty="0">
                <a:effectLst/>
                <a:latin typeface="+mn-ea"/>
                <a:cs typeface="Times New Roman" panose="02020603050405020304" pitchFamily="18" charset="0"/>
              </a:rPr>
              <a:t>称賛しま</a:t>
            </a:r>
            <a:r>
              <a:rPr lang="ja-JP" altLang="ja-JP" sz="1050" kern="100" dirty="0">
                <a:effectLst/>
                <a:latin typeface="+mn-ea"/>
                <a:cs typeface="Times New Roman" panose="02020603050405020304" pitchFamily="18" charset="0"/>
              </a:rPr>
              <a:t>しょう。つまり、高齢者、</a:t>
            </a:r>
            <a:r>
              <a:rPr lang="ja-JP" altLang="en-US" sz="1050" kern="100" dirty="0">
                <a:effectLst/>
                <a:latin typeface="+mn-ea"/>
                <a:cs typeface="Times New Roman" panose="02020603050405020304" pitchFamily="18" charset="0"/>
              </a:rPr>
              <a:t>子供</a:t>
            </a:r>
            <a:r>
              <a:rPr lang="ja-JP" altLang="ja-JP" sz="1050" kern="100" dirty="0">
                <a:effectLst/>
                <a:latin typeface="+mn-ea"/>
                <a:cs typeface="Times New Roman" panose="02020603050405020304" pitchFamily="18" charset="0"/>
              </a:rPr>
              <a:t>、</a:t>
            </a:r>
            <a:r>
              <a:rPr lang="en-US" altLang="ja-JP" sz="1050" kern="100" dirty="0">
                <a:effectLst/>
                <a:latin typeface="+mn-ea"/>
                <a:cs typeface="Times New Roman" panose="02020603050405020304" pitchFamily="18" charset="0"/>
              </a:rPr>
              <a:t>persons with disability</a:t>
            </a:r>
            <a:r>
              <a:rPr lang="ja-JP" altLang="ja-JP" sz="1050" kern="100" dirty="0">
                <a:effectLst/>
                <a:latin typeface="+mn-ea"/>
                <a:cs typeface="Times New Roman" panose="02020603050405020304" pitchFamily="18" charset="0"/>
              </a:rPr>
              <a:t>を</a:t>
            </a:r>
            <a:r>
              <a:rPr lang="ja-JP" altLang="en-US" sz="1050" kern="100" dirty="0">
                <a:effectLst/>
                <a:latin typeface="+mn-ea"/>
                <a:cs typeface="Times New Roman" panose="02020603050405020304" pitchFamily="18" charset="0"/>
              </a:rPr>
              <a:t>讃え</a:t>
            </a:r>
            <a:r>
              <a:rPr lang="ja-JP" altLang="ja-JP" sz="1050" kern="100" dirty="0">
                <a:effectLst/>
                <a:latin typeface="+mn-ea"/>
                <a:cs typeface="Times New Roman" panose="02020603050405020304" pitchFamily="18" charset="0"/>
              </a:rPr>
              <a:t>ましょう。</a:t>
            </a:r>
            <a:r>
              <a:rPr lang="en-US" altLang="ja-JP" sz="1050" kern="100" dirty="0">
                <a:effectLst/>
                <a:latin typeface="+mn-ea"/>
                <a:cs typeface="Times New Roman" panose="02020603050405020304" pitchFamily="18" charset="0"/>
              </a:rPr>
              <a:t>workers</a:t>
            </a:r>
            <a:r>
              <a:rPr lang="ja-JP" altLang="ja-JP" sz="1050" kern="100" dirty="0">
                <a:effectLst/>
                <a:latin typeface="+mn-ea"/>
                <a:cs typeface="Times New Roman" panose="02020603050405020304" pitchFamily="18" charset="0"/>
              </a:rPr>
              <a:t>、奉仕のために</a:t>
            </a:r>
            <a:r>
              <a:rPr lang="ja-JP" altLang="en-US" sz="1050" kern="100" dirty="0">
                <a:effectLst/>
                <a:latin typeface="+mn-ea"/>
                <a:cs typeface="Times New Roman" panose="02020603050405020304" pitchFamily="18" charset="0"/>
              </a:rPr>
              <a:t>尽力</a:t>
            </a:r>
            <a:r>
              <a:rPr lang="ja-JP" altLang="ja-JP" sz="1050" kern="100" dirty="0">
                <a:effectLst/>
                <a:latin typeface="+mn-ea"/>
                <a:cs typeface="Times New Roman" panose="02020603050405020304" pitchFamily="18" charset="0"/>
              </a:rPr>
              <a:t>している人、</a:t>
            </a:r>
            <a:r>
              <a:rPr lang="ja-JP" altLang="en-US" sz="1050" kern="100" dirty="0">
                <a:effectLst/>
                <a:latin typeface="+mn-ea"/>
                <a:cs typeface="Times New Roman" panose="02020603050405020304" pitchFamily="18" charset="0"/>
              </a:rPr>
              <a:t>この</a:t>
            </a:r>
            <a:r>
              <a:rPr lang="ja-JP" altLang="ja-JP" sz="1050" kern="100" dirty="0">
                <a:effectLst/>
                <a:latin typeface="+mn-ea"/>
                <a:cs typeface="Times New Roman" panose="02020603050405020304" pitchFamily="18" charset="0"/>
              </a:rPr>
              <a:t>危機を乗り越えるために協力している</a:t>
            </a:r>
            <a:r>
              <a:rPr lang="en-US" altLang="ja-JP" sz="1050" kern="100" dirty="0">
                <a:effectLst/>
                <a:latin typeface="+mn-ea"/>
                <a:cs typeface="Times New Roman" panose="02020603050405020304" pitchFamily="18" charset="0"/>
              </a:rPr>
              <a:t>everyone</a:t>
            </a:r>
            <a:r>
              <a:rPr lang="ja-JP" altLang="ja-JP" sz="1050" kern="100" dirty="0">
                <a:effectLst/>
                <a:latin typeface="+mn-ea"/>
                <a:cs typeface="Times New Roman" panose="02020603050405020304" pitchFamily="18" charset="0"/>
              </a:rPr>
              <a:t>を</a:t>
            </a:r>
            <a:r>
              <a:rPr lang="ja-JP" altLang="en-US" sz="1050" kern="100" dirty="0">
                <a:effectLst/>
                <a:latin typeface="+mn-ea"/>
                <a:cs typeface="Times New Roman" panose="02020603050405020304" pitchFamily="18" charset="0"/>
              </a:rPr>
              <a:t>讃え</a:t>
            </a:r>
            <a:r>
              <a:rPr lang="ja-JP" altLang="ja-JP" sz="1050" kern="100" dirty="0">
                <a:effectLst/>
                <a:latin typeface="+mn-ea"/>
                <a:cs typeface="Times New Roman" panose="02020603050405020304" pitchFamily="18" charset="0"/>
              </a:rPr>
              <a:t>ましょう。</a:t>
            </a:r>
            <a:r>
              <a:rPr lang="ja-JP" altLang="en-US" sz="1050" kern="100" dirty="0">
                <a:effectLst/>
                <a:latin typeface="+mn-ea"/>
                <a:cs typeface="Times New Roman" panose="02020603050405020304" pitchFamily="18" charset="0"/>
              </a:rPr>
              <a:t>もっとも</a:t>
            </a:r>
            <a:r>
              <a:rPr lang="ja-JP" altLang="ja-JP" sz="1050" kern="100" dirty="0">
                <a:effectLst/>
                <a:latin typeface="+mn-ea"/>
                <a:cs typeface="Times New Roman" panose="02020603050405020304" pitchFamily="18" charset="0"/>
              </a:rPr>
              <a:t>、</a:t>
            </a:r>
            <a:r>
              <a:rPr lang="ja-JP" altLang="en-US" sz="1050" kern="100" dirty="0">
                <a:effectLst/>
                <a:latin typeface="+mn-ea"/>
                <a:cs typeface="Times New Roman" panose="02020603050405020304" pitchFamily="18" charset="0"/>
              </a:rPr>
              <a:t>讃える</a:t>
            </a:r>
            <a:r>
              <a:rPr lang="ja-JP" altLang="ja-JP" sz="1050" kern="100" dirty="0">
                <a:effectLst/>
                <a:latin typeface="+mn-ea"/>
                <a:cs typeface="Times New Roman" panose="02020603050405020304" pitchFamily="18" charset="0"/>
              </a:rPr>
              <a:t>だけで</a:t>
            </a:r>
            <a:r>
              <a:rPr lang="ja-JP" altLang="en-US" sz="1050" kern="100" dirty="0">
                <a:effectLst/>
                <a:latin typeface="+mn-ea"/>
                <a:cs typeface="Times New Roman" panose="02020603050405020304" pitchFamily="18" charset="0"/>
              </a:rPr>
              <a:t>済ませ</a:t>
            </a:r>
            <a:r>
              <a:rPr lang="ja-JP" altLang="ja-JP" sz="1050" kern="100" dirty="0">
                <a:effectLst/>
                <a:latin typeface="+mn-ea"/>
                <a:cs typeface="Times New Roman" panose="02020603050405020304" pitchFamily="18" charset="0"/>
              </a:rPr>
              <a:t>てはなりません。</a:t>
            </a:r>
            <a:r>
              <a:rPr lang="en-US" altLang="ja-JP" sz="1050" i="1" kern="100" dirty="0">
                <a:effectLst/>
                <a:latin typeface="+mn-ea"/>
                <a:cs typeface="Times New Roman" panose="02020603050405020304" pitchFamily="18" charset="0"/>
              </a:rPr>
              <a:t>hope</a:t>
            </a:r>
            <a:r>
              <a:rPr lang="ja-JP" altLang="ja-JP" sz="1050" kern="100" dirty="0">
                <a:effectLst/>
                <a:latin typeface="+mn-ea"/>
                <a:cs typeface="Times New Roman" panose="02020603050405020304" pitchFamily="18" charset="0"/>
              </a:rPr>
              <a:t>は大胆</a:t>
            </a:r>
            <a:r>
              <a:rPr lang="ja-JP" altLang="ja-JP" sz="1050" kern="100" dirty="0">
                <a:latin typeface="+mn-ea"/>
                <a:cs typeface="Times New Roman" panose="02020603050405020304" pitchFamily="18" charset="0"/>
              </a:rPr>
              <a:t>。ですから互いに励まし合い</a:t>
            </a:r>
            <a:r>
              <a:rPr lang="en-US" altLang="ja-JP" sz="1050" kern="100" dirty="0">
                <a:latin typeface="+mn-ea"/>
                <a:cs typeface="Times New Roman" panose="02020603050405020304" pitchFamily="18" charset="0"/>
              </a:rPr>
              <a:t>dream big!</a:t>
            </a:r>
            <a:r>
              <a:rPr lang="ja-JP" altLang="en-US" sz="1050" kern="100" dirty="0">
                <a:latin typeface="+mn-ea"/>
                <a:cs typeface="Times New Roman" panose="02020603050405020304" pitchFamily="18" charset="0"/>
              </a:rPr>
              <a:t>　</a:t>
            </a:r>
            <a:r>
              <a:rPr lang="ja-JP" altLang="ja-JP" sz="1050" kern="100" dirty="0">
                <a:effectLst/>
                <a:latin typeface="+mn-ea"/>
                <a:cs typeface="Times New Roman" panose="02020603050405020304" pitchFamily="18" charset="0"/>
              </a:rPr>
              <a:t>兄弟姉妹の皆さん、</a:t>
            </a:r>
            <a:r>
              <a:rPr lang="ja-JP" altLang="en-US" sz="1050" kern="100" dirty="0">
                <a:effectLst/>
                <a:latin typeface="+mn-ea"/>
                <a:cs typeface="Times New Roman" panose="02020603050405020304" pitchFamily="18" charset="0"/>
              </a:rPr>
              <a:t>難しくありません</a:t>
            </a:r>
            <a:r>
              <a:rPr lang="ja-JP" altLang="en-US" sz="1050" kern="100" dirty="0">
                <a:latin typeface="+mn-ea"/>
                <a:cs typeface="Times New Roman" panose="02020603050405020304" pitchFamily="18" charset="0"/>
              </a:rPr>
              <a:t>、</a:t>
            </a:r>
            <a:r>
              <a:rPr lang="en-US" altLang="ja-JP" sz="1050" kern="100" dirty="0">
                <a:latin typeface="+mn-ea"/>
                <a:cs typeface="Times New Roman" panose="02020603050405020304" pitchFamily="18" charset="0"/>
              </a:rPr>
              <a:t>dream big!</a:t>
            </a:r>
            <a:r>
              <a:rPr lang="ja-JP" altLang="en-US" sz="1050" kern="100" dirty="0">
                <a:latin typeface="+mn-ea"/>
                <a:cs typeface="Times New Roman" panose="02020603050405020304" pitchFamily="18" charset="0"/>
              </a:rPr>
              <a:t>　</a:t>
            </a:r>
            <a:r>
              <a:rPr lang="ja-JP" altLang="ja-JP" sz="1050" kern="100" dirty="0">
                <a:effectLst/>
                <a:latin typeface="+mn-ea"/>
                <a:cs typeface="Times New Roman" panose="02020603050405020304" pitchFamily="18" charset="0"/>
              </a:rPr>
              <a:t>恐れずに</a:t>
            </a:r>
            <a:r>
              <a:rPr lang="en-US" altLang="ja-JP" sz="1050" kern="100" dirty="0">
                <a:effectLst/>
                <a:latin typeface="+mn-ea"/>
                <a:cs typeface="Times New Roman" panose="02020603050405020304" pitchFamily="18" charset="0"/>
              </a:rPr>
              <a:t>dream big</a:t>
            </a:r>
            <a:r>
              <a:rPr lang="ja-JP" altLang="ja-JP" sz="1050" kern="100" dirty="0">
                <a:effectLst/>
                <a:latin typeface="+mn-ea"/>
                <a:cs typeface="Times New Roman" panose="02020603050405020304" pitchFamily="18" charset="0"/>
              </a:rPr>
              <a:t>、</a:t>
            </a:r>
            <a:r>
              <a:rPr lang="ja-JP" altLang="en-US" sz="1050" kern="100" dirty="0">
                <a:effectLst/>
                <a:latin typeface="+mn-ea"/>
                <a:cs typeface="Times New Roman" panose="02020603050405020304" pitchFamily="18" charset="0"/>
              </a:rPr>
              <a:t>そして</a:t>
            </a:r>
            <a:r>
              <a:rPr lang="en-US" altLang="ja-JP" sz="1050" kern="100" dirty="0">
                <a:effectLst/>
                <a:latin typeface="+mn-ea"/>
                <a:cs typeface="Times New Roman" panose="02020603050405020304" pitchFamily="18" charset="0"/>
              </a:rPr>
              <a:t>hope</a:t>
            </a:r>
            <a:r>
              <a:rPr lang="ja-JP" altLang="ja-JP" sz="1050" kern="100" dirty="0">
                <a:effectLst/>
                <a:latin typeface="+mn-ea"/>
                <a:cs typeface="Times New Roman" panose="02020603050405020304" pitchFamily="18" charset="0"/>
              </a:rPr>
              <a:t>から生まれる</a:t>
            </a:r>
            <a:r>
              <a:rPr lang="en-US" altLang="ja-JP" sz="1050" kern="100" dirty="0">
                <a:effectLst/>
                <a:latin typeface="+mn-ea"/>
                <a:cs typeface="Times New Roman" panose="02020603050405020304" pitchFamily="18" charset="0"/>
              </a:rPr>
              <a:t>justice and social love</a:t>
            </a:r>
            <a:r>
              <a:rPr lang="ja-JP" altLang="ja-JP" sz="1050" kern="100" dirty="0">
                <a:effectLst/>
                <a:latin typeface="+mn-ea"/>
                <a:cs typeface="Times New Roman" panose="02020603050405020304" pitchFamily="18" charset="0"/>
              </a:rPr>
              <a:t>という理想を求め続けましょう。過去を再現させようとするのをやめましょう。過去は過去です。新しいことが</a:t>
            </a:r>
            <a:r>
              <a:rPr lang="ja-JP" altLang="en-US" sz="1050" kern="100" dirty="0">
                <a:effectLst/>
                <a:latin typeface="+mn-ea"/>
                <a:cs typeface="Times New Roman" panose="02020603050405020304" pitchFamily="18" charset="0"/>
              </a:rPr>
              <a:t>私達</a:t>
            </a:r>
            <a:r>
              <a:rPr lang="ja-JP" altLang="ja-JP" sz="1050" kern="100" dirty="0">
                <a:effectLst/>
                <a:latin typeface="+mn-ea"/>
                <a:cs typeface="Times New Roman" panose="02020603050405020304" pitchFamily="18" charset="0"/>
              </a:rPr>
              <a:t>を待っています。「わたしは万物を新しくする」と主は約束されました。</a:t>
            </a:r>
            <a:r>
              <a:rPr lang="ja-JP" altLang="en-US" sz="1050" kern="100" dirty="0">
                <a:effectLst/>
                <a:latin typeface="+mn-ea"/>
                <a:cs typeface="Times New Roman" panose="02020603050405020304" pitchFamily="18" charset="0"/>
              </a:rPr>
              <a:t>こ</a:t>
            </a:r>
            <a:r>
              <a:rPr lang="ja-JP" altLang="ja-JP" sz="1050" kern="100" dirty="0">
                <a:effectLst/>
                <a:latin typeface="+mn-ea"/>
                <a:cs typeface="Times New Roman" panose="02020603050405020304" pitchFamily="18" charset="0"/>
              </a:rPr>
              <a:t>の理想を</a:t>
            </a:r>
            <a:r>
              <a:rPr lang="ja-JP" altLang="ja-JP" sz="1050" kern="100" dirty="0">
                <a:latin typeface="+mn-ea"/>
                <a:cs typeface="Times New Roman" panose="02020603050405020304" pitchFamily="18" charset="0"/>
              </a:rPr>
              <a:t>求め</a:t>
            </a:r>
            <a:r>
              <a:rPr lang="ja-JP" altLang="en-US" sz="1050" kern="100" dirty="0">
                <a:latin typeface="+mn-ea"/>
                <a:cs typeface="Times New Roman" panose="02020603050405020304" pitchFamily="18" charset="0"/>
              </a:rPr>
              <a:t>ましょう。</a:t>
            </a:r>
            <a:r>
              <a:rPr lang="ja-JP" altLang="ja-JP" sz="1050" kern="100" dirty="0">
                <a:latin typeface="+mn-ea"/>
                <a:cs typeface="Times New Roman" panose="02020603050405020304" pitchFamily="18" charset="0"/>
              </a:rPr>
              <a:t>互いに励まし合い</a:t>
            </a:r>
            <a:r>
              <a:rPr lang="en-US" altLang="ja-JP" sz="1050" kern="100" dirty="0">
                <a:latin typeface="+mn-ea"/>
                <a:cs typeface="Times New Roman" panose="02020603050405020304" pitchFamily="18" charset="0"/>
              </a:rPr>
              <a:t>dream big!</a:t>
            </a:r>
            <a:r>
              <a:rPr lang="ja-JP" altLang="en-US" sz="1050" kern="100" dirty="0">
                <a:latin typeface="+mn-ea"/>
                <a:cs typeface="Times New Roman" panose="02020603050405020304" pitchFamily="18" charset="0"/>
              </a:rPr>
              <a:t>　</a:t>
            </a:r>
            <a:r>
              <a:rPr lang="ja-JP" altLang="ja-JP" sz="1050" kern="100" dirty="0">
                <a:solidFill>
                  <a:srgbClr val="FF0000"/>
                </a:solidFill>
                <a:latin typeface="+mn-ea"/>
                <a:cs typeface="Times New Roman" panose="02020603050405020304" pitchFamily="18" charset="0"/>
              </a:rPr>
              <a:t>過去を再現させようとするのをやめましょう。</a:t>
            </a:r>
            <a:r>
              <a:rPr lang="ja-JP" altLang="ja-JP" sz="1050" kern="100" dirty="0">
                <a:solidFill>
                  <a:srgbClr val="FF0000"/>
                </a:solidFill>
                <a:effectLst/>
                <a:latin typeface="+mn-ea"/>
                <a:cs typeface="Times New Roman" panose="02020603050405020304" pitchFamily="18" charset="0"/>
              </a:rPr>
              <a:t>とりわけ</a:t>
            </a:r>
            <a:r>
              <a:rPr lang="en-US" altLang="ja-JP" sz="1050" kern="100" dirty="0">
                <a:solidFill>
                  <a:srgbClr val="FF0000"/>
                </a:solidFill>
                <a:latin typeface="+mn-ea"/>
                <a:cs typeface="Times New Roman" panose="02020603050405020304" pitchFamily="18" charset="0"/>
              </a:rPr>
              <a:t>unjust</a:t>
            </a:r>
            <a:r>
              <a:rPr lang="ja-JP" altLang="en-US" sz="1050" kern="100" dirty="0">
                <a:solidFill>
                  <a:srgbClr val="FF0000"/>
                </a:solidFill>
                <a:latin typeface="+mn-ea"/>
                <a:cs typeface="Times New Roman" panose="02020603050405020304" pitchFamily="18" charset="0"/>
              </a:rPr>
              <a:t>な過去、先週</a:t>
            </a:r>
            <a:r>
              <a:rPr lang="ja-JP" altLang="en-US" sz="1050" kern="100" dirty="0">
                <a:solidFill>
                  <a:srgbClr val="FF0000"/>
                </a:solidFill>
                <a:effectLst/>
                <a:latin typeface="+mn-ea"/>
                <a:cs typeface="Times New Roman" panose="02020603050405020304" pitchFamily="18" charset="0"/>
              </a:rPr>
              <a:t>私</a:t>
            </a:r>
            <a:r>
              <a:rPr lang="ja-JP" altLang="ja-JP" sz="1050" kern="100" dirty="0">
                <a:solidFill>
                  <a:srgbClr val="FF0000"/>
                </a:solidFill>
                <a:effectLst/>
                <a:latin typeface="+mn-ea"/>
                <a:cs typeface="Times New Roman" panose="02020603050405020304" pitchFamily="18" charset="0"/>
              </a:rPr>
              <a:t>が</a:t>
            </a:r>
            <a:r>
              <a:rPr lang="en-US" altLang="ja-JP" sz="1050" kern="100" dirty="0">
                <a:solidFill>
                  <a:srgbClr val="FF0000"/>
                </a:solidFill>
                <a:latin typeface="+mn-ea"/>
                <a:cs typeface="Times New Roman" panose="02020603050405020304" pitchFamily="18" charset="0"/>
              </a:rPr>
              <a:t>injustice</a:t>
            </a:r>
            <a:r>
              <a:rPr lang="ja-JP" altLang="en-US" sz="1050" kern="100" dirty="0">
                <a:solidFill>
                  <a:srgbClr val="FF0000"/>
                </a:solidFill>
                <a:latin typeface="+mn-ea"/>
                <a:cs typeface="Times New Roman" panose="02020603050405020304" pitchFamily="18" charset="0"/>
              </a:rPr>
              <a:t>だと</a:t>
            </a:r>
            <a:r>
              <a:rPr lang="ja-JP" altLang="ja-JP" sz="1050" kern="100" dirty="0">
                <a:solidFill>
                  <a:srgbClr val="FF0000"/>
                </a:solidFill>
                <a:latin typeface="+mn-ea"/>
                <a:cs typeface="Times New Roman" panose="02020603050405020304" pitchFamily="18" charset="0"/>
              </a:rPr>
              <a:t>指摘した</a:t>
            </a:r>
            <a:r>
              <a:rPr lang="ja-JP" altLang="en-US" sz="1050" kern="100" dirty="0">
                <a:solidFill>
                  <a:srgbClr val="FF0000"/>
                </a:solidFill>
                <a:latin typeface="+mn-ea"/>
                <a:cs typeface="Times New Roman" panose="02020603050405020304" pitchFamily="18" charset="0"/>
              </a:rPr>
              <a:t>、</a:t>
            </a:r>
            <a:r>
              <a:rPr lang="ja-JP" altLang="en-US" sz="1050" kern="100" dirty="0">
                <a:solidFill>
                  <a:srgbClr val="FF0000"/>
                </a:solidFill>
                <a:effectLst/>
                <a:latin typeface="+mn-ea"/>
                <a:cs typeface="Times New Roman" panose="02020603050405020304" pitchFamily="18" charset="0"/>
              </a:rPr>
              <a:t>既に</a:t>
            </a:r>
            <a:r>
              <a:rPr lang="ja-JP" altLang="ja-JP" sz="1050" kern="100" dirty="0">
                <a:solidFill>
                  <a:srgbClr val="FF0000"/>
                </a:solidFill>
                <a:effectLst/>
                <a:latin typeface="+mn-ea"/>
                <a:cs typeface="Times New Roman" panose="02020603050405020304" pitchFamily="18" charset="0"/>
              </a:rPr>
              <a:t>病んでいる過去を再現させようとするのをやめましょう。</a:t>
            </a:r>
            <a:r>
              <a:rPr lang="ja-JP" altLang="ja-JP" sz="1050" kern="100" dirty="0">
                <a:effectLst/>
                <a:latin typeface="+mn-ea"/>
                <a:cs typeface="Times New Roman" panose="02020603050405020304" pitchFamily="18" charset="0"/>
              </a:rPr>
              <a:t>地域的</a:t>
            </a:r>
            <a:r>
              <a:rPr lang="ja-JP" altLang="en-US" sz="1050" kern="100" dirty="0">
                <a:effectLst/>
                <a:latin typeface="+mn-ea"/>
                <a:cs typeface="Times New Roman" panose="02020603050405020304" pitchFamily="18" charset="0"/>
              </a:rPr>
              <a:t>地球的</a:t>
            </a:r>
            <a:r>
              <a:rPr lang="ja-JP" altLang="ja-JP" sz="1050" kern="100" dirty="0">
                <a:effectLst/>
                <a:latin typeface="+mn-ea"/>
                <a:cs typeface="Times New Roman" panose="02020603050405020304" pitchFamily="18" charset="0"/>
              </a:rPr>
              <a:t>な</a:t>
            </a:r>
            <a:r>
              <a:rPr lang="ja-JP" altLang="en-US" sz="1050" kern="100" dirty="0">
                <a:effectLst/>
                <a:latin typeface="+mn-ea"/>
                <a:cs typeface="Times New Roman" panose="02020603050405020304" pitchFamily="18" charset="0"/>
              </a:rPr>
              <a:t>次元で</a:t>
            </a:r>
            <a:r>
              <a:rPr lang="ja-JP" altLang="ja-JP" sz="1050" kern="100" dirty="0">
                <a:effectLst/>
                <a:latin typeface="+mn-ea"/>
                <a:cs typeface="Times New Roman" panose="02020603050405020304" pitchFamily="18" charset="0"/>
              </a:rPr>
              <a:t>互いに高め合う未来を築きましょう。</a:t>
            </a:r>
            <a:r>
              <a:rPr lang="en-US" altLang="ja-JP" sz="1050" kern="100" dirty="0">
                <a:effectLst/>
                <a:latin typeface="+mn-ea"/>
                <a:cs typeface="Times New Roman" panose="02020603050405020304" pitchFamily="18" charset="0"/>
              </a:rPr>
              <a:t>everyone</a:t>
            </a:r>
            <a:r>
              <a:rPr lang="ja-JP" altLang="ja-JP" sz="1050" kern="100" dirty="0">
                <a:effectLst/>
                <a:latin typeface="+mn-ea"/>
                <a:cs typeface="Times New Roman" panose="02020603050405020304" pitchFamily="18" charset="0"/>
              </a:rPr>
              <a:t>が貢献することができますし、</a:t>
            </a:r>
            <a:r>
              <a:rPr lang="en-US" altLang="ja-JP" sz="1050" kern="100" dirty="0">
                <a:effectLst/>
                <a:latin typeface="+mn-ea"/>
                <a:cs typeface="Times New Roman" panose="02020603050405020304" pitchFamily="18" charset="0"/>
              </a:rPr>
              <a:t>everyone</a:t>
            </a:r>
            <a:r>
              <a:rPr lang="ja-JP" altLang="en-US" sz="1050" kern="100" dirty="0">
                <a:effectLst/>
                <a:latin typeface="+mn-ea"/>
                <a:cs typeface="Times New Roman" panose="02020603050405020304" pitchFamily="18" charset="0"/>
              </a:rPr>
              <a:t>が</a:t>
            </a:r>
            <a:r>
              <a:rPr lang="ja-JP" altLang="ja-JP" sz="1050" kern="100" dirty="0">
                <a:effectLst/>
                <a:latin typeface="+mn-ea"/>
                <a:cs typeface="Times New Roman" panose="02020603050405020304" pitchFamily="18" charset="0"/>
              </a:rPr>
              <a:t>自分の役割、自分の文化、</a:t>
            </a:r>
            <a:r>
              <a:rPr lang="ja-JP" altLang="en-US" sz="1050" kern="100" dirty="0">
                <a:effectLst/>
                <a:latin typeface="+mn-ea"/>
                <a:cs typeface="Times New Roman" panose="02020603050405020304" pitchFamily="18" charset="0"/>
              </a:rPr>
              <a:t>自分の</a:t>
            </a:r>
            <a:r>
              <a:rPr lang="ja-JP" altLang="ja-JP" sz="1050" kern="100" dirty="0">
                <a:effectLst/>
                <a:latin typeface="+mn-ea"/>
                <a:cs typeface="Times New Roman" panose="02020603050405020304" pitchFamily="18" charset="0"/>
              </a:rPr>
              <a:t>哲学、</a:t>
            </a:r>
            <a:r>
              <a:rPr lang="ja-JP" altLang="en-US" sz="1050" kern="100" dirty="0">
                <a:effectLst/>
                <a:latin typeface="+mn-ea"/>
                <a:cs typeface="Times New Roman" panose="02020603050405020304" pitchFamily="18" charset="0"/>
              </a:rPr>
              <a:t>自分の</a:t>
            </a:r>
            <a:r>
              <a:rPr lang="ja-JP" altLang="ja-JP" sz="1050" kern="100" dirty="0">
                <a:effectLst/>
                <a:latin typeface="+mn-ea"/>
                <a:cs typeface="Times New Roman" panose="02020603050405020304" pitchFamily="18" charset="0"/>
              </a:rPr>
              <a:t>考え方に沿って貢献</a:t>
            </a:r>
            <a:r>
              <a:rPr lang="ja-JP" altLang="en-US" sz="1050" kern="100" dirty="0">
                <a:effectLst/>
                <a:latin typeface="+mn-ea"/>
                <a:cs typeface="Times New Roman" panose="02020603050405020304" pitchFamily="18" charset="0"/>
              </a:rPr>
              <a:t>しなければなりません</a:t>
            </a:r>
            <a:r>
              <a:rPr lang="ja-JP" altLang="ja-JP" sz="1050" kern="100" dirty="0">
                <a:effectLst/>
                <a:latin typeface="+mn-ea"/>
                <a:cs typeface="Times New Roman" panose="02020603050405020304" pitchFamily="18" charset="0"/>
              </a:rPr>
              <a:t>。また、小さくされた</a:t>
            </a:r>
            <a:r>
              <a:rPr lang="ja-JP" altLang="en-US" sz="1050" kern="100" dirty="0">
                <a:effectLst/>
                <a:latin typeface="+mn-ea"/>
                <a:cs typeface="Times New Roman" panose="02020603050405020304" pitchFamily="18" charset="0"/>
              </a:rPr>
              <a:t>者達</a:t>
            </a:r>
            <a:r>
              <a:rPr lang="ja-JP" altLang="ja-JP" sz="1050" kern="100" dirty="0">
                <a:effectLst/>
                <a:latin typeface="+mn-ea"/>
                <a:cs typeface="Times New Roman" panose="02020603050405020304" pitchFamily="18" charset="0"/>
              </a:rPr>
              <a:t>の</a:t>
            </a:r>
            <a:r>
              <a:rPr lang="en-US" altLang="ja-JP" sz="1050" kern="100" dirty="0">
                <a:effectLst/>
                <a:latin typeface="+mn-ea"/>
                <a:cs typeface="Times New Roman" panose="02020603050405020304" pitchFamily="18" charset="0"/>
              </a:rPr>
              <a:t>groups</a:t>
            </a:r>
            <a:r>
              <a:rPr lang="ja-JP" altLang="ja-JP" sz="1050" kern="100" dirty="0">
                <a:effectLst/>
                <a:latin typeface="+mn-ea"/>
                <a:cs typeface="Times New Roman" panose="02020603050405020304" pitchFamily="18" charset="0"/>
              </a:rPr>
              <a:t>、</a:t>
            </a:r>
            <a:r>
              <a:rPr lang="ja-JP" altLang="en-US" sz="1050" kern="100" dirty="0">
                <a:effectLst/>
                <a:latin typeface="+mn-ea"/>
                <a:cs typeface="Times New Roman" panose="02020603050405020304" pitchFamily="18" charset="0"/>
              </a:rPr>
              <a:t>見捨てられた者達</a:t>
            </a:r>
            <a:r>
              <a:rPr lang="ja-JP" altLang="ja-JP" sz="1050" kern="100" dirty="0">
                <a:effectLst/>
                <a:latin typeface="+mn-ea"/>
                <a:cs typeface="Times New Roman" panose="02020603050405020304" pitchFamily="18" charset="0"/>
              </a:rPr>
              <a:t>にも、美と富が満ち</a:t>
            </a:r>
            <a:r>
              <a:rPr lang="ja-JP" altLang="en-US" sz="1050" kern="100" dirty="0">
                <a:effectLst/>
                <a:latin typeface="+mn-ea"/>
                <a:cs typeface="Times New Roman" panose="02020603050405020304" pitchFamily="18" charset="0"/>
              </a:rPr>
              <a:t>あふれる</a:t>
            </a:r>
            <a:r>
              <a:rPr lang="ja-JP" altLang="ja-JP" sz="1050" kern="100" dirty="0">
                <a:effectLst/>
                <a:latin typeface="+mn-ea"/>
                <a:cs typeface="Times New Roman" panose="02020603050405020304" pitchFamily="18" charset="0"/>
              </a:rPr>
              <a:t>未来を築きましょう。美はそこにもあるからです。そして、多くを</a:t>
            </a:r>
            <a:r>
              <a:rPr lang="ja-JP" altLang="en-US" sz="1050" kern="100" dirty="0">
                <a:effectLst/>
                <a:latin typeface="+mn-ea"/>
                <a:cs typeface="Times New Roman" panose="02020603050405020304" pitchFamily="18" charset="0"/>
              </a:rPr>
              <a:t>持つ者</a:t>
            </a:r>
            <a:r>
              <a:rPr lang="ja-JP" altLang="ja-JP" sz="1050" kern="100" dirty="0">
                <a:effectLst/>
                <a:latin typeface="+mn-ea"/>
                <a:cs typeface="Times New Roman" panose="02020603050405020304" pitchFamily="18" charset="0"/>
              </a:rPr>
              <a:t>が懸命に奉仕し、少ししか</a:t>
            </a:r>
            <a:r>
              <a:rPr lang="ja-JP" altLang="en-US" sz="1050" kern="100" dirty="0">
                <a:effectLst/>
                <a:latin typeface="+mn-ea"/>
                <a:cs typeface="Times New Roman" panose="02020603050405020304" pitchFamily="18" charset="0"/>
              </a:rPr>
              <a:t>持っていない者</a:t>
            </a:r>
            <a:r>
              <a:rPr lang="ja-JP" altLang="ja-JP" sz="1050" kern="100" dirty="0">
                <a:effectLst/>
                <a:latin typeface="+mn-ea"/>
                <a:cs typeface="Times New Roman" panose="02020603050405020304" pitchFamily="18" charset="0"/>
              </a:rPr>
              <a:t>に多くを与える未来を築いていきましょう。</a:t>
            </a:r>
          </a:p>
          <a:p>
            <a:pPr marL="342900" lvl="0" indent="-342900" algn="just">
              <a:spcBef>
                <a:spcPts val="600"/>
              </a:spcBef>
              <a:buFont typeface="+mj-lt"/>
              <a:buAutoNum type="arabicPeriod"/>
              <a:tabLst>
                <a:tab pos="457200" algn="l"/>
              </a:tabLst>
            </a:pPr>
            <a:r>
              <a:rPr lang="en-US" altLang="ja-JP" sz="800" kern="100" dirty="0">
                <a:effectLst/>
                <a:latin typeface="游明朝" panose="02020400000000000000" pitchFamily="18" charset="-128"/>
                <a:ea typeface="游明朝" panose="02020400000000000000" pitchFamily="18" charset="-128"/>
                <a:cs typeface="Times New Roman" panose="02020603050405020304" pitchFamily="18" charset="0"/>
                <a:hlinkClick r:id="rId3"/>
              </a:rPr>
              <a:t>2020</a:t>
            </a:r>
            <a:r>
              <a:rPr lang="ja-JP" altLang="ja-JP" sz="800" kern="100" dirty="0">
                <a:effectLst/>
                <a:latin typeface="游明朝" panose="02020400000000000000" pitchFamily="18" charset="-128"/>
                <a:ea typeface="游明朝" panose="02020400000000000000" pitchFamily="18" charset="-128"/>
                <a:cs typeface="Times New Roman" panose="02020603050405020304" pitchFamily="18" charset="0"/>
                <a:hlinkClick r:id="rId3"/>
              </a:rPr>
              <a:t>年「世界難民移住移動者の日」教皇メッセージ</a:t>
            </a:r>
            <a:r>
              <a:rPr lang="en-US" altLang="ja-JP" sz="800" kern="100" dirty="0">
                <a:effectLst/>
                <a:latin typeface="游明朝" panose="02020400000000000000" pitchFamily="18" charset="-128"/>
                <a:ea typeface="游明朝" panose="02020400000000000000" pitchFamily="18" charset="-128"/>
                <a:cs typeface="Times New Roman" panose="02020603050405020304" pitchFamily="18" charset="0"/>
                <a:hlinkClick r:id="rId3"/>
              </a:rPr>
              <a:t> (2020</a:t>
            </a:r>
            <a:r>
              <a:rPr lang="ja-JP" altLang="ja-JP" sz="800" kern="100" dirty="0">
                <a:effectLst/>
                <a:latin typeface="游明朝" panose="02020400000000000000" pitchFamily="18" charset="-128"/>
                <a:ea typeface="游明朝" panose="02020400000000000000" pitchFamily="18" charset="-128"/>
                <a:cs typeface="Times New Roman" panose="02020603050405020304" pitchFamily="18" charset="0"/>
                <a:hlinkClick r:id="rId3"/>
              </a:rPr>
              <a:t>年</a:t>
            </a:r>
            <a:r>
              <a:rPr lang="en-US" altLang="ja-JP" sz="800" kern="100" dirty="0">
                <a:effectLst/>
                <a:latin typeface="游明朝" panose="02020400000000000000" pitchFamily="18" charset="-128"/>
                <a:ea typeface="游明朝" panose="02020400000000000000" pitchFamily="18" charset="-128"/>
                <a:cs typeface="Times New Roman" panose="02020603050405020304" pitchFamily="18" charset="0"/>
                <a:hlinkClick r:id="rId3"/>
              </a:rPr>
              <a:t>5</a:t>
            </a:r>
            <a:r>
              <a:rPr lang="ja-JP" altLang="ja-JP" sz="800" kern="100" dirty="0">
                <a:effectLst/>
                <a:latin typeface="游明朝" panose="02020400000000000000" pitchFamily="18" charset="-128"/>
                <a:ea typeface="游明朝" panose="02020400000000000000" pitchFamily="18" charset="-128"/>
                <a:cs typeface="Times New Roman" panose="02020603050405020304" pitchFamily="18" charset="0"/>
                <a:hlinkClick r:id="rId3"/>
              </a:rPr>
              <a:t>月</a:t>
            </a:r>
            <a:r>
              <a:rPr lang="en-US" altLang="ja-JP" sz="800" kern="100" dirty="0">
                <a:effectLst/>
                <a:latin typeface="游明朝" panose="02020400000000000000" pitchFamily="18" charset="-128"/>
                <a:ea typeface="游明朝" panose="02020400000000000000" pitchFamily="18" charset="-128"/>
                <a:cs typeface="Times New Roman" panose="02020603050405020304" pitchFamily="18" charset="0"/>
                <a:hlinkClick r:id="rId3"/>
              </a:rPr>
              <a:t>13</a:t>
            </a:r>
            <a:r>
              <a:rPr lang="ja-JP" altLang="ja-JP" sz="800" kern="100" dirty="0">
                <a:effectLst/>
                <a:latin typeface="游明朝" panose="02020400000000000000" pitchFamily="18" charset="-128"/>
                <a:ea typeface="游明朝" panose="02020400000000000000" pitchFamily="18" charset="-128"/>
                <a:cs typeface="Times New Roman" panose="02020603050405020304" pitchFamily="18" charset="0"/>
                <a:hlinkClick r:id="rId3"/>
              </a:rPr>
              <a:t>日</a:t>
            </a:r>
            <a:r>
              <a:rPr lang="en-US" altLang="ja-JP" sz="800" kern="100" dirty="0">
                <a:effectLst/>
                <a:latin typeface="游明朝" panose="02020400000000000000" pitchFamily="18" charset="-128"/>
                <a:ea typeface="游明朝" panose="02020400000000000000" pitchFamily="18" charset="-128"/>
                <a:cs typeface="Times New Roman" panose="02020603050405020304" pitchFamily="18" charset="0"/>
                <a:hlinkClick r:id="rId3"/>
              </a:rPr>
              <a:t>)</a:t>
            </a:r>
            <a:r>
              <a:rPr lang="ja-JP" altLang="en-US" sz="8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altLang="en-US" sz="800" kern="100" dirty="0">
                <a:effectLst/>
                <a:latin typeface="游明朝" panose="02020400000000000000" pitchFamily="18" charset="-128"/>
                <a:ea typeface="游明朝" panose="02020400000000000000" pitchFamily="18" charset="-128"/>
                <a:cs typeface="Times New Roman" panose="02020603050405020304" pitchFamily="18" charset="0"/>
                <a:hlinkClick r:id="rId4"/>
              </a:rPr>
              <a:t>原英文</a:t>
            </a:r>
            <a:endParaRPr lang="ja-JP" altLang="ja-JP" sz="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342900" lvl="0" indent="-342900" algn="just">
              <a:spcBef>
                <a:spcPts val="600"/>
              </a:spcBef>
              <a:buFont typeface="+mj-lt"/>
              <a:buAutoNum type="arabicPeriod"/>
              <a:tabLst>
                <a:tab pos="457200" algn="l"/>
              </a:tabLst>
            </a:pPr>
            <a:r>
              <a:rPr lang="ja-JP" altLang="ja-JP" sz="800" kern="100" dirty="0">
                <a:effectLst/>
                <a:latin typeface="游明朝" panose="02020400000000000000" pitchFamily="18" charset="-128"/>
                <a:ea typeface="游明朝" panose="02020400000000000000" pitchFamily="18" charset="-128"/>
                <a:cs typeface="Times New Roman" panose="02020603050405020304" pitchFamily="18" charset="0"/>
              </a:rPr>
              <a:t>「ハバナのフェリックス・ヴァレラ神父文化センターでの学生への講話」（</a:t>
            </a:r>
            <a:r>
              <a:rPr lang="en-US" altLang="ja-JP" sz="800" kern="100" dirty="0">
                <a:effectLst/>
                <a:latin typeface="游明朝" panose="02020400000000000000" pitchFamily="18" charset="-128"/>
                <a:ea typeface="游明朝" panose="02020400000000000000" pitchFamily="18" charset="-128"/>
                <a:cs typeface="Times New Roman" panose="02020603050405020304" pitchFamily="18" charset="0"/>
              </a:rPr>
              <a:t>2015</a:t>
            </a:r>
            <a:r>
              <a:rPr lang="ja-JP" altLang="ja-JP" sz="800" kern="100" dirty="0">
                <a:effectLst/>
                <a:latin typeface="游明朝" panose="02020400000000000000" pitchFamily="18" charset="-128"/>
                <a:ea typeface="游明朝" panose="02020400000000000000" pitchFamily="18" charset="-128"/>
                <a:cs typeface="Times New Roman" panose="02020603050405020304" pitchFamily="18" charset="0"/>
              </a:rPr>
              <a:t>年</a:t>
            </a:r>
            <a:r>
              <a:rPr lang="en-US" altLang="ja-JP" sz="800" kern="100" dirty="0">
                <a:effectLst/>
                <a:latin typeface="游明朝" panose="02020400000000000000" pitchFamily="18" charset="-128"/>
                <a:ea typeface="游明朝" panose="02020400000000000000" pitchFamily="18" charset="-128"/>
                <a:cs typeface="Times New Roman" panose="02020603050405020304" pitchFamily="18" charset="0"/>
              </a:rPr>
              <a:t>9</a:t>
            </a:r>
            <a:r>
              <a:rPr lang="ja-JP" altLang="ja-JP" sz="800" kern="100" dirty="0">
                <a:effectLst/>
                <a:latin typeface="游明朝" panose="02020400000000000000" pitchFamily="18" charset="-128"/>
                <a:ea typeface="游明朝" panose="02020400000000000000" pitchFamily="18" charset="-128"/>
                <a:cs typeface="Times New Roman" panose="02020603050405020304" pitchFamily="18" charset="0"/>
              </a:rPr>
              <a:t>月</a:t>
            </a:r>
            <a:r>
              <a:rPr lang="en-US" altLang="ja-JP" sz="800" kern="100" dirty="0">
                <a:effectLst/>
                <a:latin typeface="游明朝" panose="02020400000000000000" pitchFamily="18" charset="-128"/>
                <a:ea typeface="游明朝" panose="02020400000000000000" pitchFamily="18" charset="-128"/>
                <a:cs typeface="Times New Roman" panose="02020603050405020304" pitchFamily="18" charset="0"/>
              </a:rPr>
              <a:t>20</a:t>
            </a:r>
            <a:r>
              <a:rPr lang="ja-JP" altLang="ja-JP" sz="800" kern="100" dirty="0">
                <a:effectLst/>
                <a:latin typeface="游明朝" panose="02020400000000000000" pitchFamily="18" charset="-128"/>
                <a:ea typeface="游明朝" panose="02020400000000000000" pitchFamily="18" charset="-128"/>
                <a:cs typeface="Times New Roman" panose="02020603050405020304" pitchFamily="18" charset="0"/>
              </a:rPr>
              <a:t>日）</a:t>
            </a:r>
            <a:r>
              <a:rPr lang="ja-JP" altLang="en-US" sz="800" kern="100" dirty="0">
                <a:effectLst/>
                <a:latin typeface="游明朝" panose="02020400000000000000" pitchFamily="18" charset="-128"/>
                <a:ea typeface="游明朝" panose="02020400000000000000" pitchFamily="18" charset="-128"/>
                <a:cs typeface="Times New Roman" panose="02020603050405020304" pitchFamily="18" charset="0"/>
                <a:hlinkClick r:id="rId5"/>
              </a:rPr>
              <a:t>原英文</a:t>
            </a:r>
            <a:r>
              <a:rPr lang="ja-JP" altLang="en-US" sz="800"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altLang="ja-JP" sz="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indent="0" algn="just">
              <a:lnSpc>
                <a:spcPct val="100000"/>
              </a:lnSpc>
              <a:buNone/>
            </a:pPr>
            <a:endPar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6D6EBD96-B8F0-4F46-B883-E85A12254E92}"/>
              </a:ext>
            </a:extLst>
          </p:cNvPr>
          <p:cNvSpPr>
            <a:spLocks noGrp="1"/>
          </p:cNvSpPr>
          <p:nvPr>
            <p:ph type="sldNum" sz="quarter" idx="12"/>
          </p:nvPr>
        </p:nvSpPr>
        <p:spPr/>
        <p:txBody>
          <a:bodyPr/>
          <a:lstStyle/>
          <a:p>
            <a:fld id="{61C8C209-2824-4C64-AE41-02F26CB68BE2}" type="slidenum">
              <a:rPr kumimoji="1" lang="ja-JP" altLang="en-US" smtClean="0"/>
              <a:t>9</a:t>
            </a:fld>
            <a:endParaRPr kumimoji="1" lang="ja-JP" altLang="en-US" dirty="0"/>
          </a:p>
        </p:txBody>
      </p:sp>
    </p:spTree>
    <p:extLst>
      <p:ext uri="{BB962C8B-B14F-4D97-AF65-F5344CB8AC3E}">
        <p14:creationId xmlns:p14="http://schemas.microsoft.com/office/powerpoint/2010/main" val="183205449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34335</TotalTime>
  <Words>9136</Words>
  <Application>Microsoft Office PowerPoint</Application>
  <PresentationFormat>画面に合わせる (4:3)</PresentationFormat>
  <Paragraphs>88</Paragraphs>
  <Slides>9</Slides>
  <Notes>9</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9</vt:i4>
      </vt:variant>
    </vt:vector>
  </HeadingPairs>
  <TitlesOfParts>
    <vt:vector size="17" baseType="lpstr">
      <vt:lpstr>Meiryo UI</vt:lpstr>
      <vt:lpstr>游ゴシック</vt:lpstr>
      <vt:lpstr>游ゴシック Light</vt:lpstr>
      <vt:lpstr>游明朝</vt:lpstr>
      <vt:lpstr>Arial</vt:lpstr>
      <vt:lpstr>Arial Narrow</vt:lpstr>
      <vt:lpstr>Tahoma</vt:lpstr>
      <vt:lpstr>Office テーマ</vt:lpstr>
      <vt:lpstr>真生会館 学び合いの会 分科会 教皇フランシスコの思想   新カテケーシス：この地上世界を癒すために</vt:lpstr>
      <vt:lpstr>被造物はそれぞれ固有の価値をもっており、｢それぞれのしかたで、神の無限のwisdomとgoodnessの ray(光線)のひとつを反映しています｣。この様な価値とray of divine lightは必ず見つかりますが、 そのためには、沈黙し、耳を傾け、観想する必要があります。観想はこの様に霊魂の治療も行います。 </vt:lpstr>
      <vt:lpstr>私達は、神がそれぞれの物事に固有に与えた価値を、ただただ見いだすのです。</vt:lpstr>
      <vt:lpstr>an amorphous reality ： 訳補：｢いいも わるいも リモコン次第｣｢敵にわたすな大事なリモコン｣｡</vt:lpstr>
      <vt:lpstr>被造界を、私達のbenefitのために破壊し私達のprofitのために搾取しています。 (中略)　未来の世代をケアし、守り、彼らに遺産を残すために観想してください。</vt:lpstr>
      <vt:lpstr>この様なsubsidiarityの原理が如何に重要であるかを、1929年の世界大恐慌の2年後ピオ十一世は説明しました。</vt:lpstr>
      <vt:lpstr>全ての霊的存在（everyone）が、それぞれ独自の応答責任を分担できるようにすることが先ず必要です。その上で、自分達もその一部である社会を癒すプロセスに、全ての霊的存在（everyone）が参画するのです。</vt:lpstr>
      <vt:lpstr>これではpeopleを｢自身の贖いのagents｣(1.)に認可しないことになってしまいます。</vt:lpstr>
      <vt:lpstr>｢subsidiarityの道を辿るからこそsolidarityに行き着く｣ことを説明します。 要(よう)は｢社会各部の参画なくしてsolidarityなし｣なのです。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真生会館 学び合いの会 分科会 教皇フランシスコの思想  新カテケーシス：この地上世界を癒すために　 1．はじめに 2．倫理的に健全な経済学</dc:title>
  <dc:creator>Saito Jun</dc:creator>
  <cp:lastModifiedBy>Saito Jun</cp:lastModifiedBy>
  <cp:revision>281</cp:revision>
  <dcterms:created xsi:type="dcterms:W3CDTF">2021-02-16T08:49:13Z</dcterms:created>
  <dcterms:modified xsi:type="dcterms:W3CDTF">2021-09-20T02:11:41Z</dcterms:modified>
</cp:coreProperties>
</file>