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D27389-2AD1-4DDD-8BFB-B071C82C0E42}" v="81" dt="2026-02-24T08:09:58.6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1032"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n Saito" userId="47466eb5046dd00d" providerId="LiveId" clId="{147689D4-4042-4E37-9656-0348DDF8B140}"/>
    <pc:docChg chg="undo custSel delSld modSld">
      <pc:chgData name="Jun Saito" userId="47466eb5046dd00d" providerId="LiveId" clId="{147689D4-4042-4E37-9656-0348DDF8B140}" dt="2026-02-24T08:12:41.344" v="454" actId="948"/>
      <pc:docMkLst>
        <pc:docMk/>
      </pc:docMkLst>
      <pc:sldChg chg="addSp delSp modSp mod">
        <pc:chgData name="Jun Saito" userId="47466eb5046dd00d" providerId="LiveId" clId="{147689D4-4042-4E37-9656-0348DDF8B140}" dt="2026-02-24T07:14:05.600" v="284" actId="1076"/>
        <pc:sldMkLst>
          <pc:docMk/>
          <pc:sldMk cId="539543908" sldId="257"/>
        </pc:sldMkLst>
        <pc:spChg chg="mod">
          <ac:chgData name="Jun Saito" userId="47466eb5046dd00d" providerId="LiveId" clId="{147689D4-4042-4E37-9656-0348DDF8B140}" dt="2026-02-24T05:09:26.574" v="247" actId="14100"/>
          <ac:spMkLst>
            <pc:docMk/>
            <pc:sldMk cId="539543908" sldId="257"/>
            <ac:spMk id="2" creationId="{F9FB971B-3E46-48C3-93DD-E0BA6626F0E6}"/>
          </ac:spMkLst>
        </pc:spChg>
        <pc:spChg chg="mod">
          <ac:chgData name="Jun Saito" userId="47466eb5046dd00d" providerId="LiveId" clId="{147689D4-4042-4E37-9656-0348DDF8B140}" dt="2026-02-24T05:09:07.460" v="245"/>
          <ac:spMkLst>
            <pc:docMk/>
            <pc:sldMk cId="539543908" sldId="257"/>
            <ac:spMk id="3" creationId="{E72AE519-0FC3-479F-8244-2BA9CCE85C9E}"/>
          </ac:spMkLst>
        </pc:spChg>
        <pc:spChg chg="mod">
          <ac:chgData name="Jun Saito" userId="47466eb5046dd00d" providerId="LiveId" clId="{147689D4-4042-4E37-9656-0348DDF8B140}" dt="2026-02-24T07:13:52.094" v="283" actId="1076"/>
          <ac:spMkLst>
            <pc:docMk/>
            <pc:sldMk cId="539543908" sldId="257"/>
            <ac:spMk id="4" creationId="{187CFF21-C3DC-4DCF-AC70-43A11ED7739C}"/>
          </ac:spMkLst>
        </pc:spChg>
        <pc:spChg chg="mod">
          <ac:chgData name="Jun Saito" userId="47466eb5046dd00d" providerId="LiveId" clId="{147689D4-4042-4E37-9656-0348DDF8B140}" dt="2026-02-24T05:10:59.707" v="251"/>
          <ac:spMkLst>
            <pc:docMk/>
            <pc:sldMk cId="539543908" sldId="257"/>
            <ac:spMk id="7" creationId="{73DB62FC-E670-48A4-8983-69EAA1001D13}"/>
          </ac:spMkLst>
        </pc:spChg>
        <pc:spChg chg="add mod">
          <ac:chgData name="Jun Saito" userId="47466eb5046dd00d" providerId="LiveId" clId="{147689D4-4042-4E37-9656-0348DDF8B140}" dt="2026-02-24T07:14:05.600" v="284" actId="1076"/>
          <ac:spMkLst>
            <pc:docMk/>
            <pc:sldMk cId="539543908" sldId="257"/>
            <ac:spMk id="9" creationId="{766C5D3B-FE24-F448-B1C8-F26D3FD77326}"/>
          </ac:spMkLst>
        </pc:spChg>
        <pc:picChg chg="add mod">
          <ac:chgData name="Jun Saito" userId="47466eb5046dd00d" providerId="LiveId" clId="{147689D4-4042-4E37-9656-0348DDF8B140}" dt="2026-02-24T05:09:36.629" v="248" actId="1076"/>
          <ac:picMkLst>
            <pc:docMk/>
            <pc:sldMk cId="539543908" sldId="257"/>
            <ac:picMk id="8" creationId="{34038455-C62E-AACC-9894-BBD1F9C124D5}"/>
          </ac:picMkLst>
        </pc:picChg>
      </pc:sldChg>
      <pc:sldChg chg="addSp delSp modSp mod">
        <pc:chgData name="Jun Saito" userId="47466eb5046dd00d" providerId="LiveId" clId="{147689D4-4042-4E37-9656-0348DDF8B140}" dt="2026-02-24T08:12:41.344" v="454" actId="948"/>
        <pc:sldMkLst>
          <pc:docMk/>
          <pc:sldMk cId="841106646" sldId="258"/>
        </pc:sldMkLst>
        <pc:spChg chg="mod">
          <ac:chgData name="Jun Saito" userId="47466eb5046dd00d" providerId="LiveId" clId="{147689D4-4042-4E37-9656-0348DDF8B140}" dt="2026-02-24T08:12:41.344" v="454" actId="948"/>
          <ac:spMkLst>
            <pc:docMk/>
            <pc:sldMk cId="841106646" sldId="258"/>
            <ac:spMk id="4" creationId="{4B34CBDF-BDA0-A63D-7EDB-F7DED44CEC2D}"/>
          </ac:spMkLst>
        </pc:spChg>
        <pc:graphicFrameChg chg="add mod modGraphic">
          <ac:chgData name="Jun Saito" userId="47466eb5046dd00d" providerId="LiveId" clId="{147689D4-4042-4E37-9656-0348DDF8B140}" dt="2026-02-24T08:10:00.072" v="450" actId="6549"/>
          <ac:graphicFrameMkLst>
            <pc:docMk/>
            <pc:sldMk cId="841106646" sldId="258"/>
            <ac:graphicFrameMk id="2" creationId="{F94D7A2F-3BE3-F415-E9C3-DA713170F5B5}"/>
          </ac:graphicFrameMkLst>
        </pc:graphicFrameChg>
        <pc:graphicFrameChg chg="del modGraphic">
          <ac:chgData name="Jun Saito" userId="47466eb5046dd00d" providerId="LiveId" clId="{147689D4-4042-4E37-9656-0348DDF8B140}" dt="2026-02-24T07:14:44.927" v="286" actId="478"/>
          <ac:graphicFrameMkLst>
            <pc:docMk/>
            <pc:sldMk cId="841106646" sldId="258"/>
            <ac:graphicFrameMk id="6" creationId="{B472F3B5-8D22-69CF-AD8B-B5A059927131}"/>
          </ac:graphicFrameMkLst>
        </pc:graphicFrameChg>
      </pc:sldChg>
      <pc:sldChg chg="addSp delSp modSp mod">
        <pc:chgData name="Jun Saito" userId="47466eb5046dd00d" providerId="LiveId" clId="{147689D4-4042-4E37-9656-0348DDF8B140}" dt="2026-02-24T07:33:08.359" v="335" actId="1076"/>
        <pc:sldMkLst>
          <pc:docMk/>
          <pc:sldMk cId="2681921444" sldId="259"/>
        </pc:sldMkLst>
        <pc:spChg chg="mod">
          <ac:chgData name="Jun Saito" userId="47466eb5046dd00d" providerId="LiveId" clId="{147689D4-4042-4E37-9656-0348DDF8B140}" dt="2026-02-24T07:33:08.359" v="335" actId="1076"/>
          <ac:spMkLst>
            <pc:docMk/>
            <pc:sldMk cId="2681921444" sldId="259"/>
            <ac:spMk id="2" creationId="{C006412C-09B2-F8E3-AE3A-02CE2E0DD070}"/>
          </ac:spMkLst>
        </pc:spChg>
        <pc:graphicFrameChg chg="del modGraphic">
          <ac:chgData name="Jun Saito" userId="47466eb5046dd00d" providerId="LiveId" clId="{147689D4-4042-4E37-9656-0348DDF8B140}" dt="2026-02-24T07:29:08.297" v="319" actId="478"/>
          <ac:graphicFrameMkLst>
            <pc:docMk/>
            <pc:sldMk cId="2681921444" sldId="259"/>
            <ac:graphicFrameMk id="4" creationId="{C788D931-CB98-D86D-19E2-4F9EA498CD40}"/>
          </ac:graphicFrameMkLst>
        </pc:graphicFrameChg>
        <pc:graphicFrameChg chg="add mod modGraphic">
          <ac:chgData name="Jun Saito" userId="47466eb5046dd00d" providerId="LiveId" clId="{147689D4-4042-4E37-9656-0348DDF8B140}" dt="2026-02-24T07:29:55.829" v="329" actId="1076"/>
          <ac:graphicFrameMkLst>
            <pc:docMk/>
            <pc:sldMk cId="2681921444" sldId="259"/>
            <ac:graphicFrameMk id="5" creationId="{38F70A81-9114-3203-1C65-6C82F33E837D}"/>
          </ac:graphicFrameMkLst>
        </pc:graphicFrameChg>
      </pc:sldChg>
      <pc:sldChg chg="addSp delSp modSp mod">
        <pc:chgData name="Jun Saito" userId="47466eb5046dd00d" providerId="LiveId" clId="{147689D4-4042-4E37-9656-0348DDF8B140}" dt="2026-02-24T07:40:39.352" v="373" actId="1076"/>
        <pc:sldMkLst>
          <pc:docMk/>
          <pc:sldMk cId="1299279390" sldId="260"/>
        </pc:sldMkLst>
        <pc:spChg chg="mod">
          <ac:chgData name="Jun Saito" userId="47466eb5046dd00d" providerId="LiveId" clId="{147689D4-4042-4E37-9656-0348DDF8B140}" dt="2026-02-24T07:40:39.352" v="373" actId="1076"/>
          <ac:spMkLst>
            <pc:docMk/>
            <pc:sldMk cId="1299279390" sldId="260"/>
            <ac:spMk id="2" creationId="{20A7F4BC-8F0F-7E93-37D4-0A08BB810858}"/>
          </ac:spMkLst>
        </pc:spChg>
        <pc:graphicFrameChg chg="del">
          <ac:chgData name="Jun Saito" userId="47466eb5046dd00d" providerId="LiveId" clId="{147689D4-4042-4E37-9656-0348DDF8B140}" dt="2026-02-24T07:33:38.932" v="336" actId="478"/>
          <ac:graphicFrameMkLst>
            <pc:docMk/>
            <pc:sldMk cId="1299279390" sldId="260"/>
            <ac:graphicFrameMk id="4" creationId="{8C631A59-F956-FA57-854B-639C6E417871}"/>
          </ac:graphicFrameMkLst>
        </pc:graphicFrameChg>
        <pc:graphicFrameChg chg="add mod modGraphic">
          <ac:chgData name="Jun Saito" userId="47466eb5046dd00d" providerId="LiveId" clId="{147689D4-4042-4E37-9656-0348DDF8B140}" dt="2026-02-24T07:37:43.142" v="355" actId="1076"/>
          <ac:graphicFrameMkLst>
            <pc:docMk/>
            <pc:sldMk cId="1299279390" sldId="260"/>
            <ac:graphicFrameMk id="5" creationId="{1E68CABF-7E59-C9B5-CD97-CB5931EB2AD2}"/>
          </ac:graphicFrameMkLst>
        </pc:graphicFrameChg>
      </pc:sldChg>
      <pc:sldChg chg="addSp delSp modSp mod">
        <pc:chgData name="Jun Saito" userId="47466eb5046dd00d" providerId="LiveId" clId="{147689D4-4042-4E37-9656-0348DDF8B140}" dt="2026-02-24T07:48:13.426" v="399" actId="948"/>
        <pc:sldMkLst>
          <pc:docMk/>
          <pc:sldMk cId="3854610155" sldId="261"/>
        </pc:sldMkLst>
        <pc:spChg chg="mod">
          <ac:chgData name="Jun Saito" userId="47466eb5046dd00d" providerId="LiveId" clId="{147689D4-4042-4E37-9656-0348DDF8B140}" dt="2026-02-24T07:48:13.426" v="399" actId="948"/>
          <ac:spMkLst>
            <pc:docMk/>
            <pc:sldMk cId="3854610155" sldId="261"/>
            <ac:spMk id="2" creationId="{9DD4B303-4098-C237-98EA-63FD8A856E25}"/>
          </ac:spMkLst>
        </pc:spChg>
        <pc:graphicFrameChg chg="del">
          <ac:chgData name="Jun Saito" userId="47466eb5046dd00d" providerId="LiveId" clId="{147689D4-4042-4E37-9656-0348DDF8B140}" dt="2026-02-24T07:41:04.405" v="375" actId="478"/>
          <ac:graphicFrameMkLst>
            <pc:docMk/>
            <pc:sldMk cId="3854610155" sldId="261"/>
            <ac:graphicFrameMk id="4" creationId="{8D6D4D53-D8F5-D8D0-57BF-538D4A4594B4}"/>
          </ac:graphicFrameMkLst>
        </pc:graphicFrameChg>
        <pc:graphicFrameChg chg="add mod modGraphic">
          <ac:chgData name="Jun Saito" userId="47466eb5046dd00d" providerId="LiveId" clId="{147689D4-4042-4E37-9656-0348DDF8B140}" dt="2026-02-24T07:41:40.838" v="384" actId="403"/>
          <ac:graphicFrameMkLst>
            <pc:docMk/>
            <pc:sldMk cId="3854610155" sldId="261"/>
            <ac:graphicFrameMk id="5" creationId="{D6664E67-C8A3-3C64-4262-425CCFD52BAA}"/>
          </ac:graphicFrameMkLst>
        </pc:graphicFrameChg>
      </pc:sldChg>
      <pc:sldChg chg="del">
        <pc:chgData name="Jun Saito" userId="47466eb5046dd00d" providerId="LiveId" clId="{147689D4-4042-4E37-9656-0348DDF8B140}" dt="2026-02-24T07:45:50.364" v="397" actId="47"/>
        <pc:sldMkLst>
          <pc:docMk/>
          <pc:sldMk cId="2075634318" sldId="262"/>
        </pc:sldMkLst>
      </pc:sldChg>
      <pc:sldChg chg="del">
        <pc:chgData name="Jun Saito" userId="47466eb5046dd00d" providerId="LiveId" clId="{147689D4-4042-4E37-9656-0348DDF8B140}" dt="2026-02-24T07:45:52.279" v="398" actId="47"/>
        <pc:sldMkLst>
          <pc:docMk/>
          <pc:sldMk cId="3583816052" sldId="26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B26786-AAA3-43FB-A703-69AD688E4404}"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E7B43D-FE33-4C21-8EE8-C98B5F78C559}" type="slidenum">
              <a:rPr kumimoji="1" lang="ja-JP" altLang="en-US" smtClean="0"/>
              <a:t>‹#›</a:t>
            </a:fld>
            <a:endParaRPr kumimoji="1" lang="ja-JP" altLang="en-US"/>
          </a:p>
        </p:txBody>
      </p:sp>
    </p:spTree>
    <p:extLst>
      <p:ext uri="{BB962C8B-B14F-4D97-AF65-F5344CB8AC3E}">
        <p14:creationId xmlns:p14="http://schemas.microsoft.com/office/powerpoint/2010/main" val="5074775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6D135CB-5828-487B-BC99-FDED7226CACC}" type="slidenum">
              <a:rPr kumimoji="1" lang="ja-JP" altLang="en-US" smtClean="0"/>
              <a:t>1</a:t>
            </a:fld>
            <a:endParaRPr kumimoji="1" lang="ja-JP" altLang="en-US"/>
          </a:p>
        </p:txBody>
      </p:sp>
    </p:spTree>
    <p:extLst>
      <p:ext uri="{BB962C8B-B14F-4D97-AF65-F5344CB8AC3E}">
        <p14:creationId xmlns:p14="http://schemas.microsoft.com/office/powerpoint/2010/main" val="1957879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7B43D-FE33-4C21-8EE8-C98B5F78C559}" type="slidenum">
              <a:rPr kumimoji="1" lang="ja-JP" altLang="en-US" smtClean="0"/>
              <a:t>4</a:t>
            </a:fld>
            <a:endParaRPr kumimoji="1" lang="ja-JP" altLang="en-US"/>
          </a:p>
        </p:txBody>
      </p:sp>
    </p:spTree>
    <p:extLst>
      <p:ext uri="{BB962C8B-B14F-4D97-AF65-F5344CB8AC3E}">
        <p14:creationId xmlns:p14="http://schemas.microsoft.com/office/powerpoint/2010/main" val="1363484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F2F6C8B-1E59-48E8-9EAD-EFBE3D96DC20}"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630945" y="6344853"/>
            <a:ext cx="2057400" cy="365125"/>
          </a:xfrm>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993256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400CEE-C019-4863-81E1-5CDE9607B511}"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72309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795B73-5176-4903-96A3-1D93C3E82E8D}"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463395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CC8ED84-B8E5-49E3-856D-A4A416BEFA81}"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926895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B1C0A33-09DD-4D8D-BB6D-6C7034F078F1}" type="datetime1">
              <a:rPr kumimoji="1" lang="ja-JP" altLang="en-US" smtClean="0"/>
              <a:t>2026/2/24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135484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2A22633-B347-4C8C-8447-2EF87B6AB5FA}"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16821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78C164B-6105-4D94-AE88-74743DFF1D65}" type="datetime1">
              <a:rPr kumimoji="1" lang="ja-JP" altLang="en-US" smtClean="0"/>
              <a:t>2026/2/24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773025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A54B45-1BF5-49A9-941F-8B16472EB0E8}" type="datetime1">
              <a:rPr kumimoji="1" lang="ja-JP" altLang="en-US" smtClean="0"/>
              <a:t>2026/2/24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72043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9A9002-014D-4596-A03D-58E30A079498}" type="datetime1">
              <a:rPr kumimoji="1" lang="ja-JP" altLang="en-US" smtClean="0"/>
              <a:t>2026/2/24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575789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A3EF888-1607-432A-B4A9-433DA2A5E9F0}"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313766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A77514-6857-492E-BE05-3827A3012BD9}" type="datetime1">
              <a:rPr kumimoji="1" lang="ja-JP" altLang="en-US" smtClean="0"/>
              <a:t>2026/2/24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011536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94E5B4-5D81-49A2-A4E5-A2DFFDB101FC}" type="datetime1">
              <a:rPr kumimoji="1" lang="ja-JP" altLang="en-US" smtClean="0"/>
              <a:t>2026/2/24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7086600" y="6538913"/>
            <a:ext cx="2057400" cy="365125"/>
          </a:xfrm>
          <a:prstGeom prst="rect">
            <a:avLst/>
          </a:prstGeom>
        </p:spPr>
        <p:txBody>
          <a:bodyPr vert="horz" lIns="91440" tIns="45720" rIns="91440" bIns="45720" rtlCol="0" anchor="ctr"/>
          <a:lstStyle>
            <a:lvl1pPr algn="r">
              <a:defRPr sz="1600">
                <a:solidFill>
                  <a:schemeClr val="tx1">
                    <a:tint val="82000"/>
                  </a:schemeClr>
                </a:solidFill>
              </a:defRPr>
            </a:lvl1pPr>
          </a:lstStyle>
          <a:p>
            <a:fld id="{FA971C90-DDFB-4A13-AF64-D24A07A27AC0}" type="slidenum">
              <a:rPr kumimoji="1" lang="ja-JP" altLang="en-US" smtClean="0"/>
              <a:pPr/>
              <a:t>‹#›</a:t>
            </a:fld>
            <a:endParaRPr kumimoji="1" lang="ja-JP" altLang="en-US" dirty="0"/>
          </a:p>
        </p:txBody>
      </p:sp>
    </p:spTree>
    <p:extLst>
      <p:ext uri="{BB962C8B-B14F-4D97-AF65-F5344CB8AC3E}">
        <p14:creationId xmlns:p14="http://schemas.microsoft.com/office/powerpoint/2010/main" val="1182947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vaticannews.va/en/pope/news/2025-11/pope-leo-economy-of-francesco-gathering-production-machine.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hyperlink" Target="https://www.vatican.va/content/leo-xiii/en/encyclicals/documents/hf_l-xiii_enc_15051891_rerum-novarum.html" TargetMode="External"/><Relationship Id="rId3" Type="http://schemas.openxmlformats.org/officeDocument/2006/relationships/hyperlink" Target="https://www.vatican.va/content/leo-xiv/en/messages/pont-messages/2025/documents/20251126-messaggio-economy-francesco.html" TargetMode="External"/><Relationship Id="rId7" Type="http://schemas.openxmlformats.org/officeDocument/2006/relationships/hyperlink" Target="https://www.vatican.va/content/leo-xiii/en.html" TargetMode="External"/><Relationship Id="rId2" Type="http://schemas.openxmlformats.org/officeDocument/2006/relationships/hyperlink" Target="https://francescoeconomy.org/" TargetMode="External"/><Relationship Id="rId1" Type="http://schemas.openxmlformats.org/officeDocument/2006/relationships/slideLayout" Target="../slideLayouts/slideLayout6.xml"/><Relationship Id="rId6" Type="http://schemas.openxmlformats.org/officeDocument/2006/relationships/hyperlink" Target="https://llc-research.jp/blog/tag/pope-francis/" TargetMode="External"/><Relationship Id="rId5" Type="http://schemas.openxmlformats.org/officeDocument/2006/relationships/hyperlink" Target="https://www.vatican.va/content/francesco/en.html" TargetMode="External"/><Relationship Id="rId10" Type="http://schemas.openxmlformats.org/officeDocument/2006/relationships/hyperlink" Target="https://www.google.com/search?q=%22utility+economics%22&amp;oq=%22utility+economics%22&amp;gs_lcrp=EgRlZGdlKgYIABBFGDkyBggAEEUYOTIJCAEQABgTGIAEMgkIAhAAGBMYgAQyCQgDEAAYExiABDIJCAQQABgTGIAEMgkIBRAAGBMYgAQyCggGEAAYBxgTGB4yCggHEAAYBxgTGB4yBwgIEOsHGEDSAQg3OTM1ajBqMagCAbACAQ&amp;sourceid=chrome&amp;ie=UTF-8" TargetMode="External"/><Relationship Id="rId4" Type="http://schemas.openxmlformats.org/officeDocument/2006/relationships/hyperlink" Target="https://www.centromariapoli.org/" TargetMode="External"/><Relationship Id="rId9" Type="http://schemas.openxmlformats.org/officeDocument/2006/relationships/hyperlink" Target="https://www.google.com/search?q=%22utilitarian+ethics+and+values%22&amp;oq=%22utilitarian+ethics+and+values%22&amp;gs_lcrp=EgRlZGdlKgYIABBFGDkyBggAEEUYOTIHCAEQABjvBTIHCAIQABjvBTIHCAMQABjvBTIHCAQQABjvBTIHCAUQABjvBTIHCAYQ6wcYQNIBCTE1NzEyajBqMagCAbACAQ&amp;sourceid=chrome&amp;ie=UTF-8"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llc-research.jp/blog/han_yaku/eof-foundation-starts-pope-speech-20240925/" TargetMode="External"/><Relationship Id="rId2" Type="http://schemas.openxmlformats.org/officeDocument/2006/relationships/hyperlink" Target="https://www.vatican.va/content/francesco/en/speeches/2024/september/documents/20240925-economy-of-francesco.html"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hyperlink" Target="https://www.vatican.va/content/leo-xiv/en/messages/pont-messages/2025/documents/20251126-messaggio-economy-francesco.html#_ftn4" TargetMode="External"/><Relationship Id="rId13" Type="http://schemas.openxmlformats.org/officeDocument/2006/relationships/hyperlink" Target="https://www.thecrimson.com/tag/divestment/#:~:text=Fossil%20Fuel%20Divest%20Harvard%20Rebrands,Chapter%2C%20Years%20After%20University%20Divestment&amp;text=Fossil%20Fuel%20Divest%20Harvard%20has,political%20action%20on%20climate%20change." TargetMode="External"/><Relationship Id="rId3" Type="http://schemas.openxmlformats.org/officeDocument/2006/relationships/hyperlink" Target="https://www.vatican.va/content/leo-xiv/en/speeches/2025/october/documents/20251023-movimenti-popolari.html" TargetMode="External"/><Relationship Id="rId7" Type="http://schemas.openxmlformats.org/officeDocument/2006/relationships/hyperlink" Target="https://www.vatican.va/content/leo-xiv/en/messages/pont-messages/2025/documents/20251126-messaggio-economy-francesco.html#_ftn3" TargetMode="External"/><Relationship Id="rId12" Type="http://schemas.openxmlformats.org/officeDocument/2006/relationships/hyperlink" Target="https://www.amazon.de/-/en/Francesco-Poliedro-emergente-piramide-rovesciata/dp/8810409973"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hyperlink" Target="https://www.vatican.va/content/leo-xiv/en/messages/pont-messages/2025/documents/20251126-messaggio-economy-francesco.html#_ftn2" TargetMode="External"/><Relationship Id="rId11" Type="http://schemas.openxmlformats.org/officeDocument/2006/relationships/hyperlink" Target="https://www.vatican.va/content/leo-xiv/en/messages/pont-messages/2025/documents/20251126-messaggio-economy-francesco.html#_ftnref4" TargetMode="External"/><Relationship Id="rId5" Type="http://schemas.openxmlformats.org/officeDocument/2006/relationships/hyperlink" Target="https://www.vatican.va/content/leo-xiii/en/encyclicals/documents/hf_l-xiii_enc_15051891_rerum-novarum.html" TargetMode="External"/><Relationship Id="rId10" Type="http://schemas.openxmlformats.org/officeDocument/2006/relationships/hyperlink" Target="https://www.vatican.va/content/leo-xiv/en/messages/pont-messages/2025/documents/20251126-messaggio-economy-francesco.html#_ftnref3" TargetMode="External"/><Relationship Id="rId4" Type="http://schemas.openxmlformats.org/officeDocument/2006/relationships/hyperlink" Target="https://www.vatican.va/content/leo-xiii/en.html" TargetMode="External"/><Relationship Id="rId9" Type="http://schemas.openxmlformats.org/officeDocument/2006/relationships/hyperlink" Target="https://www.vatican.va/content/leo-xiv/en/messages/pont-messages/2025/documents/20251126-messaggio-economy-francesco.html#_ftnref2" TargetMode="External"/><Relationship Id="rId14" Type="http://schemas.openxmlformats.org/officeDocument/2006/relationships/hyperlink" Target="https://www.amazon.co.jp/Francesco-Poliedro-emergente-piramide-rovesciata/dp/8810409973/ref=sr_1_1?__mk_ja_JP=%E3%82%AB%E3%82%BF%E3%82%AB%E3%83%8A&amp;crid=3OKC17FPAHVIY&amp;dib=eyJ2IjoiMSJ9.OmTfatRZ14Du7Djd7f5MKQ.KlpuTqBx-NYRKlReVBhwIVBVAp94_B9uQa7ue16XC-Y&amp;dib_tag=se&amp;keywords=Piccolo+saggio+sul+tempo+di+papa+Francesco&amp;qid=1771400657&amp;s=english-books&amp;sprefix=piccolo+saggio+sul+tempo+di+papa+francesco%2Cenglish-books%2C172&amp;sr=1-1"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press.vatican.va/content/salastampa/en/bollettino/pubblico/2025/11/28/251128d.html"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87CFF21-C3DC-4DCF-AC70-43A11ED7739C}"/>
              </a:ext>
            </a:extLst>
          </p:cNvPr>
          <p:cNvSpPr>
            <a:spLocks noGrp="1"/>
          </p:cNvSpPr>
          <p:nvPr>
            <p:ph type="ctrTitle"/>
          </p:nvPr>
        </p:nvSpPr>
        <p:spPr>
          <a:xfrm>
            <a:off x="253013" y="148131"/>
            <a:ext cx="8637973" cy="484784"/>
          </a:xfrm>
        </p:spPr>
        <p:txBody>
          <a:bodyPr anchor="ctr" anchorCtr="0">
            <a:normAutofit fontScale="90000"/>
          </a:bodyPr>
          <a:lstStyle/>
          <a:p>
            <a:pPr algn="ctr">
              <a:lnSpc>
                <a:spcPct val="100000"/>
              </a:lnSpc>
            </a:pPr>
            <a:r>
              <a:rPr lang="en-US" altLang="ja-JP" sz="3200" i="1" dirty="0">
                <a:solidFill>
                  <a:prstClr val="black"/>
                </a:solidFill>
                <a:latin typeface="游ゴシック Light" panose="020F0302020204030204"/>
                <a:ea typeface="游ゴシック Light" panose="020B0300000000000000" pitchFamily="50" charset="-128"/>
              </a:rPr>
              <a:t>Scire Volo</a:t>
            </a:r>
            <a:r>
              <a:rPr lang="ja-JP" altLang="en-US" sz="3200" dirty="0">
                <a:solidFill>
                  <a:prstClr val="black"/>
                </a:solidFill>
                <a:latin typeface="游ゴシック Light" panose="020F0302020204030204"/>
                <a:ea typeface="游ゴシック Light" panose="020B0300000000000000" pitchFamily="50" charset="-128"/>
              </a:rPr>
              <a:t>の会</a:t>
            </a:r>
            <a:r>
              <a:rPr lang="en-US" altLang="ja-JP" sz="1400" dirty="0">
                <a:solidFill>
                  <a:prstClr val="black"/>
                </a:solidFill>
                <a:latin typeface="游ゴシック Light" panose="020F0302020204030204"/>
                <a:ea typeface="游ゴシック Light" panose="020B0300000000000000" pitchFamily="50" charset="-128"/>
              </a:rPr>
              <a:t>(2026</a:t>
            </a:r>
            <a:r>
              <a:rPr lang="ja-JP" altLang="en-US" sz="1400" dirty="0">
                <a:solidFill>
                  <a:prstClr val="black"/>
                </a:solidFill>
                <a:latin typeface="游ゴシック Light" panose="020F0302020204030204"/>
                <a:ea typeface="游ゴシック Light" panose="020B0300000000000000" pitchFamily="50" charset="-128"/>
              </a:rPr>
              <a:t>年</a:t>
            </a:r>
            <a:r>
              <a:rPr lang="en-US" altLang="ja-JP" sz="1400" dirty="0">
                <a:solidFill>
                  <a:prstClr val="black"/>
                </a:solidFill>
                <a:latin typeface="游ゴシック Light" panose="020F0302020204030204"/>
                <a:ea typeface="游ゴシック Light" panose="020B0300000000000000" pitchFamily="50" charset="-128"/>
              </a:rPr>
              <a:t>)</a:t>
            </a:r>
            <a:endParaRPr lang="ja-JP" altLang="en-US" sz="5400" dirty="0"/>
          </a:p>
        </p:txBody>
      </p:sp>
      <p:sp>
        <p:nvSpPr>
          <p:cNvPr id="3" name="字幕 2">
            <a:extLst>
              <a:ext uri="{FF2B5EF4-FFF2-40B4-BE49-F238E27FC236}">
                <a16:creationId xmlns:a16="http://schemas.microsoft.com/office/drawing/2014/main" id="{E72AE519-0FC3-479F-8244-2BA9CCE85C9E}"/>
              </a:ext>
            </a:extLst>
          </p:cNvPr>
          <p:cNvSpPr>
            <a:spLocks noGrp="1"/>
          </p:cNvSpPr>
          <p:nvPr>
            <p:ph type="subTitle" idx="1"/>
          </p:nvPr>
        </p:nvSpPr>
        <p:spPr>
          <a:xfrm>
            <a:off x="1140436" y="6208346"/>
            <a:ext cx="6858000" cy="649654"/>
          </a:xfrm>
        </p:spPr>
        <p:txBody>
          <a:bodyPr>
            <a:normAutofit/>
          </a:bodyPr>
          <a:lstStyle/>
          <a:p>
            <a:r>
              <a:rPr lang="en-US" altLang="ja-JP" sz="1400" dirty="0"/>
              <a:t>2026.03.21</a:t>
            </a:r>
            <a:r>
              <a:rPr lang="ja-JP" altLang="en-US" sz="1400" dirty="0"/>
              <a:t>＠</a:t>
            </a:r>
            <a:r>
              <a:rPr lang="en-US" altLang="ja-JP" sz="1400" dirty="0"/>
              <a:t>ZOOM</a:t>
            </a:r>
          </a:p>
          <a:p>
            <a:r>
              <a:rPr lang="ja-JP" altLang="en-US" sz="1400" dirty="0"/>
              <a:t>半訳 </a:t>
            </a:r>
            <a:r>
              <a:rPr lang="en-US" altLang="ja-JP" sz="1400" dirty="0"/>
              <a:t>rev1</a:t>
            </a:r>
            <a:r>
              <a:rPr lang="ja-JP" altLang="en-US" sz="1400" dirty="0"/>
              <a:t> </a:t>
            </a:r>
            <a:r>
              <a:rPr lang="en-US" altLang="ja-JP" sz="1400" dirty="0"/>
              <a:t>by </a:t>
            </a:r>
            <a:r>
              <a:rPr lang="ja-JP" altLang="en-US" sz="1400" dirty="0"/>
              <a:t>齋藤旬</a:t>
            </a:r>
            <a:endParaRPr lang="en-US" altLang="ja-JP" sz="1400" dirty="0"/>
          </a:p>
        </p:txBody>
      </p:sp>
      <p:sp>
        <p:nvSpPr>
          <p:cNvPr id="5" name="スライド番号プレースホルダー 4">
            <a:extLst>
              <a:ext uri="{FF2B5EF4-FFF2-40B4-BE49-F238E27FC236}">
                <a16:creationId xmlns:a16="http://schemas.microsoft.com/office/drawing/2014/main" id="{202186DA-AAA5-4029-9BE9-E6427CD23140}"/>
              </a:ext>
            </a:extLst>
          </p:cNvPr>
          <p:cNvSpPr>
            <a:spLocks noGrp="1"/>
          </p:cNvSpPr>
          <p:nvPr>
            <p:ph type="sldNum" sz="quarter" idx="12"/>
          </p:nvPr>
        </p:nvSpPr>
        <p:spPr>
          <a:xfrm>
            <a:off x="7086600" y="6492875"/>
            <a:ext cx="2057400" cy="365125"/>
          </a:xfrm>
        </p:spPr>
        <p:txBody>
          <a:bodyPr/>
          <a:lstStyle/>
          <a:p>
            <a:fld id="{61C8C209-2824-4C64-AE41-02F26CB68BE2}" type="slidenum">
              <a:rPr kumimoji="1" lang="ja-JP" altLang="en-US" smtClean="0"/>
              <a:t>1</a:t>
            </a:fld>
            <a:endParaRPr kumimoji="1" lang="ja-JP" altLang="en-US" dirty="0"/>
          </a:p>
        </p:txBody>
      </p:sp>
      <p:sp>
        <p:nvSpPr>
          <p:cNvPr id="7" name="テキスト ボックス 6">
            <a:extLst>
              <a:ext uri="{FF2B5EF4-FFF2-40B4-BE49-F238E27FC236}">
                <a16:creationId xmlns:a16="http://schemas.microsoft.com/office/drawing/2014/main" id="{73DB62FC-E670-48A4-8983-69EAA1001D13}"/>
              </a:ext>
            </a:extLst>
          </p:cNvPr>
          <p:cNvSpPr txBox="1"/>
          <p:nvPr/>
        </p:nvSpPr>
        <p:spPr>
          <a:xfrm>
            <a:off x="-328795" y="3189104"/>
            <a:ext cx="9472795" cy="3042692"/>
          </a:xfrm>
          <a:prstGeom prst="rect">
            <a:avLst/>
          </a:prstGeom>
          <a:noFill/>
        </p:spPr>
        <p:txBody>
          <a:bodyPr wrap="square" rtlCol="0">
            <a:spAutoFit/>
          </a:bodyPr>
          <a:lstStyle/>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2026</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年第一回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3</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21</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dirty="0" err="1">
                <a:latin typeface="Arial Narrow" panose="020B0606020202030204" pitchFamily="34" charset="0"/>
                <a:ea typeface="HG丸ｺﾞｼｯｸM-PRO" panose="020F0600000000000000" pitchFamily="50" charset="-128"/>
                <a:cs typeface="Times New Roman" panose="02020603050405020304" pitchFamily="18" charset="0"/>
              </a:rPr>
              <a:t>EoF</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 2025 </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教皇レオ</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14</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世メッセージ</a:t>
            </a:r>
            <a:endParaRPr lang="en-US" altLang="ja-JP" sz="10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　人類がその命運を託した</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the “new things”[</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訳註</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に、皆さんほど深く関わっている</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one</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はいません。</a:t>
            </a:r>
            <a:endPar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2026</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年第二回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16</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endPar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endParaRPr lang="en-US" altLang="ja-JP" sz="12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defTabSz="457200">
              <a:lnSpc>
                <a:spcPts val="1400"/>
              </a:lnSpc>
              <a:spcAft>
                <a:spcPts val="1000"/>
              </a:spcAft>
              <a:defRPr/>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2026</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年第三回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7</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18</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endPar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defTabSz="457200">
              <a:lnSpc>
                <a:spcPts val="1400"/>
              </a:lnSpc>
              <a:spcAft>
                <a:spcPts val="1000"/>
              </a:spcAft>
              <a:defRPr/>
            </a:pPr>
            <a:endPar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2026</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年第四回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9</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19</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endPar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endPar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2026</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年第五回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11</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endPar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endPar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endParaRPr>
          </a:p>
        </p:txBody>
      </p:sp>
      <p:sp>
        <p:nvSpPr>
          <p:cNvPr id="2" name="正方形/長方形 1">
            <a:extLst>
              <a:ext uri="{FF2B5EF4-FFF2-40B4-BE49-F238E27FC236}">
                <a16:creationId xmlns:a16="http://schemas.microsoft.com/office/drawing/2014/main" id="{F9FB971B-3E46-48C3-93DD-E0BA6626F0E6}"/>
              </a:ext>
            </a:extLst>
          </p:cNvPr>
          <p:cNvSpPr/>
          <p:nvPr/>
        </p:nvSpPr>
        <p:spPr>
          <a:xfrm>
            <a:off x="-5128" y="3155450"/>
            <a:ext cx="9149128" cy="62190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pic>
        <p:nvPicPr>
          <p:cNvPr id="8" name="図 7">
            <a:hlinkClick r:id="rId3"/>
            <a:extLst>
              <a:ext uri="{FF2B5EF4-FFF2-40B4-BE49-F238E27FC236}">
                <a16:creationId xmlns:a16="http://schemas.microsoft.com/office/drawing/2014/main" id="{34038455-C62E-AACC-9894-BBD1F9C124D5}"/>
              </a:ext>
            </a:extLst>
          </p:cNvPr>
          <p:cNvPicPr>
            <a:picLocks noChangeAspect="1"/>
          </p:cNvPicPr>
          <p:nvPr/>
        </p:nvPicPr>
        <p:blipFill>
          <a:blip r:embed="rId4"/>
          <a:stretch>
            <a:fillRect/>
          </a:stretch>
        </p:blipFill>
        <p:spPr>
          <a:xfrm>
            <a:off x="1396837" y="632915"/>
            <a:ext cx="6350326" cy="2387723"/>
          </a:xfrm>
          <a:prstGeom prst="rect">
            <a:avLst/>
          </a:prstGeom>
        </p:spPr>
      </p:pic>
      <p:sp>
        <p:nvSpPr>
          <p:cNvPr id="9" name="テキスト ボックス 8">
            <a:extLst>
              <a:ext uri="{FF2B5EF4-FFF2-40B4-BE49-F238E27FC236}">
                <a16:creationId xmlns:a16="http://schemas.microsoft.com/office/drawing/2014/main" id="{766C5D3B-FE24-F448-B1C8-F26D3FD77326}"/>
              </a:ext>
            </a:extLst>
          </p:cNvPr>
          <p:cNvSpPr txBox="1"/>
          <p:nvPr/>
        </p:nvSpPr>
        <p:spPr>
          <a:xfrm>
            <a:off x="3188194" y="-2167"/>
            <a:ext cx="1569660" cy="276999"/>
          </a:xfrm>
          <a:prstGeom prst="rect">
            <a:avLst/>
          </a:prstGeom>
          <a:noFill/>
        </p:spPr>
        <p:txBody>
          <a:bodyPr wrap="none" rtlCol="0">
            <a:spAutoFit/>
          </a:bodyPr>
          <a:lstStyle/>
          <a:p>
            <a:r>
              <a:rPr kumimoji="1" lang="ja-JP" altLang="en-US" sz="1200" dirty="0"/>
              <a:t>サイレ　　　ヴォロ</a:t>
            </a:r>
          </a:p>
        </p:txBody>
      </p:sp>
    </p:spTree>
    <p:extLst>
      <p:ext uri="{BB962C8B-B14F-4D97-AF65-F5344CB8AC3E}">
        <p14:creationId xmlns:p14="http://schemas.microsoft.com/office/powerpoint/2010/main" val="53954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4B34CBDF-BDA0-A63D-7EDB-F7DED44CEC2D}"/>
              </a:ext>
            </a:extLst>
          </p:cNvPr>
          <p:cNvSpPr>
            <a:spLocks noGrp="1"/>
          </p:cNvSpPr>
          <p:nvPr>
            <p:ph type="title"/>
          </p:nvPr>
        </p:nvSpPr>
        <p:spPr>
          <a:xfrm>
            <a:off x="1088069" y="130012"/>
            <a:ext cx="6967861" cy="362843"/>
          </a:xfrm>
        </p:spPr>
        <p:txBody>
          <a:bodyPr>
            <a:noAutofit/>
          </a:bodyPr>
          <a:lstStyle/>
          <a:p>
            <a:pPr>
              <a:lnSpc>
                <a:spcPts val="1700"/>
              </a:lnSpc>
            </a:pPr>
            <a:r>
              <a:rPr kumimoji="1" lang="en-US" altLang="ja-JP" sz="1600" b="0" i="0" u="sng" strike="noStrike" kern="100" cap="none" spc="0" normalizeH="0" baseline="0" noProof="0" dirty="0">
                <a:ln>
                  <a:noFill/>
                </a:ln>
                <a:solidFill>
                  <a:srgbClr val="0563C1"/>
                </a:solidFill>
                <a:effectLst/>
                <a:uLnTx/>
                <a:uFillTx/>
                <a:latin typeface="游明朝" panose="02020400000000000000" pitchFamily="18" charset="-128"/>
                <a:ea typeface="游明朝" panose="02020400000000000000" pitchFamily="18" charset="-128"/>
                <a:cs typeface="Times New Roman" panose="02020603050405020304" pitchFamily="18" charset="0"/>
                <a:hlinkClick r:id="rId2"/>
              </a:rPr>
              <a:t>The </a:t>
            </a:r>
            <a:r>
              <a:rPr kumimoji="1" lang="en-US" altLang="ja-JP" sz="1600" b="0" i="1" u="sng" strike="noStrike" kern="100" cap="none" spc="0" normalizeH="0" baseline="0" noProof="0" dirty="0">
                <a:ln>
                  <a:noFill/>
                </a:ln>
                <a:solidFill>
                  <a:srgbClr val="0563C1"/>
                </a:solidFill>
                <a:effectLst/>
                <a:uLnTx/>
                <a:uFillTx/>
                <a:latin typeface="游明朝" panose="02020400000000000000" pitchFamily="18" charset="-128"/>
                <a:ea typeface="游明朝" panose="02020400000000000000" pitchFamily="18" charset="-128"/>
                <a:cs typeface="Times New Roman" panose="02020603050405020304" pitchFamily="18" charset="0"/>
                <a:hlinkClick r:id="rId2"/>
              </a:rPr>
              <a:t>Economy of Francesco</a:t>
            </a:r>
            <a:r>
              <a:rPr kumimoji="1" lang="en-US" altLang="ja-JP" sz="1600" b="0" i="0" u="sng" strike="noStrike" kern="100" cap="none" spc="0" normalizeH="0" baseline="0" noProof="0" dirty="0">
                <a:ln>
                  <a:noFill/>
                </a:ln>
                <a:solidFill>
                  <a:srgbClr val="0563C1"/>
                </a:solidFill>
                <a:effectLst/>
                <a:uLnTx/>
                <a:uFillTx/>
                <a:latin typeface="游明朝" panose="02020400000000000000" pitchFamily="18" charset="-128"/>
                <a:ea typeface="游明朝" panose="02020400000000000000" pitchFamily="18" charset="-128"/>
                <a:cs typeface="Times New Roman" panose="02020603050405020304" pitchFamily="18" charset="0"/>
                <a:hlinkClick r:id="rId2"/>
              </a:rPr>
              <a:t> </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とは、福音の種によって豊穣となる経済思想と自発行動を、喜びに満ちて表し出す地上の旅のことなのです。</a:t>
            </a:r>
            <a:endParaRPr lang="ja-JP" altLang="en-US" sz="1800" dirty="0"/>
          </a:p>
        </p:txBody>
      </p:sp>
      <p:sp>
        <p:nvSpPr>
          <p:cNvPr id="5" name="スライド番号プレースホルダー 4">
            <a:extLst>
              <a:ext uri="{FF2B5EF4-FFF2-40B4-BE49-F238E27FC236}">
                <a16:creationId xmlns:a16="http://schemas.microsoft.com/office/drawing/2014/main" id="{0BB41506-67C1-29D4-84A5-3D21C1343A3A}"/>
              </a:ext>
            </a:extLst>
          </p:cNvPr>
          <p:cNvSpPr>
            <a:spLocks noGrp="1"/>
          </p:cNvSpPr>
          <p:nvPr>
            <p:ph type="sldNum" sz="quarter" idx="12"/>
          </p:nvPr>
        </p:nvSpPr>
        <p:spPr/>
        <p:txBody>
          <a:bodyPr/>
          <a:lstStyle/>
          <a:p>
            <a:fld id="{CB5591CA-EF43-4068-8AB6-989F2127B497}" type="slidenum">
              <a:rPr kumimoji="1" lang="ja-JP" altLang="en-US" smtClean="0"/>
              <a:t>2</a:t>
            </a:fld>
            <a:endParaRPr kumimoji="1" lang="ja-JP" altLang="en-US"/>
          </a:p>
        </p:txBody>
      </p:sp>
      <p:graphicFrame>
        <p:nvGraphicFramePr>
          <p:cNvPr id="2" name="表 1">
            <a:extLst>
              <a:ext uri="{FF2B5EF4-FFF2-40B4-BE49-F238E27FC236}">
                <a16:creationId xmlns:a16="http://schemas.microsoft.com/office/drawing/2014/main" id="{F94D7A2F-3BE3-F415-E9C3-DA713170F5B5}"/>
              </a:ext>
            </a:extLst>
          </p:cNvPr>
          <p:cNvGraphicFramePr>
            <a:graphicFrameLocks noGrp="1"/>
          </p:cNvGraphicFramePr>
          <p:nvPr>
            <p:extLst>
              <p:ext uri="{D42A27DB-BD31-4B8C-83A1-F6EECF244321}">
                <p14:modId xmlns:p14="http://schemas.microsoft.com/office/powerpoint/2010/main" val="1098157497"/>
              </p:ext>
            </p:extLst>
          </p:nvPr>
        </p:nvGraphicFramePr>
        <p:xfrm>
          <a:off x="0" y="660813"/>
          <a:ext cx="9144000" cy="6075267"/>
        </p:xfrm>
        <a:graphic>
          <a:graphicData uri="http://schemas.openxmlformats.org/drawingml/2006/table">
            <a:tbl>
              <a:tblPr firstRow="1" firstCol="1" bandRow="1"/>
              <a:tblGrid>
                <a:gridCol w="3977230">
                  <a:extLst>
                    <a:ext uri="{9D8B030D-6E8A-4147-A177-3AD203B41FA5}">
                      <a16:colId xmlns:a16="http://schemas.microsoft.com/office/drawing/2014/main" val="716160166"/>
                    </a:ext>
                  </a:extLst>
                </a:gridCol>
                <a:gridCol w="5166770">
                  <a:extLst>
                    <a:ext uri="{9D8B030D-6E8A-4147-A177-3AD203B41FA5}">
                      <a16:colId xmlns:a16="http://schemas.microsoft.com/office/drawing/2014/main" val="1165440221"/>
                    </a:ext>
                  </a:extLst>
                </a:gridCol>
              </a:tblGrid>
              <a:tr h="99731">
                <a:tc>
                  <a:txBody>
                    <a:bodyPr/>
                    <a:lstStyle/>
                    <a:p>
                      <a:pPr algn="ctr">
                        <a:buNone/>
                      </a:pPr>
                      <a:r>
                        <a:rPr lang="en-US" sz="1400" u="sng" kern="10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3"/>
                        </a:rPr>
                        <a:t>原英文</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42742" marR="427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buNone/>
                      </a:pPr>
                      <a:r>
                        <a:rPr lang="ja-JP" sz="1400" kern="100">
                          <a:effectLst/>
                          <a:latin typeface="游明朝" panose="02020400000000000000" pitchFamily="18" charset="-128"/>
                          <a:ea typeface="游明朝" panose="02020400000000000000" pitchFamily="18" charset="-128"/>
                          <a:cs typeface="Times New Roman" panose="02020603050405020304" pitchFamily="18" charset="0"/>
                        </a:rPr>
                        <a:t>半訳</a:t>
                      </a:r>
                      <a:r>
                        <a:rPr lang="en-US" sz="1400" kern="100">
                          <a:effectLst/>
                          <a:latin typeface="游明朝" panose="02020400000000000000" pitchFamily="18" charset="-128"/>
                          <a:ea typeface="游明朝" panose="02020400000000000000" pitchFamily="18" charset="-128"/>
                          <a:cs typeface="Times New Roman" panose="02020603050405020304" pitchFamily="18" charset="0"/>
                        </a:rPr>
                        <a:t> rev.1</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42742" marR="427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215535911"/>
                  </a:ext>
                </a:extLst>
              </a:tr>
              <a:tr h="199461">
                <a:tc>
                  <a:txBody>
                    <a:bodyPr/>
                    <a:lstStyle/>
                    <a:p>
                      <a:pPr algn="ctr">
                        <a:buNone/>
                      </a:pPr>
                      <a:r>
                        <a:rPr lang="en-US" sz="1000" u="sng" kern="100" dirty="0" err="1">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4"/>
                        </a:rPr>
                        <a:t>Mariapoli</a:t>
                      </a:r>
                      <a:r>
                        <a:rPr lang="en-US" sz="10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4"/>
                        </a:rPr>
                        <a:t> Centre of Castel Gandolfo</a:t>
                      </a:r>
                      <a:r>
                        <a:rPr lang="en-US" sz="1000" kern="100" dirty="0">
                          <a:effectLst/>
                          <a:latin typeface="游明朝" panose="02020400000000000000" pitchFamily="18" charset="-128"/>
                          <a:ea typeface="游明朝" panose="02020400000000000000" pitchFamily="18" charset="-128"/>
                          <a:cs typeface="Times New Roman" panose="02020603050405020304" pitchFamily="18" charset="0"/>
                        </a:rPr>
                        <a:t> (Rome), </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buNone/>
                      </a:pPr>
                      <a:r>
                        <a:rPr lang="en-US" sz="1000" kern="100" dirty="0">
                          <a:effectLst/>
                          <a:latin typeface="游明朝" panose="02020400000000000000" pitchFamily="18" charset="-128"/>
                          <a:ea typeface="游明朝" panose="02020400000000000000" pitchFamily="18" charset="-128"/>
                          <a:cs typeface="Times New Roman" panose="02020603050405020304" pitchFamily="18" charset="0"/>
                        </a:rPr>
                        <a:t>28-30 November 2025</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2742" marR="427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buNone/>
                      </a:pPr>
                      <a:r>
                        <a:rPr lang="en-US" sz="1400" kern="100">
                          <a:effectLst/>
                          <a:latin typeface="游明朝" panose="02020400000000000000" pitchFamily="18" charset="-128"/>
                          <a:ea typeface="游明朝" panose="02020400000000000000" pitchFamily="18" charset="-128"/>
                          <a:cs typeface="Times New Roman" panose="02020603050405020304" pitchFamily="18" charset="0"/>
                        </a:rPr>
                        <a:t>by </a:t>
                      </a:r>
                      <a:r>
                        <a:rPr lang="ja-JP" sz="1400" kern="100">
                          <a:effectLst/>
                          <a:latin typeface="游明朝" panose="02020400000000000000" pitchFamily="18" charset="-128"/>
                          <a:ea typeface="游明朝" panose="02020400000000000000" pitchFamily="18" charset="-128"/>
                          <a:cs typeface="Times New Roman" panose="02020603050405020304" pitchFamily="18" charset="0"/>
                        </a:rPr>
                        <a:t>齋藤旬</a:t>
                      </a:r>
                      <a:r>
                        <a:rPr lang="en-US" sz="1400" kern="100">
                          <a:effectLst/>
                          <a:latin typeface="游明朝" panose="02020400000000000000" pitchFamily="18" charset="-128"/>
                          <a:ea typeface="游明朝" panose="02020400000000000000" pitchFamily="18" charset="-128"/>
                          <a:cs typeface="Times New Roman" panose="02020603050405020304" pitchFamily="18" charset="0"/>
                        </a:rPr>
                        <a:t> 20260224</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42742" marR="427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5351378"/>
                  </a:ext>
                </a:extLst>
              </a:tr>
              <a:tr h="4052146">
                <a:tc>
                  <a:txBody>
                    <a:bodyPr/>
                    <a:lstStyle/>
                    <a:p>
                      <a:pPr algn="just">
                        <a:lnSpc>
                          <a:spcPts val="1300"/>
                        </a:lnSpc>
                        <a:buNone/>
                      </a:pPr>
                      <a:r>
                        <a:rPr lang="en-US" sz="1200" i="1" kern="100" dirty="0">
                          <a:effectLst/>
                          <a:latin typeface="游明朝" panose="02020400000000000000" pitchFamily="18" charset="-128"/>
                          <a:ea typeface="游明朝" panose="02020400000000000000" pitchFamily="18" charset="-128"/>
                          <a:cs typeface="Times New Roman" panose="02020603050405020304" pitchFamily="18" charset="0"/>
                        </a:rPr>
                        <a:t>Dear young people</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No-one is more in touch with the “new things” on which humanity is staking its future than you.  This is why your world meeting is so valuable and takes place </a:t>
                      </a:r>
                      <a:r>
                        <a:rPr lang="en-US" sz="1200" i="1" kern="100" dirty="0">
                          <a:effectLst/>
                          <a:latin typeface="游明朝" panose="02020400000000000000" pitchFamily="18" charset="-128"/>
                          <a:ea typeface="游明朝" panose="02020400000000000000" pitchFamily="18" charset="-128"/>
                          <a:cs typeface="Times New Roman" panose="02020603050405020304" pitchFamily="18" charset="0"/>
                        </a:rPr>
                        <a:t>in gremio Ecclesiae: </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not only in the heart, but in the womb of a Church that, with God’s grace, generates faith and love.  </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rPr>
                        <a:t>The </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rPr>
                        <a:t>Economy of Francesco</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rPr>
                        <a:t> </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is the joyful expression of a journey that enriches economic thought and initiative with the seed of the Gospel, which Saint Francis of Assisi accepted </a:t>
                      </a:r>
                      <a:r>
                        <a:rPr lang="en-US" sz="1200" i="1" kern="100" dirty="0">
                          <a:effectLst/>
                          <a:latin typeface="游明朝" panose="02020400000000000000" pitchFamily="18" charset="-128"/>
                          <a:ea typeface="游明朝" panose="02020400000000000000" pitchFamily="18" charset="-128"/>
                          <a:cs typeface="Times New Roman" panose="02020603050405020304" pitchFamily="18" charset="0"/>
                        </a:rPr>
                        <a:t>sine glossa</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and to whose transformative power our beloved </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5"/>
                        </a:rPr>
                        <a:t>Pope Francis</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bore witness with all his strength.  Yes, dear friends, the Gospel transfigures human work and produces changes in us that bring abundant life into the world.  You know all this well, because in Assisi you did not just dream, but you met people and started projects inspired by the Gospel and capable of making even the desert bloom.</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2742" marR="42742" marT="33639" marB="336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just">
                        <a:lnSpc>
                          <a:spcPts val="1200"/>
                        </a:lnSpc>
                        <a:buNone/>
                      </a:pP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親愛なる</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young people,</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200"/>
                        </a:lnSpc>
                        <a:buNone/>
                      </a:pP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人類がその命運を託した</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the “new things”[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に、皆さんほど深く関わっている</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one</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はいません。だからこそ、形而下における皆さんの会議は大変貴重であり、教会の懐中</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2]</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において行われるのです。即ち心の中だけでなく、神の恵みによって信仰と愛を生み出す</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 Church</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の胎内でも行われるのです。</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2"/>
                        </a:rPr>
                        <a:t>The </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2"/>
                        </a:rPr>
                        <a:t>Economy of Francesco</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2"/>
                        </a:rPr>
                        <a:t> </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とは、</a:t>
                      </a:r>
                      <a:r>
                        <a:rPr lang="ja-JP" altLang="en-US" sz="1200" kern="100" dirty="0">
                          <a:effectLst/>
                          <a:latin typeface="游明朝" panose="02020400000000000000" pitchFamily="18" charset="-128"/>
                          <a:ea typeface="游明朝" panose="02020400000000000000" pitchFamily="18" charset="-128"/>
                          <a:cs typeface="Times New Roman" panose="02020603050405020304" pitchFamily="18" charset="0"/>
                        </a:rPr>
                        <a:t>福音の種によって豊穣となる経済思想と自発行動を、喜びに満ちて表し出す地上の旅のことなのです。</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このような福音を、アッシジの聖フランチェスコは注釈なし</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3]</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に受け入れましたし、その変革の力を、私達の愛する</a:t>
                      </a:r>
                      <a:r>
                        <a:rPr lang="en-US" sz="1200" u="sng" kern="100" dirty="0" err="1">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6"/>
                        </a:rPr>
                        <a:t>教皇フランシスコ</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は力強く証ししました。ええ、そうです、親愛なる友人達、福音とは、</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human work</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（人間活動）を尊い姿に変容させるものなのです。そして、この形而下界に豊かな生命をもたらす様々な変化を私達の中に起こしていきます。このことを皆さんはよく御存知です。なぜなら、アッシジ</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4]</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で皆さんは夢を見ただけでなく、</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people</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と実際に出会い福音に</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inspire</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され、砂漠にさえ花を咲かせる</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capability</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を持つ</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projects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を始めたのですから。</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__________</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15570" indent="-115570"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1] the “new things”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は、（教皇霊名</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Leo</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を名乗った先代）</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7"/>
                        </a:rPr>
                        <a:t>教皇レオ13世</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が、</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1891</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年に発行した回勅</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8"/>
                        </a:rPr>
                        <a:t>Rerum Novarum</a:t>
                      </a:r>
                      <a:r>
                        <a:rPr lang="en-US" sz="1200" i="1"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英訳：</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of new things)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を前提にした表現。この回勅発行を更に一世紀溯った</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1700</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年代後半の西洋社会は、産業革命を切っ掛けに</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9"/>
                        </a:rPr>
                        <a:t>utilitarian ethics and values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（効用主義の倫理観・価値観）を受け入れるよう徐々に変化していった。そして</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19</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世紀には、</a:t>
                      </a:r>
                      <a:r>
                        <a:rPr lang="en-US" sz="1200" u="sng" kern="100" dirty="0" err="1">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0"/>
                        </a:rPr>
                        <a:t>効用（utility</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を生み出すことが経済であるという考え方が、マルクス経済学と近代経済学を生み出し、それぞれが新たな経済社会を作り始めた。これら</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“new things”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に関する論考として</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19</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世紀末、</a:t>
                      </a:r>
                      <a:r>
                        <a:rPr lang="en-US" sz="1200" i="1" kern="100" dirty="0">
                          <a:effectLst/>
                          <a:latin typeface="游明朝" panose="02020400000000000000" pitchFamily="18" charset="-128"/>
                          <a:ea typeface="游明朝" panose="02020400000000000000" pitchFamily="18" charset="-128"/>
                          <a:cs typeface="Times New Roman" panose="02020603050405020304" pitchFamily="18" charset="0"/>
                        </a:rPr>
                        <a:t>Rerum Novarum </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(of new things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：新しい物事について</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が発行された。</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15570" indent="-115570"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2] </a:t>
                      </a:r>
                      <a:r>
                        <a:rPr lang="en-US" sz="1200" i="1" kern="100" dirty="0">
                          <a:effectLst/>
                          <a:latin typeface="游明朝" panose="02020400000000000000" pitchFamily="18" charset="-128"/>
                          <a:ea typeface="游明朝" panose="02020400000000000000" pitchFamily="18" charset="-128"/>
                          <a:cs typeface="Times New Roman" panose="02020603050405020304" pitchFamily="18" charset="0"/>
                        </a:rPr>
                        <a:t>in gremio Ecclesiae</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：ラテン語で「教会の懐（ふところ）の中で」という意味。主にカトリック教会において、信者が教会の保護のもとにある状態、あるいは教会の教えに従って生きることを表す表現として用いられる。</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15570" indent="-115570"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3] accept </a:t>
                      </a:r>
                      <a:r>
                        <a:rPr lang="en-US" sz="1200" i="1" kern="100" dirty="0">
                          <a:effectLst/>
                          <a:latin typeface="游明朝" panose="02020400000000000000" pitchFamily="18" charset="-128"/>
                          <a:ea typeface="游明朝" panose="02020400000000000000" pitchFamily="18" charset="-128"/>
                          <a:cs typeface="Times New Roman" panose="02020603050405020304" pitchFamily="18" charset="0"/>
                        </a:rPr>
                        <a:t>sine glossa</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：ラテン語で「釈義（注釈・解釈）なしに受け入れる」という意味。アシジのフランチェスコが、福音を人間の都合のよい解釈や複雑な解説（</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glossa</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）を付け加えずに、書かれている通りに（</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literally</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）そのまま生き、受け入れることを求めた際に使われた言葉。</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15570" indent="-115570"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4] </a:t>
                      </a:r>
                      <a:r>
                        <a:rPr lang="en-US" sz="1200" u="sng" kern="100" dirty="0" err="1">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2"/>
                        </a:rPr>
                        <a:t>EoF</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2"/>
                        </a:rPr>
                        <a:t> </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Global Meeting</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が</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2020</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年から</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2024</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年まで計</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5</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回開催されたのがイタリアのアッシジ。</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2742" marR="42742" marT="33639" marB="3363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249700804"/>
                  </a:ext>
                </a:extLst>
              </a:tr>
            </a:tbl>
          </a:graphicData>
        </a:graphic>
      </p:graphicFrame>
    </p:spTree>
    <p:extLst>
      <p:ext uri="{BB962C8B-B14F-4D97-AF65-F5344CB8AC3E}">
        <p14:creationId xmlns:p14="http://schemas.microsoft.com/office/powerpoint/2010/main" val="841106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06412C-09B2-F8E3-AE3A-02CE2E0DD070}"/>
              </a:ext>
            </a:extLst>
          </p:cNvPr>
          <p:cNvSpPr>
            <a:spLocks noGrp="1"/>
          </p:cNvSpPr>
          <p:nvPr>
            <p:ph type="title"/>
          </p:nvPr>
        </p:nvSpPr>
        <p:spPr>
          <a:xfrm>
            <a:off x="576632" y="501451"/>
            <a:ext cx="7990736" cy="365126"/>
          </a:xfrm>
        </p:spPr>
        <p:txBody>
          <a:bodyPr>
            <a:noAutofit/>
          </a:bodyPr>
          <a:lstStyle/>
          <a:p>
            <a:r>
              <a:rPr kumimoji="1" lang="ja-JP" altLang="en-US"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皆さんの会議のタイトルは「経済の再起動」です。ここで再起動させるのは、単に生産を行う機械的経済ではなく、</a:t>
            </a:r>
            <a:r>
              <a:rPr kumimoji="1" lang="en-US" altLang="ja-JP"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people</a:t>
            </a:r>
            <a:r>
              <a:rPr kumimoji="1" lang="ja-JP" altLang="en-US"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1" lang="en-US" altLang="ja-JP"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communities</a:t>
            </a:r>
            <a:r>
              <a:rPr kumimoji="1" lang="ja-JP" altLang="en-US"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1" lang="en-US" altLang="ja-JP"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our common home</a:t>
            </a:r>
            <a:r>
              <a:rPr kumimoji="1" lang="ja-JP" altLang="en-US"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に生命を取り戻すという目的を明確にした能動的経済です。</a:t>
            </a:r>
            <a:endParaRPr kumimoji="1" lang="ja-JP" altLang="en-US" sz="2400" dirty="0"/>
          </a:p>
        </p:txBody>
      </p:sp>
      <p:sp>
        <p:nvSpPr>
          <p:cNvPr id="3" name="スライド番号プレースホルダー 2">
            <a:extLst>
              <a:ext uri="{FF2B5EF4-FFF2-40B4-BE49-F238E27FC236}">
                <a16:creationId xmlns:a16="http://schemas.microsoft.com/office/drawing/2014/main" id="{56FEB0B8-4E6A-68DB-F2A5-0CF59900CF9A}"/>
              </a:ext>
            </a:extLst>
          </p:cNvPr>
          <p:cNvSpPr>
            <a:spLocks noGrp="1"/>
          </p:cNvSpPr>
          <p:nvPr>
            <p:ph type="sldNum" sz="quarter" idx="12"/>
          </p:nvPr>
        </p:nvSpPr>
        <p:spPr/>
        <p:txBody>
          <a:bodyPr/>
          <a:lstStyle/>
          <a:p>
            <a:fld id="{CB5591CA-EF43-4068-8AB6-989F2127B497}" type="slidenum">
              <a:rPr kumimoji="1" lang="ja-JP" altLang="en-US" smtClean="0"/>
              <a:t>3</a:t>
            </a:fld>
            <a:endParaRPr kumimoji="1" lang="ja-JP" altLang="en-US"/>
          </a:p>
        </p:txBody>
      </p:sp>
      <p:graphicFrame>
        <p:nvGraphicFramePr>
          <p:cNvPr id="5" name="表 4">
            <a:extLst>
              <a:ext uri="{FF2B5EF4-FFF2-40B4-BE49-F238E27FC236}">
                <a16:creationId xmlns:a16="http://schemas.microsoft.com/office/drawing/2014/main" id="{38F70A81-9114-3203-1C65-6C82F33E837D}"/>
              </a:ext>
            </a:extLst>
          </p:cNvPr>
          <p:cNvGraphicFramePr>
            <a:graphicFrameLocks noGrp="1"/>
          </p:cNvGraphicFramePr>
          <p:nvPr>
            <p:extLst>
              <p:ext uri="{D42A27DB-BD31-4B8C-83A1-F6EECF244321}">
                <p14:modId xmlns:p14="http://schemas.microsoft.com/office/powerpoint/2010/main" val="2569835923"/>
              </p:ext>
            </p:extLst>
          </p:nvPr>
        </p:nvGraphicFramePr>
        <p:xfrm>
          <a:off x="0" y="1429580"/>
          <a:ext cx="9144000" cy="5291895"/>
        </p:xfrm>
        <a:graphic>
          <a:graphicData uri="http://schemas.openxmlformats.org/drawingml/2006/table">
            <a:tbl>
              <a:tblPr firstRow="1" firstCol="1" bandRow="1"/>
              <a:tblGrid>
                <a:gridCol w="4572000">
                  <a:extLst>
                    <a:ext uri="{9D8B030D-6E8A-4147-A177-3AD203B41FA5}">
                      <a16:colId xmlns:a16="http://schemas.microsoft.com/office/drawing/2014/main" val="1282817447"/>
                    </a:ext>
                  </a:extLst>
                </a:gridCol>
                <a:gridCol w="4572000">
                  <a:extLst>
                    <a:ext uri="{9D8B030D-6E8A-4147-A177-3AD203B41FA5}">
                      <a16:colId xmlns:a16="http://schemas.microsoft.com/office/drawing/2014/main" val="36539582"/>
                    </a:ext>
                  </a:extLst>
                </a:gridCol>
              </a:tblGrid>
              <a:tr h="2216747">
                <a:tc>
                  <a:txBody>
                    <a:bodyPr/>
                    <a:lstStyle/>
                    <a:p>
                      <a:pPr algn="just">
                        <a:lnSpc>
                          <a:spcPts val="13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This year, naturally, our grateful thoughts go to Pope Francis: his death was on the day and with the fragrance of Easter.  This helps us to preserve his legacy creatively, and particularly commits you, who had a deep understanding with him, to organize the hope that this journey has kindled.  In the month of September last year, my Predecessor said to some of you: “In your midst, may a new way of being together and doing business be born that does not produce waste but material and spiritual well-being”.  And he immediately added a wish that I would like to make my own: “Have courage, dear friends, have courage! If you are faithful to your vocation, your life will blossom, you will have wonderful stories to tell your children and grandchildren”. [1]</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__________</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[1] Francis,  </a:t>
                      </a:r>
                      <a:r>
                        <a:rPr lang="en-US" sz="1200" i="1" u="sng" kern="10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2"/>
                        </a:rPr>
                        <a:t>Address to the Delegation of</a:t>
                      </a:r>
                      <a:r>
                        <a:rPr lang="en-US" sz="1200" u="sng" kern="10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2"/>
                        </a:rPr>
                        <a:t> The Economy of Francesco</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 25 September 2024.</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53451" marR="53451" marT="42068" marB="4206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lnSpc>
                          <a:spcPts val="1200"/>
                        </a:lnSpc>
                        <a:buNone/>
                      </a:pP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今年の</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EoF</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大会では当然のことながら、フランシスコ教皇に感謝の思いを捧げます。彼の帰天は復活祭の日、復活祭の香りとともに訪れました。これは、私達がフランシスコ教皇の遺産を創造的に継承していく上で大きな助けとなります。特に皆さんは深い理解をフランシスコ教皇と共有したのですから、この地上の旅が点火した希望を、有機組織化するという大きな使命を担って頂くことになります。昨年</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9</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月</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my Predecessor</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は皆さんにこう言いました。「</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being together and doing business</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する新たな道、即ち、廃棄物ではなく物質的・精神的</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well-being</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を生産する新たな道が、どうか皆さんの中に生まれますように」と。そして彼は直ぐに、私も心に刻みたい願望をこう付け加えました。「親愛なる友人達、勇気を、勇気を持って下さい！もし皆さんが各自の召命職に信を置くならば、皆さんの人生は花開くでしょう。皆さんの子や孫に素晴らしい人生譚を話すことになるでしょう。」</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[1]</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2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__________</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p>
                      <a:pPr marL="115570" indent="-115570" algn="just">
                        <a:lnSpc>
                          <a:spcPts val="12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[1] </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フランシスコ教皇、</a:t>
                      </a:r>
                      <a:r>
                        <a:rPr lang="en-US" sz="1200" u="sng" kern="10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3"/>
                        </a:rPr>
                        <a:t>第5回EoF教皇メッセージ</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 2024</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年</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9</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月</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25</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日発行</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53451" marR="53451" marT="42068" marB="4206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003896023"/>
                  </a:ext>
                </a:extLst>
              </a:tr>
              <a:tr h="1105652">
                <a:tc>
                  <a:txBody>
                    <a:bodyPr/>
                    <a:lstStyle/>
                    <a:p>
                      <a:pPr algn="just">
                        <a:lnSpc>
                          <a:spcPts val="13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Dear friends, the network of friendship and work that you represent is a “no” to resignation.  You can urge many other young people to break out of indifference or the confines of personal or group objectives, in order to welcome the Kingdom of God and his justice through new ways of loving the common good.  It is a matter of rekindling dreams, of valuing prayer, study and work, of thinking together, as true energies of renewal.</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53451" marR="53451" marT="42068" marB="4206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lnSpc>
                          <a:spcPts val="1200"/>
                        </a:lnSpc>
                        <a:buNone/>
                      </a:pP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親愛なる友人達、皆さんが代表するこの友情活動ネットワークは、諦（あきら）めに対して「ノー」を突きつけます。皆さんは多くの</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 young people</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を急き立てて、個人やグループの目標による束縛、言い換えれば無関心から抜け出させ、共通善を愛する新たな生き方を通して、神の国と神の正義を受け入れるよう促すことができます。重要なのは、再び夢に点火すること。祈り・学び・活動に、再生のための真のエネルギーとしての価値を置き、一緒に考えることが重要なのです。</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53451" marR="53451" marT="42068" marB="4206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796236614"/>
                  </a:ext>
                </a:extLst>
              </a:tr>
              <a:tr h="1028939">
                <a:tc>
                  <a:txBody>
                    <a:bodyPr/>
                    <a:lstStyle/>
                    <a:p>
                      <a:pPr algn="just">
                        <a:lnSpc>
                          <a:spcPts val="12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The title of your meeting is “</a:t>
                      </a:r>
                      <a:r>
                        <a:rPr lang="en-US" sz="1200" i="1" kern="100">
                          <a:effectLst/>
                          <a:latin typeface="游明朝" panose="02020400000000000000" pitchFamily="18" charset="-128"/>
                          <a:ea typeface="游明朝" panose="02020400000000000000" pitchFamily="18" charset="-128"/>
                          <a:cs typeface="Times New Roman" panose="02020603050405020304" pitchFamily="18" charset="0"/>
                        </a:rPr>
                        <a:t>Restarting the Economy</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 an economy that restarts is not just a machine that produces, but an activity that restores life to people, to communities, to our common home.  To restart means to free from the chains of injustice, to restore what was harmed and to create spaces where every man and woman can breathe dignity and hope.  To restart can imply changing direction and exploring new paths.</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53451" marR="53451" marT="42068" marB="4206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1270" indent="635" algn="just">
                        <a:lnSpc>
                          <a:spcPts val="1200"/>
                        </a:lnSpc>
                        <a:buNone/>
                      </a:pP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皆さんの会議のタイトルは「経済の再起動」です。ここで再起動させるのは、単に生産を行う機械的経済ではなく、</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people</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communities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our common home</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に生命を取り戻すという目的を明確にした能動的経済です。つまり再起動とは、不正義の鎖からの解放、傷つけられたものの回復、全ての人がそれぞれ尊厳と希望を胸一杯に息づくことができる空間の創造、これらを意味します。こういった再起動には、方向転換と新たな道の探求も必要となるでしょう。</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53451" marR="53451" marT="42068" marB="4206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031492795"/>
                  </a:ext>
                </a:extLst>
              </a:tr>
            </a:tbl>
          </a:graphicData>
        </a:graphic>
      </p:graphicFrame>
    </p:spTree>
    <p:extLst>
      <p:ext uri="{BB962C8B-B14F-4D97-AF65-F5344CB8AC3E}">
        <p14:creationId xmlns:p14="http://schemas.microsoft.com/office/powerpoint/2010/main" val="2681921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A7F4BC-8F0F-7E93-37D4-0A08BB810858}"/>
              </a:ext>
            </a:extLst>
          </p:cNvPr>
          <p:cNvSpPr>
            <a:spLocks noGrp="1"/>
          </p:cNvSpPr>
          <p:nvPr>
            <p:ph type="title"/>
          </p:nvPr>
        </p:nvSpPr>
        <p:spPr>
          <a:xfrm>
            <a:off x="301841" y="541538"/>
            <a:ext cx="8540318" cy="298798"/>
          </a:xfrm>
        </p:spPr>
        <p:txBody>
          <a:bodyPr>
            <a:noAutofit/>
          </a:bodyPr>
          <a:lstStyle/>
          <a:p>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しかしながら今ここでは皆さんと共に</a:t>
            </a:r>
            <a:r>
              <a:rPr kumimoji="1"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the ‘new things’</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を、辺境からの視点で見ていきたいと思います。皆さんはこの視点をよく御存知でしょう。なぜなら</a:t>
            </a:r>
            <a:r>
              <a:rPr kumimoji="1"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economy “of Francesco”</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と呼べるのは、ハンセン病患者、つまり見捨てられ、追放され、排除された人々から始まる無冠詞</a:t>
            </a:r>
            <a:r>
              <a:rPr kumimoji="1"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reality</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を大切に扱い、自ら特権を</a:t>
            </a:r>
            <a:r>
              <a:rPr kumimoji="1"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divest [</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訳註</a:t>
            </a:r>
            <a:r>
              <a:rPr kumimoji="1"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5]</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する経済だけだからです。</a:t>
            </a:r>
            <a:endParaRPr kumimoji="1" lang="ja-JP" altLang="en-US" sz="1600" dirty="0"/>
          </a:p>
        </p:txBody>
      </p:sp>
      <p:sp>
        <p:nvSpPr>
          <p:cNvPr id="3" name="スライド番号プレースホルダー 2">
            <a:extLst>
              <a:ext uri="{FF2B5EF4-FFF2-40B4-BE49-F238E27FC236}">
                <a16:creationId xmlns:a16="http://schemas.microsoft.com/office/drawing/2014/main" id="{F756F801-ADC4-317F-B350-29C664D1A97E}"/>
              </a:ext>
            </a:extLst>
          </p:cNvPr>
          <p:cNvSpPr>
            <a:spLocks noGrp="1"/>
          </p:cNvSpPr>
          <p:nvPr>
            <p:ph type="sldNum" sz="quarter" idx="12"/>
          </p:nvPr>
        </p:nvSpPr>
        <p:spPr/>
        <p:txBody>
          <a:bodyPr/>
          <a:lstStyle/>
          <a:p>
            <a:fld id="{CB5591CA-EF43-4068-8AB6-989F2127B497}" type="slidenum">
              <a:rPr kumimoji="1" lang="ja-JP" altLang="en-US" smtClean="0"/>
              <a:t>4</a:t>
            </a:fld>
            <a:endParaRPr kumimoji="1" lang="ja-JP" altLang="en-US"/>
          </a:p>
        </p:txBody>
      </p:sp>
      <p:graphicFrame>
        <p:nvGraphicFramePr>
          <p:cNvPr id="5" name="表 4">
            <a:extLst>
              <a:ext uri="{FF2B5EF4-FFF2-40B4-BE49-F238E27FC236}">
                <a16:creationId xmlns:a16="http://schemas.microsoft.com/office/drawing/2014/main" id="{1E68CABF-7E59-C9B5-CD97-CB5931EB2AD2}"/>
              </a:ext>
            </a:extLst>
          </p:cNvPr>
          <p:cNvGraphicFramePr>
            <a:graphicFrameLocks noGrp="1"/>
          </p:cNvGraphicFramePr>
          <p:nvPr>
            <p:extLst>
              <p:ext uri="{D42A27DB-BD31-4B8C-83A1-F6EECF244321}">
                <p14:modId xmlns:p14="http://schemas.microsoft.com/office/powerpoint/2010/main" val="2724764310"/>
              </p:ext>
            </p:extLst>
          </p:nvPr>
        </p:nvGraphicFramePr>
        <p:xfrm>
          <a:off x="133164" y="1507632"/>
          <a:ext cx="8877672" cy="5121549"/>
        </p:xfrm>
        <a:graphic>
          <a:graphicData uri="http://schemas.openxmlformats.org/drawingml/2006/table">
            <a:tbl>
              <a:tblPr firstRow="1" firstCol="1" bandRow="1"/>
              <a:tblGrid>
                <a:gridCol w="4438836">
                  <a:extLst>
                    <a:ext uri="{9D8B030D-6E8A-4147-A177-3AD203B41FA5}">
                      <a16:colId xmlns:a16="http://schemas.microsoft.com/office/drawing/2014/main" val="2949444634"/>
                    </a:ext>
                  </a:extLst>
                </a:gridCol>
                <a:gridCol w="4438836">
                  <a:extLst>
                    <a:ext uri="{9D8B030D-6E8A-4147-A177-3AD203B41FA5}">
                      <a16:colId xmlns:a16="http://schemas.microsoft.com/office/drawing/2014/main" val="1288796290"/>
                    </a:ext>
                  </a:extLst>
                </a:gridCol>
              </a:tblGrid>
              <a:tr h="4351338">
                <a:tc>
                  <a:txBody>
                    <a:bodyPr/>
                    <a:lstStyle/>
                    <a:p>
                      <a:pPr algn="just">
                        <a:lnSpc>
                          <a:spcPts val="1200"/>
                        </a:lnSpc>
                        <a:buNone/>
                      </a:pP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3"/>
                        </a:rPr>
                        <a:t>In the recent meeting with popular Movements</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I wished to dwell on the theme of the “new”, because </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4"/>
                        </a:rPr>
                        <a:t>Pope Leo XIII</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wrote, at the end of the nineteenth century, the Encyclical  </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5"/>
                        </a:rPr>
                        <a:t>Rerum Novarum</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and this title challenges us to this day.  “There are certainly ‘new things’ in the world but, when we say this, we generally adopt a ‘view from the </a:t>
                      </a:r>
                      <a:r>
                        <a:rPr lang="en-US" sz="1200" kern="100" dirty="0" err="1">
                          <a:effectLst/>
                          <a:latin typeface="游明朝" panose="02020400000000000000" pitchFamily="18" charset="-128"/>
                          <a:ea typeface="游明朝" panose="02020400000000000000" pitchFamily="18" charset="-128"/>
                          <a:cs typeface="Times New Roman" panose="02020603050405020304" pitchFamily="18" charset="0"/>
                        </a:rPr>
                        <a:t>centre</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and refer to things like artificial intelligence or robotics.  However today I would like to look at the ‘new things’ with you, taking a view from the periphery”. </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6"/>
                        </a:rPr>
                        <a:t>[2]</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You are well acquainted with this perspective, because only an economy that divests itself of privilege and embraces reality, starting with the leper, that is, those who are discarded, expelled and removed, can be considered to be “of Francesco”.  “This is the viewpoint that I want to convey: the </a:t>
                      </a:r>
                      <a:r>
                        <a:rPr lang="en-US" sz="1200" u="none"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new things </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seen from the periphery, and the fact that in your efforts you do not limit yourselves to protesting, but also look for solutions”. </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7"/>
                        </a:rPr>
                        <a:t>[3]</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In this regard, the French Benedictine Ghislain Lafont identified a “principle of smallness” which, he wrote, “It can be expressed thus: the driving force of history is not power, but poverty; or rather: real change comes about through the action of weak elements”. </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8"/>
                        </a:rPr>
                        <a:t>[4]</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__________</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200"/>
                        </a:lnSpc>
                        <a:buNone/>
                      </a:pP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9"/>
                        </a:rPr>
                        <a:t>[2]</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3"/>
                        </a:rPr>
                        <a:t>Address to participants in the World Meeting of Popular Movements</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23 October 2025.</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200"/>
                        </a:lnSpc>
                        <a:buNone/>
                      </a:pP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0"/>
                        </a:rPr>
                        <a:t>[3]</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3"/>
                        </a:rPr>
                        <a:t>Ibidem</a:t>
                      </a:r>
                      <a:r>
                        <a:rPr lang="en-US" sz="1200" i="1"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200"/>
                        </a:lnSpc>
                        <a:buNone/>
                      </a:pP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1"/>
                        </a:rPr>
                        <a:t>[4]</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2"/>
                        </a:rPr>
                        <a:t>Ghislain Lafont,  </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2"/>
                        </a:rPr>
                        <a:t>Piccolo </a:t>
                      </a:r>
                      <a:r>
                        <a:rPr lang="en-US" sz="1200" i="1" u="sng" kern="100" dirty="0" err="1">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2"/>
                        </a:rPr>
                        <a:t>saggio</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2"/>
                        </a:rPr>
                        <a:t> </a:t>
                      </a:r>
                      <a:r>
                        <a:rPr lang="en-US" sz="1200" i="1" u="sng" kern="100" dirty="0" err="1">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2"/>
                        </a:rPr>
                        <a:t>sul</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2"/>
                        </a:rPr>
                        <a:t> tempo di papa Francesco</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2"/>
                        </a:rPr>
                        <a:t>, EDB, Bologna 2017</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p. 51.</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56490" marR="56490" marT="44460" marB="4446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1270" algn="just">
                        <a:lnSpc>
                          <a:spcPts val="1200"/>
                        </a:lnSpc>
                        <a:buNone/>
                      </a:pPr>
                      <a:r>
                        <a:rPr lang="en-US" sz="1200" u="sng" kern="100" dirty="0" err="1">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3"/>
                        </a:rPr>
                        <a:t>先日、Popular</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3"/>
                        </a:rPr>
                        <a:t> </a:t>
                      </a:r>
                      <a:r>
                        <a:rPr lang="en-US" sz="1200" u="sng" kern="100" dirty="0" err="1">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3"/>
                        </a:rPr>
                        <a:t>Movementsの会議</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に参加した際、</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the “new”</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というテーマについて熟考したいと私は願いました。というのは教皇レオ</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13</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世が</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19</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世紀末に回勅</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5"/>
                        </a:rPr>
                        <a:t>Rerum Novarum</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of new things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）を記したからです。このタイトル『新しい物事について』は、今の私達に大きな課題を投げかけています。「この形而下界には確かに様々な’</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new things’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がありますが、私達がそれを口にするとき一般には『中央からの視点』をとり、人工知能やロボット工学といったものを言い表します。しかしながら今ここでは皆さんと共に</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the ‘new things’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を、辺境からの視点で見ていきたいと思います。」</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[2] </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皆さんはこの視点をよく御存知でしょう。なぜなら</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economy “of Francesco”</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と呼べるのは、ハンセン病患者、つまり見捨てられ、追放され、排除された人々から始まる無冠詞</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reality</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を大切に扱い、自ら特権を</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divest [</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5]</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する経済だけだからです。「この様に辺境から見た</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new things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を広く伝えたい。抗議するだけでは済まさない、即ち、解決策を見出すまで努力する皆さんの視点から見た</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new things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を広く伝えたいのです。」</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[3] </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この点に関して、フランスのベネディクト会修道士ギスラン・ラフォンは「小さき者の原理」を特定し、次のように書いています。「それは次のように表現できる。歴史の原動力は力ではなく貧困である。あるいはまた、真の変化は弱い要素の作用を通じて起こる、と。」</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[4]</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1270"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__________</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24765" indent="-48895"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5] divest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は</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invest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の反対の意味。「投入資産について権利を放棄する」という動詞。</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an economy that </a:t>
                      </a:r>
                      <a:r>
                        <a:rPr lang="en-US" sz="1200" b="1" kern="100" dirty="0">
                          <a:effectLst/>
                          <a:latin typeface="游明朝" panose="02020400000000000000" pitchFamily="18" charset="-128"/>
                          <a:ea typeface="游明朝" panose="02020400000000000000" pitchFamily="18" charset="-128"/>
                          <a:cs typeface="Times New Roman" panose="02020603050405020304" pitchFamily="18" charset="0"/>
                        </a:rPr>
                        <a:t>divests</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itself of privilege</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という表現は、</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3"/>
                        </a:rPr>
                        <a:t>ハーヴァード大学で2021年に始まり</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全米大学に広まった</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Divestment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運動：「軍事産業・化石エネルギー産業への投入資産について権利放棄せよ、と大学に要求する運動」を強く連想させる。</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33020" indent="-57150" algn="just">
                        <a:lnSpc>
                          <a:spcPts val="1200"/>
                        </a:lnSpc>
                        <a:buNone/>
                      </a:pP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9"/>
                        </a:rPr>
                        <a:t>[2]</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3"/>
                        </a:rPr>
                        <a:t>Address to participants in the World Meeting of Popular Movements</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23 October 2025.</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33020" indent="-57150" algn="just">
                        <a:lnSpc>
                          <a:spcPts val="1200"/>
                        </a:lnSpc>
                        <a:buNone/>
                      </a:pP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0"/>
                        </a:rPr>
                        <a:t>[3]</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3"/>
                        </a:rPr>
                        <a:t>Ibidem</a:t>
                      </a:r>
                      <a:r>
                        <a:rPr lang="en-US" sz="1200" i="1" kern="100" dirty="0">
                          <a:effectLst/>
                          <a:latin typeface="游明朝" panose="02020400000000000000" pitchFamily="18" charset="-128"/>
                          <a:ea typeface="游明朝" panose="02020400000000000000" pitchFamily="18" charset="-128"/>
                          <a:cs typeface="Times New Roman" panose="02020603050405020304" pitchFamily="18" charset="0"/>
                        </a:rPr>
                        <a:t>.</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24765" indent="-48895"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[4] </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4"/>
                        </a:rPr>
                        <a:t>Ghislain Lafont,  </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4"/>
                        </a:rPr>
                        <a:t>Piccolo </a:t>
                      </a:r>
                      <a:r>
                        <a:rPr lang="en-US" sz="1200" i="1" u="sng" kern="100" dirty="0" err="1">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4"/>
                        </a:rPr>
                        <a:t>saggio</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4"/>
                        </a:rPr>
                        <a:t> </a:t>
                      </a:r>
                      <a:r>
                        <a:rPr lang="en-US" sz="1200" i="1" u="sng" kern="100" dirty="0" err="1">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4"/>
                        </a:rPr>
                        <a:t>sul</a:t>
                      </a:r>
                      <a:r>
                        <a:rPr lang="en-US" sz="1200" i="1"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4"/>
                        </a:rPr>
                        <a:t> tempo di papa Francesco</a:t>
                      </a:r>
                      <a:r>
                        <a:rPr lang="en-US" sz="1200" u="sng" kern="100" dirty="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14"/>
                        </a:rPr>
                        <a:t>, EDB, Bologna 2017</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p. 51.</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56490" marR="56490" marT="44460" marB="4446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28885784"/>
                  </a:ext>
                </a:extLst>
              </a:tr>
            </a:tbl>
          </a:graphicData>
        </a:graphic>
      </p:graphicFrame>
    </p:spTree>
    <p:extLst>
      <p:ext uri="{BB962C8B-B14F-4D97-AF65-F5344CB8AC3E}">
        <p14:creationId xmlns:p14="http://schemas.microsoft.com/office/powerpoint/2010/main" val="1299279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D4B303-4098-C237-98EA-63FD8A856E25}"/>
              </a:ext>
            </a:extLst>
          </p:cNvPr>
          <p:cNvSpPr>
            <a:spLocks noGrp="1"/>
          </p:cNvSpPr>
          <p:nvPr>
            <p:ph type="title"/>
          </p:nvPr>
        </p:nvSpPr>
        <p:spPr>
          <a:xfrm>
            <a:off x="1125799" y="374558"/>
            <a:ext cx="7307987" cy="888906"/>
          </a:xfrm>
        </p:spPr>
        <p:txBody>
          <a:bodyPr>
            <a:noAutofit/>
          </a:bodyPr>
          <a:lstStyle/>
          <a:p>
            <a:pPr marL="0" marR="0" lvl="0" indent="0" defTabSz="914400" rtl="0" eaLnBrk="1" fontAlgn="auto" latinLnBrk="0" hangingPunct="1">
              <a:lnSpc>
                <a:spcPts val="1900"/>
              </a:lnSpc>
              <a:spcBef>
                <a:spcPts val="0"/>
              </a:spcBef>
              <a:spcAft>
                <a:spcPts val="0"/>
              </a:spcAft>
              <a:tabLst/>
              <a:defRPr/>
            </a:pP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この様にして</a:t>
            </a:r>
            <a:r>
              <a:rPr kumimoji="1"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the divine economy</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を知るなら、皆さんは</a:t>
            </a:r>
            <a:r>
              <a:rPr kumimoji="1"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good businesspeople</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1"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good economists</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になれるでしょう。これは、私達の先を歩み、今も共に歩む多くの証人たちが教えてくれた</a:t>
            </a:r>
            <a:r>
              <a:rPr kumimoji="1"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the secret [</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訳註</a:t>
            </a:r>
            <a:r>
              <a:rPr kumimoji="1" lang="en-US" altLang="ja-JP"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6]</a:t>
            </a:r>
            <a:r>
              <a:rPr kumimoji="1" lang="ja-JP" altLang="en-US" sz="16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なのです。</a:t>
            </a:r>
            <a:endParaRPr kumimoji="1" lang="ja-JP" altLang="en-US" sz="2800" dirty="0"/>
          </a:p>
        </p:txBody>
      </p:sp>
      <p:sp>
        <p:nvSpPr>
          <p:cNvPr id="3" name="スライド番号プレースホルダー 2">
            <a:extLst>
              <a:ext uri="{FF2B5EF4-FFF2-40B4-BE49-F238E27FC236}">
                <a16:creationId xmlns:a16="http://schemas.microsoft.com/office/drawing/2014/main" id="{7CEB782A-EFBE-6DF5-D925-B6535613BDE6}"/>
              </a:ext>
            </a:extLst>
          </p:cNvPr>
          <p:cNvSpPr>
            <a:spLocks noGrp="1"/>
          </p:cNvSpPr>
          <p:nvPr>
            <p:ph type="sldNum" sz="quarter" idx="12"/>
          </p:nvPr>
        </p:nvSpPr>
        <p:spPr/>
        <p:txBody>
          <a:bodyPr/>
          <a:lstStyle/>
          <a:p>
            <a:fld id="{CB5591CA-EF43-4068-8AB6-989F2127B497}" type="slidenum">
              <a:rPr kumimoji="1" lang="ja-JP" altLang="en-US" smtClean="0"/>
              <a:t>5</a:t>
            </a:fld>
            <a:endParaRPr kumimoji="1" lang="ja-JP" altLang="en-US"/>
          </a:p>
        </p:txBody>
      </p:sp>
      <p:graphicFrame>
        <p:nvGraphicFramePr>
          <p:cNvPr id="5" name="表 4">
            <a:extLst>
              <a:ext uri="{FF2B5EF4-FFF2-40B4-BE49-F238E27FC236}">
                <a16:creationId xmlns:a16="http://schemas.microsoft.com/office/drawing/2014/main" id="{D6664E67-C8A3-3C64-4262-425CCFD52BAA}"/>
              </a:ext>
            </a:extLst>
          </p:cNvPr>
          <p:cNvGraphicFramePr>
            <a:graphicFrameLocks noGrp="1"/>
          </p:cNvGraphicFramePr>
          <p:nvPr>
            <p:extLst>
              <p:ext uri="{D42A27DB-BD31-4B8C-83A1-F6EECF244321}">
                <p14:modId xmlns:p14="http://schemas.microsoft.com/office/powerpoint/2010/main" val="89103808"/>
              </p:ext>
            </p:extLst>
          </p:nvPr>
        </p:nvGraphicFramePr>
        <p:xfrm>
          <a:off x="204186" y="1771467"/>
          <a:ext cx="8806650" cy="4640345"/>
        </p:xfrm>
        <a:graphic>
          <a:graphicData uri="http://schemas.openxmlformats.org/drawingml/2006/table">
            <a:tbl>
              <a:tblPr firstRow="1" firstCol="1" bandRow="1"/>
              <a:tblGrid>
                <a:gridCol w="4403325">
                  <a:extLst>
                    <a:ext uri="{9D8B030D-6E8A-4147-A177-3AD203B41FA5}">
                      <a16:colId xmlns:a16="http://schemas.microsoft.com/office/drawing/2014/main" val="3263471304"/>
                    </a:ext>
                  </a:extLst>
                </a:gridCol>
                <a:gridCol w="4403325">
                  <a:extLst>
                    <a:ext uri="{9D8B030D-6E8A-4147-A177-3AD203B41FA5}">
                      <a16:colId xmlns:a16="http://schemas.microsoft.com/office/drawing/2014/main" val="2289073879"/>
                    </a:ext>
                  </a:extLst>
                </a:gridCol>
              </a:tblGrid>
              <a:tr h="1243496">
                <a:tc>
                  <a:txBody>
                    <a:bodyPr/>
                    <a:lstStyle/>
                    <a:p>
                      <a:pPr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Dear </a:t>
                      </a:r>
                      <a:r>
                        <a:rPr lang="en-US" sz="1200" u="none"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young people</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I encourage you to show through your lives, your </a:t>
                      </a:r>
                      <a:r>
                        <a:rPr lang="en-US" sz="1200" kern="100" dirty="0" err="1">
                          <a:effectLst/>
                          <a:latin typeface="游明朝" panose="02020400000000000000" pitchFamily="18" charset="-128"/>
                          <a:ea typeface="游明朝" panose="02020400000000000000" pitchFamily="18" charset="-128"/>
                          <a:cs typeface="Times New Roman" panose="02020603050405020304" pitchFamily="18" charset="0"/>
                        </a:rPr>
                        <a:t>endeavours</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 your studies, the shortcomings of a system that increases inequality and fails to care for the small and the weak.   Together, we can welcome God’s dreams and see that they expand our dreams, drawing us into an adventure as a people in which walls and prejudices fall and peace prevails.</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4597" marR="64597" marT="50840" marB="508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1270" algn="just">
                        <a:lnSpc>
                          <a:spcPts val="1200"/>
                        </a:lnSpc>
                        <a:buNone/>
                      </a:pP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親愛なる</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young people</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皆さんの人生、取り組み、学びを通して、現行システムの欠陥を明らかにして下さい。不平等を増大させ、弱者や小さき者へのケアを怠るシステムの欠陥を明らかにして下さい。皆で一緒ならば、神の様々な夢を受け入れることができます。そして神の様々な夢が、私達の様々な夢を広げるのだと実感できます。壁と偏見が崩れ落ち、平和が一杯に広がるなか、</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a people</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として冒険に繰り出すよう、神の様々な夢が私達を誘っています。</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4597" marR="64597" marT="50840" marB="508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36867007"/>
                  </a:ext>
                </a:extLst>
              </a:tr>
              <a:tr h="1961242">
                <a:tc>
                  <a:txBody>
                    <a:bodyPr/>
                    <a:lstStyle/>
                    <a:p>
                      <a:pPr algn="just">
                        <a:lnSpc>
                          <a:spcPts val="12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I urge you, so that your tireless work is not just social action and linked to passing fads, to nourish your spirit and return to your heart: the Gospels and other books of the Bible are the landscape in which God still makes his voice heard and inspires our visions, putting us in dialogue with his friends, the protagonists of the history of salvation.  You will be good businesspeople and good economists if you know the divine economy in this way: it is the secret of so many witnesses who have gone before us and who still walk with us.</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4597" marR="64597" marT="50840" marB="508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lnSpc>
                          <a:spcPts val="1200"/>
                        </a:lnSpc>
                        <a:buNone/>
                      </a:pP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皆さんの着実な努力が、単なる社会活動や一時的な流行に留まらないようにする。そのために、皆さんの</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spirit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を養い、皆さんの心に立ち返るよう強く勧めます。即ち、福音書や聖書などの書物は、神が今もなおその声を届け、私達の</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visions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inspire</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し、救いの歴史の主人公である神の友との対話へと導いてくれる、まさにその景色を描いているのです。この様にして</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the divine economy</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を知るなら、皆さんは</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good businesspeople</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good economists</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になれるでしょう。これは、私達の先を歩み、今も共に歩む多くの証人たちが教えてくれた</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the secret [</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6]</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なのです。</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__________</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25400" indent="-25400" algn="just">
                        <a:lnSpc>
                          <a:spcPts val="1200"/>
                        </a:lnSpc>
                        <a:buNone/>
                      </a:pP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訳註</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6]</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この</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secret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は</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Christian social teaching</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（キリスト教社会教説、</a:t>
                      </a:r>
                      <a:r>
                        <a:rPr lang="en-US" sz="1200" kern="100" dirty="0">
                          <a:effectLst/>
                          <a:latin typeface="游明朝" panose="02020400000000000000" pitchFamily="18" charset="-128"/>
                          <a:ea typeface="游明朝" panose="02020400000000000000" pitchFamily="18" charset="-128"/>
                          <a:cs typeface="Times New Roman" panose="02020603050405020304" pitchFamily="18" charset="0"/>
                        </a:rPr>
                        <a:t>CST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）の別名である</a:t>
                      </a:r>
                      <a:r>
                        <a:rPr lang="en-US" sz="1200" u="none"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rPr>
                        <a:t>the best kept secret</a:t>
                      </a: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を連想させる。</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4597" marR="64597" marT="50840" marB="508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065605390"/>
                  </a:ext>
                </a:extLst>
              </a:tr>
              <a:tr h="669299">
                <a:tc>
                  <a:txBody>
                    <a:bodyPr/>
                    <a:lstStyle/>
                    <a:p>
                      <a:pPr marL="15875" algn="just">
                        <a:lnSpc>
                          <a:spcPts val="12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Dear young people, go forward.  Indeed, let us go forward together!  May my blessing reach you and accompany you.</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p>
                      <a:pPr marL="533400" algn="just">
                        <a:lnSpc>
                          <a:spcPts val="1200"/>
                        </a:lnSpc>
                        <a:buNone/>
                      </a:pPr>
                      <a:r>
                        <a:rPr lang="en-US" sz="1200" i="1" kern="100">
                          <a:effectLst/>
                          <a:latin typeface="游明朝" panose="02020400000000000000" pitchFamily="18" charset="-128"/>
                          <a:ea typeface="游明朝" panose="02020400000000000000" pitchFamily="18" charset="-128"/>
                          <a:cs typeface="Times New Roman" panose="02020603050405020304" pitchFamily="18" charset="0"/>
                        </a:rPr>
                        <a:t>From the Vatican, 26 November 2025</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p>
                      <a:pPr marL="533400" algn="ctr">
                        <a:lnSpc>
                          <a:spcPts val="12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LEO PP. XIV</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4597" marR="64597" marT="50840" marB="508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marL="635" indent="-635" algn="just">
                        <a:lnSpc>
                          <a:spcPts val="1200"/>
                        </a:lnSpc>
                        <a:buNone/>
                      </a:pP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親愛なる</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young people</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、前に進みましょう。さあ、皆で一緒に前進しましょう！私の祝福が皆さんに届き、皆さんと共にありますように。</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p>
                      <a:pPr marL="635" indent="342900" algn="just">
                        <a:lnSpc>
                          <a:spcPts val="1200"/>
                        </a:lnSpc>
                        <a:buNone/>
                      </a:pP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ヴァチカンより、</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2025</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年</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11</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月</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26</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日。教皇レオ</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14</a:t>
                      </a:r>
                      <a:r>
                        <a:rPr lang="ja-JP" sz="1200" kern="100">
                          <a:effectLst/>
                          <a:latin typeface="游明朝" panose="02020400000000000000" pitchFamily="18" charset="-128"/>
                          <a:ea typeface="游明朝" panose="02020400000000000000" pitchFamily="18" charset="-128"/>
                          <a:cs typeface="Times New Roman" panose="02020603050405020304" pitchFamily="18" charset="0"/>
                        </a:rPr>
                        <a:t>世</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4597" marR="64597" marT="50840" marB="508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58694264"/>
                  </a:ext>
                </a:extLst>
              </a:tr>
              <a:tr h="238651">
                <a:tc>
                  <a:txBody>
                    <a:bodyPr/>
                    <a:lstStyle/>
                    <a:p>
                      <a:pPr algn="just">
                        <a:lnSpc>
                          <a:spcPts val="1200"/>
                        </a:lnSpc>
                        <a:buNone/>
                      </a:pPr>
                      <a:r>
                        <a:rPr lang="en-US" sz="1200" i="1" u="sng" kern="10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2"/>
                        </a:rPr>
                        <a:t>Holy See Press Office Bulletin</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 28 November 2025</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4597" marR="64597" marT="50840" marB="508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algn="just">
                        <a:lnSpc>
                          <a:spcPts val="1200"/>
                        </a:lnSpc>
                        <a:buNone/>
                      </a:pPr>
                      <a:r>
                        <a:rPr lang="en-US" sz="1200" i="1" u="sng" kern="100">
                          <a:solidFill>
                            <a:srgbClr val="0563C1"/>
                          </a:solidFill>
                          <a:effectLst/>
                          <a:latin typeface="游明朝" panose="02020400000000000000" pitchFamily="18" charset="-128"/>
                          <a:ea typeface="游明朝" panose="02020400000000000000" pitchFamily="18" charset="-128"/>
                          <a:cs typeface="Times New Roman" panose="02020603050405020304" pitchFamily="18" charset="0"/>
                          <a:hlinkClick r:id="rId2"/>
                        </a:rPr>
                        <a:t>Holy See Press Office Bulletin</a:t>
                      </a: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 28 November 2025</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4597" marR="64597" marT="50840" marB="508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731423685"/>
                  </a:ext>
                </a:extLst>
              </a:tr>
              <a:tr h="238651">
                <a:tc>
                  <a:txBody>
                    <a:bodyPr/>
                    <a:lstStyle/>
                    <a:p>
                      <a:pPr algn="just">
                        <a:lnSpc>
                          <a:spcPts val="1200"/>
                        </a:lnSpc>
                        <a:buNone/>
                      </a:pPr>
                      <a:r>
                        <a:rPr lang="en-US" sz="1200" kern="100">
                          <a:effectLst/>
                          <a:latin typeface="游明朝" panose="02020400000000000000" pitchFamily="18" charset="-128"/>
                          <a:ea typeface="游明朝" panose="02020400000000000000" pitchFamily="18" charset="-128"/>
                          <a:cs typeface="Times New Roman" panose="02020603050405020304" pitchFamily="18" charset="0"/>
                        </a:rPr>
                        <a:t>EOD</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4597" marR="64597" marT="50840" marB="508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just">
                        <a:lnSpc>
                          <a:spcPts val="1200"/>
                        </a:lnSpc>
                        <a:buNone/>
                      </a:pPr>
                      <a:r>
                        <a:rPr lang="ja-JP" sz="1200" kern="100" dirty="0">
                          <a:effectLst/>
                          <a:latin typeface="游明朝" panose="02020400000000000000" pitchFamily="18" charset="-128"/>
                          <a:ea typeface="游明朝" panose="02020400000000000000" pitchFamily="18" charset="-128"/>
                          <a:cs typeface="Times New Roman" panose="02020603050405020304" pitchFamily="18" charset="0"/>
                        </a:rPr>
                        <a:t>以上。</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4597" marR="64597" marT="50840" marB="508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8628259"/>
                  </a:ext>
                </a:extLst>
              </a:tr>
            </a:tbl>
          </a:graphicData>
        </a:graphic>
      </p:graphicFrame>
    </p:spTree>
    <p:extLst>
      <p:ext uri="{BB962C8B-B14F-4D97-AF65-F5344CB8AC3E}">
        <p14:creationId xmlns:p14="http://schemas.microsoft.com/office/powerpoint/2010/main" val="38546101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344</TotalTime>
  <Words>3243</Words>
  <Application>Microsoft Office PowerPoint</Application>
  <PresentationFormat>画面に合わせる (4:3)</PresentationFormat>
  <Paragraphs>76</Paragraphs>
  <Slides>5</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游ゴシック</vt:lpstr>
      <vt:lpstr>游ゴシック Light</vt:lpstr>
      <vt:lpstr>游明朝</vt:lpstr>
      <vt:lpstr>Aptos</vt:lpstr>
      <vt:lpstr>Aptos Display</vt:lpstr>
      <vt:lpstr>Arial</vt:lpstr>
      <vt:lpstr>Arial Narrow</vt:lpstr>
      <vt:lpstr>Office テーマ</vt:lpstr>
      <vt:lpstr>Scire Voloの会(2026年)</vt:lpstr>
      <vt:lpstr>The Economy of Francesco とは、福音の種によって豊穣となる経済思想と自発行動を、喜びに満ちて表し出す地上の旅のことなのです。</vt:lpstr>
      <vt:lpstr>皆さんの会議のタイトルは「経済の再起動」です。ここで再起動させるのは、単に生産を行う機械的経済ではなく、people、communities、our common homeに生命を取り戻すという目的を明確にした能動的経済です。</vt:lpstr>
      <vt:lpstr>しかしながら今ここでは皆さんと共にthe ‘new things’を、辺境からの視点で見ていきたいと思います。皆さんはこの視点をよく御存知でしょう。なぜならeconomy “of Francesco”と呼べるのは、ハンセン病患者、つまり見捨てられ、追放され、排除された人々から始まる無冠詞realityを大切に扱い、自ら特権をdivest [訳註5]する経済だけだからです。</vt:lpstr>
      <vt:lpstr>この様にしてthe divine economyを知るなら、皆さんはgood businesspeople、good economistsになれるでしょう。これは、私達の先を歩み、今も共に歩む多くの証人たちが教えてくれたthe secret [訳註6]なのです。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Jun Saito</dc:creator>
  <cp:lastModifiedBy>Jun Saito</cp:lastModifiedBy>
  <cp:revision>4</cp:revision>
  <dcterms:created xsi:type="dcterms:W3CDTF">2025-03-05T06:59:22Z</dcterms:created>
  <dcterms:modified xsi:type="dcterms:W3CDTF">2026-02-24T08:52:50Z</dcterms:modified>
</cp:coreProperties>
</file>