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7" r:id="rId2"/>
    <p:sldId id="265" r:id="rId3"/>
    <p:sldId id="266" r:id="rId4"/>
    <p:sldId id="267" r:id="rId5"/>
    <p:sldId id="268" r:id="rId6"/>
    <p:sldId id="269" r:id="rId7"/>
    <p:sldId id="270" r:id="rId8"/>
    <p:sldId id="271"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0FDEC2-4578-4D3D-A25B-94964DDACABE}" v="35" dt="2025-11-13T01:01:29.09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26"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n Saito" userId="47466eb5046dd00d" providerId="LiveId" clId="{147689D4-4042-4E37-9656-0348DDF8B140}"/>
    <pc:docChg chg="undo custSel modSld">
      <pc:chgData name="Jun Saito" userId="47466eb5046dd00d" providerId="LiveId" clId="{147689D4-4042-4E37-9656-0348DDF8B140}" dt="2025-11-13T01:01:49.131" v="156" actId="6549"/>
      <pc:docMkLst>
        <pc:docMk/>
      </pc:docMkLst>
      <pc:sldChg chg="modSp mod">
        <pc:chgData name="Jun Saito" userId="47466eb5046dd00d" providerId="LiveId" clId="{147689D4-4042-4E37-9656-0348DDF8B140}" dt="2025-11-12T03:10:39.078" v="13"/>
        <pc:sldMkLst>
          <pc:docMk/>
          <pc:sldMk cId="539543908" sldId="257"/>
        </pc:sldMkLst>
        <pc:spChg chg="mod">
          <ac:chgData name="Jun Saito" userId="47466eb5046dd00d" providerId="LiveId" clId="{147689D4-4042-4E37-9656-0348DDF8B140}" dt="2025-11-12T03:10:39.078" v="13"/>
          <ac:spMkLst>
            <pc:docMk/>
            <pc:sldMk cId="539543908" sldId="257"/>
            <ac:spMk id="3" creationId="{E72AE519-0FC3-479F-8244-2BA9CCE85C9E}"/>
          </ac:spMkLst>
        </pc:spChg>
      </pc:sldChg>
      <pc:sldChg chg="modSp mod">
        <pc:chgData name="Jun Saito" userId="47466eb5046dd00d" providerId="LiveId" clId="{147689D4-4042-4E37-9656-0348DDF8B140}" dt="2025-11-12T03:16:44.734" v="90" actId="6549"/>
        <pc:sldMkLst>
          <pc:docMk/>
          <pc:sldMk cId="2274644352" sldId="266"/>
        </pc:sldMkLst>
        <pc:graphicFrameChg chg="mod modGraphic">
          <ac:chgData name="Jun Saito" userId="47466eb5046dd00d" providerId="LiveId" clId="{147689D4-4042-4E37-9656-0348DDF8B140}" dt="2025-11-12T03:16:44.734" v="90" actId="6549"/>
          <ac:graphicFrameMkLst>
            <pc:docMk/>
            <pc:sldMk cId="2274644352" sldId="266"/>
            <ac:graphicFrameMk id="4" creationId="{88C32B7A-A020-22DE-BFC4-E0AF9A996C6D}"/>
          </ac:graphicFrameMkLst>
        </pc:graphicFrameChg>
      </pc:sldChg>
      <pc:sldChg chg="modSp mod">
        <pc:chgData name="Jun Saito" userId="47466eb5046dd00d" providerId="LiveId" clId="{147689D4-4042-4E37-9656-0348DDF8B140}" dt="2025-11-12T06:36:49.660" v="95"/>
        <pc:sldMkLst>
          <pc:docMk/>
          <pc:sldMk cId="1262450863" sldId="267"/>
        </pc:sldMkLst>
        <pc:graphicFrameChg chg="mod modGraphic">
          <ac:chgData name="Jun Saito" userId="47466eb5046dd00d" providerId="LiveId" clId="{147689D4-4042-4E37-9656-0348DDF8B140}" dt="2025-11-12T06:36:49.660" v="95"/>
          <ac:graphicFrameMkLst>
            <pc:docMk/>
            <pc:sldMk cId="1262450863" sldId="267"/>
            <ac:graphicFrameMk id="4" creationId="{F4BBC79A-1DBD-5234-2989-E3909103201A}"/>
          </ac:graphicFrameMkLst>
        </pc:graphicFrameChg>
      </pc:sldChg>
      <pc:sldChg chg="modSp mod">
        <pc:chgData name="Jun Saito" userId="47466eb5046dd00d" providerId="LiveId" clId="{147689D4-4042-4E37-9656-0348DDF8B140}" dt="2025-11-13T01:01:49.131" v="156" actId="6549"/>
        <pc:sldMkLst>
          <pc:docMk/>
          <pc:sldMk cId="2413832911" sldId="268"/>
        </pc:sldMkLst>
        <pc:graphicFrameChg chg="mod modGraphic">
          <ac:chgData name="Jun Saito" userId="47466eb5046dd00d" providerId="LiveId" clId="{147689D4-4042-4E37-9656-0348DDF8B140}" dt="2025-11-13T01:01:49.131" v="156" actId="6549"/>
          <ac:graphicFrameMkLst>
            <pc:docMk/>
            <pc:sldMk cId="2413832911" sldId="268"/>
            <ac:graphicFrameMk id="5" creationId="{4F992CC7-E90D-CD75-AC7E-3B2B99CCE71B}"/>
          </ac:graphicFrameMkLst>
        </pc:graphicFrameChg>
      </pc:sldChg>
      <pc:sldChg chg="modSp mod">
        <pc:chgData name="Jun Saito" userId="47466eb5046dd00d" providerId="LiveId" clId="{147689D4-4042-4E37-9656-0348DDF8B140}" dt="2025-11-12T08:10:50.005" v="110" actId="6549"/>
        <pc:sldMkLst>
          <pc:docMk/>
          <pc:sldMk cId="1625948425" sldId="269"/>
        </pc:sldMkLst>
        <pc:graphicFrameChg chg="mod modGraphic">
          <ac:chgData name="Jun Saito" userId="47466eb5046dd00d" providerId="LiveId" clId="{147689D4-4042-4E37-9656-0348DDF8B140}" dt="2025-11-12T08:10:50.005" v="110" actId="6549"/>
          <ac:graphicFrameMkLst>
            <pc:docMk/>
            <pc:sldMk cId="1625948425" sldId="269"/>
            <ac:graphicFrameMk id="4" creationId="{184D587D-3340-A37F-2CCF-E8FFC9A57D73}"/>
          </ac:graphicFrameMkLst>
        </pc:graphicFrameChg>
      </pc:sldChg>
      <pc:sldChg chg="modSp mod">
        <pc:chgData name="Jun Saito" userId="47466eb5046dd00d" providerId="LiveId" clId="{147689D4-4042-4E37-9656-0348DDF8B140}" dt="2025-11-12T08:41:09.885" v="140"/>
        <pc:sldMkLst>
          <pc:docMk/>
          <pc:sldMk cId="1486071246" sldId="270"/>
        </pc:sldMkLst>
        <pc:graphicFrameChg chg="mod modGraphic">
          <ac:chgData name="Jun Saito" userId="47466eb5046dd00d" providerId="LiveId" clId="{147689D4-4042-4E37-9656-0348DDF8B140}" dt="2025-11-12T08:41:09.885" v="140"/>
          <ac:graphicFrameMkLst>
            <pc:docMk/>
            <pc:sldMk cId="1486071246" sldId="270"/>
            <ac:graphicFrameMk id="5" creationId="{C27ED016-BDD7-3C0E-87F0-C7FAE707B56A}"/>
          </ac:graphicFrameMkLst>
        </pc:graphicFrameChg>
      </pc:sldChg>
    </pc:docChg>
  </pc:docChgLst>
  <pc:docChgLst>
    <pc:chgData name="Jun Saito" userId="47466eb5046dd00d" providerId="LiveId" clId="{228815E5-0E03-4797-8398-17B997257AF5}"/>
    <pc:docChg chg="undo custSel addSld modSld">
      <pc:chgData name="Jun Saito" userId="47466eb5046dd00d" providerId="LiveId" clId="{228815E5-0E03-4797-8398-17B997257AF5}" dt="2025-11-06T04:23:15.114" v="434" actId="114"/>
      <pc:docMkLst>
        <pc:docMk/>
      </pc:docMkLst>
      <pc:sldChg chg="addSp modSp mod">
        <pc:chgData name="Jun Saito" userId="47466eb5046dd00d" providerId="LiveId" clId="{228815E5-0E03-4797-8398-17B997257AF5}" dt="2025-11-06T04:23:15.114" v="434" actId="114"/>
        <pc:sldMkLst>
          <pc:docMk/>
          <pc:sldMk cId="539543908" sldId="257"/>
        </pc:sldMkLst>
        <pc:spChg chg="mod">
          <ac:chgData name="Jun Saito" userId="47466eb5046dd00d" providerId="LiveId" clId="{228815E5-0E03-4797-8398-17B997257AF5}" dt="2025-11-06T01:53:33.016" v="344" actId="14100"/>
          <ac:spMkLst>
            <pc:docMk/>
            <pc:sldMk cId="539543908" sldId="257"/>
            <ac:spMk id="2" creationId="{F9FB971B-3E46-48C3-93DD-E0BA6626F0E6}"/>
          </ac:spMkLst>
        </pc:spChg>
        <pc:spChg chg="mod">
          <ac:chgData name="Jun Saito" userId="47466eb5046dd00d" providerId="LiveId" clId="{228815E5-0E03-4797-8398-17B997257AF5}" dt="2025-11-05T08:06:54.620" v="118"/>
          <ac:spMkLst>
            <pc:docMk/>
            <pc:sldMk cId="539543908" sldId="257"/>
            <ac:spMk id="3" creationId="{E72AE519-0FC3-479F-8244-2BA9CCE85C9E}"/>
          </ac:spMkLst>
        </pc:spChg>
        <pc:spChg chg="mod">
          <ac:chgData name="Jun Saito" userId="47466eb5046dd00d" providerId="LiveId" clId="{228815E5-0E03-4797-8398-17B997257AF5}" dt="2025-11-06T04:23:15.114" v="434" actId="114"/>
          <ac:spMkLst>
            <pc:docMk/>
            <pc:sldMk cId="539543908" sldId="257"/>
            <ac:spMk id="7" creationId="{73DB62FC-E670-48A4-8983-69EAA1001D13}"/>
          </ac:spMkLst>
        </pc:spChg>
        <pc:spChg chg="add mod">
          <ac:chgData name="Jun Saito" userId="47466eb5046dd00d" providerId="LiveId" clId="{228815E5-0E03-4797-8398-17B997257AF5}" dt="2025-11-05T08:06:09.532" v="88" actId="1076"/>
          <ac:spMkLst>
            <pc:docMk/>
            <pc:sldMk cId="539543908" sldId="257"/>
            <ac:spMk id="12" creationId="{5E020D35-85C9-60F3-E9A4-98D629B27C22}"/>
          </ac:spMkLst>
        </pc:spChg>
      </pc:sldChg>
      <pc:sldChg chg="addSp delSp modSp mod">
        <pc:chgData name="Jun Saito" userId="47466eb5046dd00d" providerId="LiveId" clId="{228815E5-0E03-4797-8398-17B997257AF5}" dt="2025-11-06T02:30:59.775" v="369" actId="1076"/>
        <pc:sldMkLst>
          <pc:docMk/>
          <pc:sldMk cId="250207565" sldId="265"/>
        </pc:sldMkLst>
        <pc:spChg chg="mod">
          <ac:chgData name="Jun Saito" userId="47466eb5046dd00d" providerId="LiveId" clId="{228815E5-0E03-4797-8398-17B997257AF5}" dt="2025-11-05T08:33:43.396" v="133" actId="1076"/>
          <ac:spMkLst>
            <pc:docMk/>
            <pc:sldMk cId="250207565" sldId="265"/>
            <ac:spMk id="2" creationId="{65145CA7-23F5-AD24-114A-6D01EF40A875}"/>
          </ac:spMkLst>
        </pc:spChg>
        <pc:graphicFrameChg chg="add mod modGraphic">
          <ac:chgData name="Jun Saito" userId="47466eb5046dd00d" providerId="LiveId" clId="{228815E5-0E03-4797-8398-17B997257AF5}" dt="2025-11-06T02:30:59.775" v="369" actId="1076"/>
          <ac:graphicFrameMkLst>
            <pc:docMk/>
            <pc:sldMk cId="250207565" sldId="265"/>
            <ac:graphicFrameMk id="4" creationId="{FCED874F-F7BE-033C-62D2-06B461EA72D5}"/>
          </ac:graphicFrameMkLst>
        </pc:graphicFrameChg>
      </pc:sldChg>
      <pc:sldChg chg="addSp delSp modSp mod">
        <pc:chgData name="Jun Saito" userId="47466eb5046dd00d" providerId="LiveId" clId="{228815E5-0E03-4797-8398-17B997257AF5}" dt="2025-11-05T08:40:02.883" v="156" actId="1076"/>
        <pc:sldMkLst>
          <pc:docMk/>
          <pc:sldMk cId="2274644352" sldId="266"/>
        </pc:sldMkLst>
        <pc:spChg chg="mod">
          <ac:chgData name="Jun Saito" userId="47466eb5046dd00d" providerId="LiveId" clId="{228815E5-0E03-4797-8398-17B997257AF5}" dt="2025-11-05T08:40:02.883" v="156" actId="1076"/>
          <ac:spMkLst>
            <pc:docMk/>
            <pc:sldMk cId="2274644352" sldId="266"/>
            <ac:spMk id="2" creationId="{7A7432ED-FAD9-C204-D6B9-E86A9F19A61E}"/>
          </ac:spMkLst>
        </pc:spChg>
        <pc:graphicFrameChg chg="add mod modGraphic">
          <ac:chgData name="Jun Saito" userId="47466eb5046dd00d" providerId="LiveId" clId="{228815E5-0E03-4797-8398-17B997257AF5}" dt="2025-11-05T08:35:33.809" v="148" actId="207"/>
          <ac:graphicFrameMkLst>
            <pc:docMk/>
            <pc:sldMk cId="2274644352" sldId="266"/>
            <ac:graphicFrameMk id="4" creationId="{88C32B7A-A020-22DE-BFC4-E0AF9A996C6D}"/>
          </ac:graphicFrameMkLst>
        </pc:graphicFrameChg>
      </pc:sldChg>
      <pc:sldChg chg="addSp delSp modSp mod">
        <pc:chgData name="Jun Saito" userId="47466eb5046dd00d" providerId="LiveId" clId="{228815E5-0E03-4797-8398-17B997257AF5}" dt="2025-11-05T08:49:02.289" v="181" actId="1076"/>
        <pc:sldMkLst>
          <pc:docMk/>
          <pc:sldMk cId="1262450863" sldId="267"/>
        </pc:sldMkLst>
        <pc:spChg chg="mod">
          <ac:chgData name="Jun Saito" userId="47466eb5046dd00d" providerId="LiveId" clId="{228815E5-0E03-4797-8398-17B997257AF5}" dt="2025-11-05T08:49:02.289" v="181" actId="1076"/>
          <ac:spMkLst>
            <pc:docMk/>
            <pc:sldMk cId="1262450863" sldId="267"/>
            <ac:spMk id="2" creationId="{A0F81E46-5B6A-3920-A00A-5709075EADFE}"/>
          </ac:spMkLst>
        </pc:spChg>
        <pc:graphicFrameChg chg="add mod modGraphic">
          <ac:chgData name="Jun Saito" userId="47466eb5046dd00d" providerId="LiveId" clId="{228815E5-0E03-4797-8398-17B997257AF5}" dt="2025-11-05T08:43:16.291" v="174" actId="1076"/>
          <ac:graphicFrameMkLst>
            <pc:docMk/>
            <pc:sldMk cId="1262450863" sldId="267"/>
            <ac:graphicFrameMk id="4" creationId="{F4BBC79A-1DBD-5234-2989-E3909103201A}"/>
          </ac:graphicFrameMkLst>
        </pc:graphicFrameChg>
      </pc:sldChg>
      <pc:sldChg chg="addSp delSp modSp mod">
        <pc:chgData name="Jun Saito" userId="47466eb5046dd00d" providerId="LiveId" clId="{228815E5-0E03-4797-8398-17B997257AF5}" dt="2025-11-06T02:41:53.550" v="391"/>
        <pc:sldMkLst>
          <pc:docMk/>
          <pc:sldMk cId="2413832911" sldId="268"/>
        </pc:sldMkLst>
        <pc:spChg chg="mod">
          <ac:chgData name="Jun Saito" userId="47466eb5046dd00d" providerId="LiveId" clId="{228815E5-0E03-4797-8398-17B997257AF5}" dt="2025-11-05T08:53:21.402" v="213" actId="14100"/>
          <ac:spMkLst>
            <pc:docMk/>
            <pc:sldMk cId="2413832911" sldId="268"/>
            <ac:spMk id="2" creationId="{8233F5C5-E728-ECFA-6C92-892A539D9172}"/>
          </ac:spMkLst>
        </pc:spChg>
        <pc:graphicFrameChg chg="add mod modGraphic">
          <ac:chgData name="Jun Saito" userId="47466eb5046dd00d" providerId="LiveId" clId="{228815E5-0E03-4797-8398-17B997257AF5}" dt="2025-11-06T02:41:53.550" v="391"/>
          <ac:graphicFrameMkLst>
            <pc:docMk/>
            <pc:sldMk cId="2413832911" sldId="268"/>
            <ac:graphicFrameMk id="5" creationId="{4F992CC7-E90D-CD75-AC7E-3B2B99CCE71B}"/>
          </ac:graphicFrameMkLst>
        </pc:graphicFrameChg>
      </pc:sldChg>
      <pc:sldChg chg="addSp delSp modSp mod">
        <pc:chgData name="Jun Saito" userId="47466eb5046dd00d" providerId="LiveId" clId="{228815E5-0E03-4797-8398-17B997257AF5}" dt="2025-11-06T02:47:30.748" v="396"/>
        <pc:sldMkLst>
          <pc:docMk/>
          <pc:sldMk cId="1625948425" sldId="269"/>
        </pc:sldMkLst>
        <pc:spChg chg="mod">
          <ac:chgData name="Jun Saito" userId="47466eb5046dd00d" providerId="LiveId" clId="{228815E5-0E03-4797-8398-17B997257AF5}" dt="2025-11-05T09:13:25.519" v="343" actId="1076"/>
          <ac:spMkLst>
            <pc:docMk/>
            <pc:sldMk cId="1625948425" sldId="269"/>
            <ac:spMk id="2" creationId="{01E31D50-FDC4-FF25-7D8B-C54C01FD8543}"/>
          </ac:spMkLst>
        </pc:spChg>
        <pc:graphicFrameChg chg="add mod modGraphic">
          <ac:chgData name="Jun Saito" userId="47466eb5046dd00d" providerId="LiveId" clId="{228815E5-0E03-4797-8398-17B997257AF5}" dt="2025-11-06T02:47:30.748" v="396"/>
          <ac:graphicFrameMkLst>
            <pc:docMk/>
            <pc:sldMk cId="1625948425" sldId="269"/>
            <ac:graphicFrameMk id="4" creationId="{184D587D-3340-A37F-2CCF-E8FFC9A57D73}"/>
          </ac:graphicFrameMkLst>
        </pc:graphicFrameChg>
      </pc:sldChg>
      <pc:sldChg chg="addSp delSp modSp new mod">
        <pc:chgData name="Jun Saito" userId="47466eb5046dd00d" providerId="LiveId" clId="{228815E5-0E03-4797-8398-17B997257AF5}" dt="2025-11-06T02:50:19.492" v="399" actId="14100"/>
        <pc:sldMkLst>
          <pc:docMk/>
          <pc:sldMk cId="1486071246" sldId="270"/>
        </pc:sldMkLst>
        <pc:spChg chg="mod">
          <ac:chgData name="Jun Saito" userId="47466eb5046dd00d" providerId="LiveId" clId="{228815E5-0E03-4797-8398-17B997257AF5}" dt="2025-11-05T09:09:25.682" v="309" actId="122"/>
          <ac:spMkLst>
            <pc:docMk/>
            <pc:sldMk cId="1486071246" sldId="270"/>
            <ac:spMk id="2" creationId="{9E99A7BF-E020-AE37-9275-60BE597986CC}"/>
          </ac:spMkLst>
        </pc:spChg>
        <pc:graphicFrameChg chg="add mod modGraphic">
          <ac:chgData name="Jun Saito" userId="47466eb5046dd00d" providerId="LiveId" clId="{228815E5-0E03-4797-8398-17B997257AF5}" dt="2025-11-06T02:50:19.492" v="399" actId="14100"/>
          <ac:graphicFrameMkLst>
            <pc:docMk/>
            <pc:sldMk cId="1486071246" sldId="270"/>
            <ac:graphicFrameMk id="5" creationId="{C27ED016-BDD7-3C0E-87F0-C7FAE707B56A}"/>
          </ac:graphicFrameMkLst>
        </pc:graphicFrameChg>
      </pc:sldChg>
      <pc:sldChg chg="addSp modSp new mod">
        <pc:chgData name="Jun Saito" userId="47466eb5046dd00d" providerId="LiveId" clId="{228815E5-0E03-4797-8398-17B997257AF5}" dt="2025-11-06T02:56:36.513" v="432" actId="6549"/>
        <pc:sldMkLst>
          <pc:docMk/>
          <pc:sldMk cId="864882758" sldId="271"/>
        </pc:sldMkLst>
        <pc:spChg chg="mod">
          <ac:chgData name="Jun Saito" userId="47466eb5046dd00d" providerId="LiveId" clId="{228815E5-0E03-4797-8398-17B997257AF5}" dt="2025-11-05T09:11:21.103" v="324" actId="1076"/>
          <ac:spMkLst>
            <pc:docMk/>
            <pc:sldMk cId="864882758" sldId="271"/>
            <ac:spMk id="2" creationId="{FE1752E0-52E2-7A1A-A25C-4CBE5CD3D2CE}"/>
          </ac:spMkLst>
        </pc:spChg>
        <pc:graphicFrameChg chg="add mod modGraphic">
          <ac:chgData name="Jun Saito" userId="47466eb5046dd00d" providerId="LiveId" clId="{228815E5-0E03-4797-8398-17B997257AF5}" dt="2025-11-06T02:56:36.513" v="432" actId="6549"/>
          <ac:graphicFrameMkLst>
            <pc:docMk/>
            <pc:sldMk cId="864882758" sldId="271"/>
            <ac:graphicFrameMk id="4" creationId="{3757E360-EC22-15E3-54B5-3229E845DF3C}"/>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B26786-AAA3-43FB-A703-69AD688E4404}" type="datetimeFigureOut">
              <a:rPr kumimoji="1" lang="ja-JP" altLang="en-US" smtClean="0"/>
              <a:t>2025/11/13</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E7B43D-FE33-4C21-8EE8-C98B5F78C559}" type="slidenum">
              <a:rPr kumimoji="1" lang="ja-JP" altLang="en-US" smtClean="0"/>
              <a:t>‹#›</a:t>
            </a:fld>
            <a:endParaRPr kumimoji="1" lang="ja-JP" altLang="en-US"/>
          </a:p>
        </p:txBody>
      </p:sp>
    </p:spTree>
    <p:extLst>
      <p:ext uri="{BB962C8B-B14F-4D97-AF65-F5344CB8AC3E}">
        <p14:creationId xmlns:p14="http://schemas.microsoft.com/office/powerpoint/2010/main" val="5074775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6D135CB-5828-487B-BC99-FDED7226CACC}" type="slidenum">
              <a:rPr kumimoji="1" lang="ja-JP" altLang="en-US" smtClean="0"/>
              <a:t>1</a:t>
            </a:fld>
            <a:endParaRPr kumimoji="1" lang="ja-JP" altLang="en-US"/>
          </a:p>
        </p:txBody>
      </p:sp>
    </p:spTree>
    <p:extLst>
      <p:ext uri="{BB962C8B-B14F-4D97-AF65-F5344CB8AC3E}">
        <p14:creationId xmlns:p14="http://schemas.microsoft.com/office/powerpoint/2010/main" val="1957879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7B43D-FE33-4C21-8EE8-C98B5F78C559}" type="slidenum">
              <a:rPr kumimoji="1" lang="ja-JP" altLang="en-US" smtClean="0"/>
              <a:t>2</a:t>
            </a:fld>
            <a:endParaRPr kumimoji="1" lang="ja-JP" altLang="en-US"/>
          </a:p>
        </p:txBody>
      </p:sp>
    </p:spTree>
    <p:extLst>
      <p:ext uri="{BB962C8B-B14F-4D97-AF65-F5344CB8AC3E}">
        <p14:creationId xmlns:p14="http://schemas.microsoft.com/office/powerpoint/2010/main" val="974927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7B43D-FE33-4C21-8EE8-C98B5F78C559}" type="slidenum">
              <a:rPr kumimoji="1" lang="ja-JP" altLang="en-US" smtClean="0"/>
              <a:t>4</a:t>
            </a:fld>
            <a:endParaRPr kumimoji="1" lang="ja-JP" altLang="en-US"/>
          </a:p>
        </p:txBody>
      </p:sp>
    </p:spTree>
    <p:extLst>
      <p:ext uri="{BB962C8B-B14F-4D97-AF65-F5344CB8AC3E}">
        <p14:creationId xmlns:p14="http://schemas.microsoft.com/office/powerpoint/2010/main" val="2691314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F2F6C8B-1E59-48E8-9EAD-EFBE3D96DC20}" type="datetime1">
              <a:rPr kumimoji="1" lang="ja-JP" altLang="en-US" smtClean="0"/>
              <a:t>2025/11/13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6630945" y="6344853"/>
            <a:ext cx="2057400" cy="365125"/>
          </a:xfrm>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3993256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400CEE-C019-4863-81E1-5CDE9607B511}" type="datetime1">
              <a:rPr kumimoji="1" lang="ja-JP" altLang="en-US" smtClean="0"/>
              <a:t>2025/11/13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72309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1795B73-5176-4903-96A3-1D93C3E82E8D}" type="datetime1">
              <a:rPr kumimoji="1" lang="ja-JP" altLang="en-US" smtClean="0"/>
              <a:t>2025/11/13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3463395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CC8ED84-B8E5-49E3-856D-A4A416BEFA81}" type="datetime1">
              <a:rPr kumimoji="1" lang="ja-JP" altLang="en-US" smtClean="0"/>
              <a:t>2025/11/13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926895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B1C0A33-09DD-4D8D-BB6D-6C7034F078F1}" type="datetime1">
              <a:rPr kumimoji="1" lang="ja-JP" altLang="en-US" smtClean="0"/>
              <a:t>2025/11/13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135484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2A22633-B347-4C8C-8447-2EF87B6AB5FA}" type="datetime1">
              <a:rPr kumimoji="1" lang="ja-JP" altLang="en-US" smtClean="0"/>
              <a:t>2025/11/13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116821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78C164B-6105-4D94-AE88-74743DFF1D65}" type="datetime1">
              <a:rPr kumimoji="1" lang="ja-JP" altLang="en-US" smtClean="0"/>
              <a:t>2025/11/13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1773025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A54B45-1BF5-49A9-941F-8B16472EB0E8}" type="datetime1">
              <a:rPr kumimoji="1" lang="ja-JP" altLang="en-US" smtClean="0"/>
              <a:t>2025/11/13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720433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9A9002-014D-4596-A03D-58E30A079498}" type="datetime1">
              <a:rPr kumimoji="1" lang="ja-JP" altLang="en-US" smtClean="0"/>
              <a:t>2025/11/13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1575789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A3EF888-1607-432A-B4A9-433DA2A5E9F0}" type="datetime1">
              <a:rPr kumimoji="1" lang="ja-JP" altLang="en-US" smtClean="0"/>
              <a:t>2025/11/13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3313766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A77514-6857-492E-BE05-3827A3012BD9}" type="datetime1">
              <a:rPr kumimoji="1" lang="ja-JP" altLang="en-US" smtClean="0"/>
              <a:t>2025/11/13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011536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394E5B4-5D81-49A2-A4E5-A2DFFDB101FC}" type="datetime1">
              <a:rPr kumimoji="1" lang="ja-JP" altLang="en-US" smtClean="0"/>
              <a:t>2025/11/13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7086600" y="6538913"/>
            <a:ext cx="2057400" cy="365125"/>
          </a:xfrm>
          <a:prstGeom prst="rect">
            <a:avLst/>
          </a:prstGeom>
        </p:spPr>
        <p:txBody>
          <a:bodyPr vert="horz" lIns="91440" tIns="45720" rIns="91440" bIns="45720" rtlCol="0" anchor="ctr"/>
          <a:lstStyle>
            <a:lvl1pPr algn="r">
              <a:defRPr sz="1600">
                <a:solidFill>
                  <a:schemeClr val="tx1">
                    <a:tint val="82000"/>
                  </a:schemeClr>
                </a:solidFill>
              </a:defRPr>
            </a:lvl1pPr>
          </a:lstStyle>
          <a:p>
            <a:fld id="{FA971C90-DDFB-4A13-AF64-D24A07A27AC0}" type="slidenum">
              <a:rPr kumimoji="1" lang="ja-JP" altLang="en-US" smtClean="0"/>
              <a:pPr/>
              <a:t>‹#›</a:t>
            </a:fld>
            <a:endParaRPr kumimoji="1" lang="ja-JP" altLang="en-US" dirty="0"/>
          </a:p>
        </p:txBody>
      </p:sp>
    </p:spTree>
    <p:extLst>
      <p:ext uri="{BB962C8B-B14F-4D97-AF65-F5344CB8AC3E}">
        <p14:creationId xmlns:p14="http://schemas.microsoft.com/office/powerpoint/2010/main" val="11829474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ancescoeconomy.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https://www.vatican.va/content/francesco/en/encyclicals/documents/20241024-enciclica-dilexit-nos.html#_ftn28"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hyperlink" Target="https://www.jstage.jst.go.jp/article/jclst/51/0/51_KJ00005742358/_article/-char/ja/" TargetMode="External"/><Relationship Id="rId5" Type="http://schemas.openxmlformats.org/officeDocument/2006/relationships/hyperlink" Target="https://www.vatican.va/content/pius-xii/en/encyclicals/documents/hf_p-xii_enc_15051956_haurietis-aquas.html" TargetMode="External"/><Relationship Id="rId4" Type="http://schemas.openxmlformats.org/officeDocument/2006/relationships/hyperlink" Target="https://www.vatican.va/content/francesco/en/encyclicals/documents/20241024-enciclica-dilexit-nos.html#_ftnref28"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www.vatican.va/content/francesco/en/encyclicals/documents/20241024-enciclica-dilexit-nos.html#_ftnref31" TargetMode="External"/><Relationship Id="rId3" Type="http://schemas.openxmlformats.org/officeDocument/2006/relationships/hyperlink" Target="https://www.vatican.va/content/francesco/en/encyclicals/documents/20241024-enciclica-dilexit-nos.html#_ftn30" TargetMode="External"/><Relationship Id="rId7" Type="http://schemas.openxmlformats.org/officeDocument/2006/relationships/hyperlink" Target="https://www.vatican.va/content/leo-xiii/en/encyclicals/documents/hf_l-xiii_enc_25051899_annum-sacrum.html" TargetMode="External"/><Relationship Id="rId2" Type="http://schemas.openxmlformats.org/officeDocument/2006/relationships/hyperlink" Target="https://www.vatican.va/content/francesco/en/encyclicals/documents/20241024-enciclica-dilexit-nos.html#_ftn29" TargetMode="External"/><Relationship Id="rId1" Type="http://schemas.openxmlformats.org/officeDocument/2006/relationships/slideLayout" Target="../slideLayouts/slideLayout6.xml"/><Relationship Id="rId6" Type="http://schemas.openxmlformats.org/officeDocument/2006/relationships/hyperlink" Target="https://www.vatican.va/content/francesco/en/encyclicals/documents/20241024-enciclica-dilexit-nos.html#_ftnref30" TargetMode="External"/><Relationship Id="rId5" Type="http://schemas.openxmlformats.org/officeDocument/2006/relationships/hyperlink" Target="https://www.vatican.va/content/francesco/en/encyclicals/documents/20241024-enciclica-dilexit-nos.html#_ftnref29" TargetMode="External"/><Relationship Id="rId4" Type="http://schemas.openxmlformats.org/officeDocument/2006/relationships/hyperlink" Target="https://www.vatican.va/content/francesco/en/encyclicals/documents/20241024-enciclica-dilexit-nos.html#_ftn31"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vatican.va/content/francesco/en/encyclicals/documents/20241024-enciclica-dilexit-nos.html#_ftn32" TargetMode="External"/><Relationship Id="rId7" Type="http://schemas.openxmlformats.org/officeDocument/2006/relationships/hyperlink" Target="https://www.vatican.va/content/francesco/en/encyclicals/documents/20241024-enciclica-dilexit-nos.html#_ftnref33"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hyperlink" Target="https://www.vatican.va/content/francesco/en/encyclicals/documents/20241024-enciclica-dilexit-nos.html#_ftn33" TargetMode="External"/><Relationship Id="rId5" Type="http://schemas.openxmlformats.org/officeDocument/2006/relationships/hyperlink" Target="https://www.vatican.va/content/francesco/en/angelus/2013/documents/papa-francesco_angelus_20130609.html" TargetMode="External"/><Relationship Id="rId4" Type="http://schemas.openxmlformats.org/officeDocument/2006/relationships/hyperlink" Target="https://www.vatican.va/content/francesco/en/encyclicals/documents/20241024-enciclica-dilexit-nos.html#_ftnref32"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vatican.va/content/francesco/en/encyclicals/documents/20241024-enciclica-dilexit-nos.html#_ftnref34" TargetMode="External"/><Relationship Id="rId2" Type="http://schemas.openxmlformats.org/officeDocument/2006/relationships/hyperlink" Target="https://www.vatican.va/content/francesco/en/encyclicals/documents/20241024-enciclica-dilexit-nos.html#_ftn34" TargetMode="External"/><Relationship Id="rId1" Type="http://schemas.openxmlformats.org/officeDocument/2006/relationships/slideLayout" Target="../slideLayouts/slideLayout6.xml"/><Relationship Id="rId5" Type="http://schemas.openxmlformats.org/officeDocument/2006/relationships/hyperlink" Target="https://www.vatican.va/content/francesco/en/encyclicals/documents/20241024-enciclica-dilexit-nos.html#_ftnref35" TargetMode="External"/><Relationship Id="rId4" Type="http://schemas.openxmlformats.org/officeDocument/2006/relationships/hyperlink" Target="https://www.vatican.va/content/francesco/en/encyclicals/documents/20241024-enciclica-dilexit-nos.html#_ftn35"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vatican.va/content/francesco/en/encyclicals/documents/20241024-enciclica-dilexit-nos.html#_ftnref36" TargetMode="External"/><Relationship Id="rId7" Type="http://schemas.openxmlformats.org/officeDocument/2006/relationships/hyperlink" Target="https://llc-research.jp/blog/?s=the+people" TargetMode="External"/><Relationship Id="rId2" Type="http://schemas.openxmlformats.org/officeDocument/2006/relationships/hyperlink" Target="https://www.vatican.va/content/francesco/en/encyclicals/documents/20241024-enciclica-dilexit-nos.html#_ftn36" TargetMode="External"/><Relationship Id="rId1" Type="http://schemas.openxmlformats.org/officeDocument/2006/relationships/slideLayout" Target="../slideLayouts/slideLayout6.xml"/><Relationship Id="rId6" Type="http://schemas.openxmlformats.org/officeDocument/2006/relationships/hyperlink" Target="https://llc-research.jp/blog/?s=theology+of+the+people" TargetMode="External"/><Relationship Id="rId5" Type="http://schemas.openxmlformats.org/officeDocument/2006/relationships/hyperlink" Target="https://llc-research.jp/blog/?s=popular+movement" TargetMode="External"/><Relationship Id="rId4" Type="http://schemas.openxmlformats.org/officeDocument/2006/relationships/hyperlink" Target="https://www.vatican.va/content/pius-xii/en/encyclicals/documents/hf_p-xii_enc_15051956_haurietis-aquas.html"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www.vatican.va/content/francesco/en/encyclicals/documents/20241024-enciclica-dilexit-nos.html#_ftnref38" TargetMode="External"/><Relationship Id="rId3" Type="http://schemas.openxmlformats.org/officeDocument/2006/relationships/hyperlink" Target="https://www.vatican.va/content/francesco/en/encyclicals/documents/20241024-enciclica-dilexit-nos.html#_ftn38" TargetMode="External"/><Relationship Id="rId7" Type="http://schemas.openxmlformats.org/officeDocument/2006/relationships/hyperlink" Target="https://www.vatican.va/content/francesco/en/encyclicals/documents/20241024-enciclica-dilexit-nos.html#_ftnref37" TargetMode="External"/><Relationship Id="rId2" Type="http://schemas.openxmlformats.org/officeDocument/2006/relationships/hyperlink" Target="https://www.vatican.va/content/francesco/en/encyclicals/documents/20241024-enciclica-dilexit-nos.html#_ftn37" TargetMode="External"/><Relationship Id="rId1" Type="http://schemas.openxmlformats.org/officeDocument/2006/relationships/slideLayout" Target="../slideLayouts/slideLayout6.xml"/><Relationship Id="rId6" Type="http://schemas.openxmlformats.org/officeDocument/2006/relationships/hyperlink" Target="https://www.vatican.va/content/francesco/en/encyclicals/documents/20241024-enciclica-dilexit-nos.html#_ftn41" TargetMode="External"/><Relationship Id="rId11" Type="http://schemas.openxmlformats.org/officeDocument/2006/relationships/hyperlink" Target="https://www.vatican.va/content/francesco/en/encyclicals/documents/20241024-enciclica-dilexit-nos.html#_ftnref41" TargetMode="External"/><Relationship Id="rId5" Type="http://schemas.openxmlformats.org/officeDocument/2006/relationships/hyperlink" Target="https://www.vatican.va/content/francesco/en/encyclicals/documents/20241024-enciclica-dilexit-nos.html#_ftn40" TargetMode="External"/><Relationship Id="rId10" Type="http://schemas.openxmlformats.org/officeDocument/2006/relationships/hyperlink" Target="https://www.vatican.va/content/francesco/en/encyclicals/documents/20241024-enciclica-dilexit-nos.html#_ftnref40" TargetMode="External"/><Relationship Id="rId4" Type="http://schemas.openxmlformats.org/officeDocument/2006/relationships/hyperlink" Target="https://www.vatican.va/content/francesco/en/encyclicals/documents/20241024-enciclica-dilexit-nos.html#_ftn39" TargetMode="External"/><Relationship Id="rId9" Type="http://schemas.openxmlformats.org/officeDocument/2006/relationships/hyperlink" Target="https://www.vatican.va/content/francesco/en/encyclicals/documents/20241024-enciclica-dilexit-nos.html#_ftnref39"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vatican.va/content/francesco/en/encyclicals/documents/20241024-enciclica-dilexit-nos.html#_ftnref42" TargetMode="External"/><Relationship Id="rId2" Type="http://schemas.openxmlformats.org/officeDocument/2006/relationships/hyperlink" Target="https://www.vatican.va/content/francesco/en/encyclicals/documents/20241024-enciclica-dilexit-nos.html#_ftn42" TargetMode="External"/><Relationship Id="rId1" Type="http://schemas.openxmlformats.org/officeDocument/2006/relationships/slideLayout" Target="../slideLayouts/slideLayout6.xml"/><Relationship Id="rId5" Type="http://schemas.openxmlformats.org/officeDocument/2006/relationships/hyperlink" Target="https://www.cbcj.catholic.jp/wp-content/uploads/2016/11/meeting1.pdf" TargetMode="External"/><Relationship Id="rId4" Type="http://schemas.openxmlformats.org/officeDocument/2006/relationships/hyperlink" Target="https://llc-research.jp/blog/column/306-unofficial-history-of-notions-__-person-and-personhoo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187CFF21-C3DC-4DCF-AC70-43A11ED7739C}"/>
              </a:ext>
            </a:extLst>
          </p:cNvPr>
          <p:cNvSpPr>
            <a:spLocks noGrp="1"/>
          </p:cNvSpPr>
          <p:nvPr>
            <p:ph type="ctrTitle"/>
          </p:nvPr>
        </p:nvSpPr>
        <p:spPr>
          <a:xfrm>
            <a:off x="220920" y="60004"/>
            <a:ext cx="8702154" cy="1507875"/>
          </a:xfrm>
        </p:spPr>
        <p:txBody>
          <a:bodyPr anchor="ctr" anchorCtr="0">
            <a:normAutofit/>
          </a:bodyPr>
          <a:lstStyle/>
          <a:p>
            <a:pPr algn="ctr">
              <a:lnSpc>
                <a:spcPct val="100000"/>
              </a:lnSpc>
            </a:pPr>
            <a:r>
              <a:rPr lang="en-US" altLang="ja-JP" sz="3200" i="1">
                <a:solidFill>
                  <a:prstClr val="black"/>
                </a:solidFill>
                <a:latin typeface="游ゴシック Light" panose="020F0302020204030204"/>
                <a:ea typeface="游ゴシック Light" panose="020B0300000000000000" pitchFamily="50" charset="-128"/>
              </a:rPr>
              <a:t>Scire Volo</a:t>
            </a:r>
            <a:r>
              <a:rPr lang="ja-JP" altLang="en-US" sz="3200" dirty="0">
                <a:solidFill>
                  <a:prstClr val="black"/>
                </a:solidFill>
                <a:latin typeface="游ゴシック Light" panose="020F0302020204030204"/>
                <a:ea typeface="游ゴシック Light" panose="020B0300000000000000" pitchFamily="50" charset="-128"/>
              </a:rPr>
              <a:t>の会</a:t>
            </a:r>
            <a:r>
              <a:rPr lang="en-US" altLang="ja-JP" sz="1400" dirty="0">
                <a:solidFill>
                  <a:prstClr val="black"/>
                </a:solidFill>
                <a:latin typeface="游ゴシック Light" panose="020F0302020204030204"/>
                <a:ea typeface="游ゴシック Light" panose="020B0300000000000000" pitchFamily="50" charset="-128"/>
              </a:rPr>
              <a:t>(2025</a:t>
            </a:r>
            <a:r>
              <a:rPr lang="ja-JP" altLang="en-US" sz="1400" dirty="0">
                <a:solidFill>
                  <a:prstClr val="black"/>
                </a:solidFill>
                <a:latin typeface="游ゴシック Light" panose="020F0302020204030204"/>
                <a:ea typeface="游ゴシック Light" panose="020B0300000000000000" pitchFamily="50" charset="-128"/>
              </a:rPr>
              <a:t>年</a:t>
            </a:r>
            <a:r>
              <a:rPr lang="en-US" altLang="ja-JP" sz="1400" dirty="0">
                <a:solidFill>
                  <a:prstClr val="black"/>
                </a:solidFill>
                <a:latin typeface="游ゴシック Light" panose="020F0302020204030204"/>
                <a:ea typeface="游ゴシック Light" panose="020B0300000000000000" pitchFamily="50" charset="-128"/>
              </a:rPr>
              <a:t>)</a:t>
            </a:r>
            <a:br>
              <a:rPr lang="en-US" altLang="ja-JP" sz="1100" dirty="0">
                <a:solidFill>
                  <a:prstClr val="black"/>
                </a:solidFill>
                <a:latin typeface="游ゴシック Light" panose="020F0302020204030204"/>
                <a:ea typeface="游ゴシック Light" panose="020B0300000000000000" pitchFamily="50" charset="-128"/>
              </a:rPr>
            </a:br>
            <a:r>
              <a:rPr lang="ja-JP" altLang="en-US" sz="2400" dirty="0">
                <a:solidFill>
                  <a:prstClr val="black"/>
                </a:solidFill>
                <a:latin typeface="游ゴシック Light" panose="020F0302020204030204"/>
                <a:ea typeface="游ゴシック Light" panose="020B0300000000000000" pitchFamily="50" charset="-128"/>
              </a:rPr>
              <a:t>教皇フランシスコの思想</a:t>
            </a:r>
            <a:br>
              <a:rPr lang="en-US" altLang="ja-JP" sz="2400" dirty="0">
                <a:solidFill>
                  <a:prstClr val="black"/>
                </a:solidFill>
                <a:latin typeface="游ゴシック Light" panose="020F0302020204030204"/>
                <a:ea typeface="游ゴシック Light" panose="020B0300000000000000" pitchFamily="50" charset="-128"/>
              </a:rPr>
            </a:br>
            <a:r>
              <a:rPr lang="en-US" altLang="ja-JP" sz="1000" dirty="0">
                <a:solidFill>
                  <a:prstClr val="black"/>
                </a:solidFill>
                <a:latin typeface="游ゴシック Light" panose="020F0302020204030204"/>
                <a:ea typeface="游ゴシック Light" panose="020B0300000000000000" pitchFamily="50" charset="-128"/>
                <a:hlinkClick r:id="rId3"/>
              </a:rPr>
              <a:t> </a:t>
            </a:r>
            <a:br>
              <a:rPr lang="en-US" altLang="ja-JP" sz="3200" dirty="0">
                <a:solidFill>
                  <a:prstClr val="black"/>
                </a:solidFill>
                <a:latin typeface="游ゴシック Light" panose="020F0302020204030204"/>
                <a:ea typeface="游ゴシック Light" panose="020B0300000000000000" pitchFamily="50" charset="-128"/>
                <a:hlinkClick r:id="rId3"/>
              </a:rPr>
            </a:br>
            <a:r>
              <a:rPr lang="ja-JP" altLang="en-US" sz="1600" b="0" i="0" dirty="0">
                <a:solidFill>
                  <a:srgbClr val="444444"/>
                </a:solidFill>
                <a:effectLst/>
                <a:latin typeface="Helvetica" panose="020B0604020202020204" pitchFamily="34" charset="0"/>
              </a:rPr>
              <a:t>”</a:t>
            </a:r>
            <a:r>
              <a:rPr lang="en-US" altLang="ja-JP" sz="1600" b="0" i="0" dirty="0">
                <a:solidFill>
                  <a:srgbClr val="444444"/>
                </a:solidFill>
                <a:effectLst/>
                <a:latin typeface="Helvetica" panose="020B0604020202020204" pitchFamily="34" charset="0"/>
              </a:rPr>
              <a:t>one reality”</a:t>
            </a:r>
            <a:r>
              <a:rPr lang="ja-JP" altLang="en-US" sz="1600" b="0" i="0" dirty="0">
                <a:solidFill>
                  <a:srgbClr val="444444"/>
                </a:solidFill>
                <a:effectLst/>
                <a:latin typeface="Helvetica" panose="020B0604020202020204" pitchFamily="34" charset="0"/>
              </a:rPr>
              <a:t>という言葉に込めたフランシスコ教皇の思いを探る</a:t>
            </a:r>
            <a:endParaRPr lang="ja-JP" altLang="en-US" sz="5400" dirty="0"/>
          </a:p>
        </p:txBody>
      </p:sp>
      <p:sp>
        <p:nvSpPr>
          <p:cNvPr id="3" name="字幕 2">
            <a:extLst>
              <a:ext uri="{FF2B5EF4-FFF2-40B4-BE49-F238E27FC236}">
                <a16:creationId xmlns:a16="http://schemas.microsoft.com/office/drawing/2014/main" id="{E72AE519-0FC3-479F-8244-2BA9CCE85C9E}"/>
              </a:ext>
            </a:extLst>
          </p:cNvPr>
          <p:cNvSpPr>
            <a:spLocks noGrp="1"/>
          </p:cNvSpPr>
          <p:nvPr>
            <p:ph type="subTitle" idx="1"/>
          </p:nvPr>
        </p:nvSpPr>
        <p:spPr>
          <a:xfrm>
            <a:off x="1142996" y="6148342"/>
            <a:ext cx="6858000" cy="649654"/>
          </a:xfrm>
        </p:spPr>
        <p:txBody>
          <a:bodyPr>
            <a:normAutofit/>
          </a:bodyPr>
          <a:lstStyle/>
          <a:p>
            <a:r>
              <a:rPr lang="en-US" altLang="ja-JP" sz="1400" dirty="0"/>
              <a:t>2025.11.15</a:t>
            </a:r>
            <a:r>
              <a:rPr lang="ja-JP" altLang="en-US" sz="1400" dirty="0"/>
              <a:t>＠</a:t>
            </a:r>
            <a:r>
              <a:rPr lang="en-US" altLang="ja-JP" sz="1400" dirty="0"/>
              <a:t>ZOOM</a:t>
            </a:r>
          </a:p>
          <a:p>
            <a:r>
              <a:rPr lang="ja-JP" altLang="en-US" sz="1400" dirty="0"/>
              <a:t>半訳 </a:t>
            </a:r>
            <a:r>
              <a:rPr lang="en-US" altLang="ja-JP" sz="1400" dirty="0"/>
              <a:t>rev5b</a:t>
            </a:r>
            <a:r>
              <a:rPr lang="ja-JP" altLang="en-US" sz="1400" dirty="0"/>
              <a:t> </a:t>
            </a:r>
            <a:r>
              <a:rPr lang="en-US" altLang="ja-JP" sz="1400" dirty="0"/>
              <a:t>by </a:t>
            </a:r>
            <a:r>
              <a:rPr lang="ja-JP" altLang="en-US" sz="1400" dirty="0"/>
              <a:t>齋藤旬 </a:t>
            </a:r>
            <a:r>
              <a:rPr lang="en-US" altLang="ja-JP" sz="1400" dirty="0"/>
              <a:t>20251112</a:t>
            </a:r>
          </a:p>
        </p:txBody>
      </p:sp>
      <p:sp>
        <p:nvSpPr>
          <p:cNvPr id="5" name="スライド番号プレースホルダー 4">
            <a:extLst>
              <a:ext uri="{FF2B5EF4-FFF2-40B4-BE49-F238E27FC236}">
                <a16:creationId xmlns:a16="http://schemas.microsoft.com/office/drawing/2014/main" id="{202186DA-AAA5-4029-9BE9-E6427CD23140}"/>
              </a:ext>
            </a:extLst>
          </p:cNvPr>
          <p:cNvSpPr>
            <a:spLocks noGrp="1"/>
          </p:cNvSpPr>
          <p:nvPr>
            <p:ph type="sldNum" sz="quarter" idx="12"/>
          </p:nvPr>
        </p:nvSpPr>
        <p:spPr>
          <a:xfrm>
            <a:off x="7086600" y="6492875"/>
            <a:ext cx="2057400" cy="365125"/>
          </a:xfrm>
        </p:spPr>
        <p:txBody>
          <a:bodyPr/>
          <a:lstStyle/>
          <a:p>
            <a:fld id="{61C8C209-2824-4C64-AE41-02F26CB68BE2}" type="slidenum">
              <a:rPr kumimoji="1" lang="ja-JP" altLang="en-US" smtClean="0"/>
              <a:t>1</a:t>
            </a:fld>
            <a:endParaRPr kumimoji="1" lang="ja-JP" altLang="en-US" dirty="0"/>
          </a:p>
        </p:txBody>
      </p:sp>
      <p:sp>
        <p:nvSpPr>
          <p:cNvPr id="7" name="テキスト ボックス 6">
            <a:extLst>
              <a:ext uri="{FF2B5EF4-FFF2-40B4-BE49-F238E27FC236}">
                <a16:creationId xmlns:a16="http://schemas.microsoft.com/office/drawing/2014/main" id="{73DB62FC-E670-48A4-8983-69EAA1001D13}"/>
              </a:ext>
            </a:extLst>
          </p:cNvPr>
          <p:cNvSpPr txBox="1"/>
          <p:nvPr/>
        </p:nvSpPr>
        <p:spPr>
          <a:xfrm>
            <a:off x="-332258" y="4624774"/>
            <a:ext cx="9588992" cy="1502976"/>
          </a:xfrm>
          <a:prstGeom prst="rect">
            <a:avLst/>
          </a:prstGeom>
          <a:noFill/>
        </p:spPr>
        <p:txBody>
          <a:bodyPr wrap="square" rtlCol="0">
            <a:spAutoFit/>
          </a:bodyPr>
          <a:lstStyle/>
          <a:p>
            <a:pPr marL="321945">
              <a:lnSpc>
                <a:spcPts val="1400"/>
              </a:lnSpc>
              <a:spcAft>
                <a:spcPts val="1000"/>
              </a:spcAft>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年第一回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3</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r>
              <a:rPr lang="en-US" altLang="ja-JP" sz="1600" i="1" dirty="0" err="1">
                <a:latin typeface="Arial Narrow" panose="020B0606020202030204" pitchFamily="34" charset="0"/>
                <a:ea typeface="HG丸ｺﾞｼｯｸM-PRO" panose="020F0600000000000000" pitchFamily="50" charset="-128"/>
                <a:cs typeface="Times New Roman" panose="02020603050405020304" pitchFamily="18" charset="0"/>
              </a:rPr>
              <a:t>Dilexit</a:t>
            </a:r>
            <a:r>
              <a:rPr lang="en-US" altLang="ja-JP" sz="1600" i="1" dirty="0">
                <a:latin typeface="Arial Narrow" panose="020B0606020202030204" pitchFamily="34" charset="0"/>
                <a:ea typeface="HG丸ｺﾞｼｯｸM-PRO" panose="020F0600000000000000" pitchFamily="50" charset="-128"/>
                <a:cs typeface="Times New Roman" panose="02020603050405020304" pitchFamily="18" charset="0"/>
              </a:rPr>
              <a:t> Nos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 – 10. </a:t>
            </a:r>
            <a:endParaRPr lang="en-US" altLang="ja-JP" sz="100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a:lnSpc>
                <a:spcPts val="1400"/>
              </a:lnSpc>
              <a:spcAft>
                <a:spcPts val="1000"/>
              </a:spcAft>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年第二回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17</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r>
              <a:rPr kumimoji="0" lang="en-US" altLang="ja-JP" sz="1600" b="0" i="1" u="none" strike="noStrike" kern="1200" cap="none" spc="0" normalizeH="0" baseline="0" noProof="0" dirty="0" err="1">
                <a:ln>
                  <a:noFill/>
                </a:ln>
                <a:solidFill>
                  <a:prstClr val="black"/>
                </a:solidFill>
                <a:effectLst/>
                <a:uLnTx/>
                <a:uFillTx/>
                <a:latin typeface="Arial Narrow" panose="020B0606020202030204" pitchFamily="34" charset="0"/>
                <a:ea typeface="HG丸ｺﾞｼｯｸM-PRO" panose="020F0600000000000000" pitchFamily="50" charset="-128"/>
                <a:cs typeface="Times New Roman" panose="02020603050405020304" pitchFamily="18" charset="0"/>
              </a:rPr>
              <a:t>Dilexit</a:t>
            </a:r>
            <a:r>
              <a:rPr kumimoji="0" lang="en-US" altLang="ja-JP" sz="1600" b="0" i="1" u="none" strike="noStrike" kern="1200" cap="none" spc="0" normalizeH="0" baseline="0" noProof="0" dirty="0">
                <a:ln>
                  <a:noFill/>
                </a:ln>
                <a:solidFill>
                  <a:prstClr val="black"/>
                </a:solidFill>
                <a:effectLst/>
                <a:uLnTx/>
                <a:uFillTx/>
                <a:latin typeface="Arial Narrow" panose="020B0606020202030204" pitchFamily="34" charset="0"/>
                <a:ea typeface="HG丸ｺﾞｼｯｸM-PRO" panose="020F0600000000000000" pitchFamily="50" charset="-128"/>
                <a:cs typeface="Times New Roman" panose="02020603050405020304" pitchFamily="18" charset="0"/>
              </a:rPr>
              <a:t> Nos </a:t>
            </a:r>
            <a:r>
              <a:rPr kumimoji="0" lang="en-US" altLang="ja-JP" sz="1600" b="0" i="0" u="none" strike="noStrike" kern="1200" cap="none" spc="0" normalizeH="0" baseline="0" noProof="0" dirty="0">
                <a:ln>
                  <a:noFill/>
                </a:ln>
                <a:solidFill>
                  <a:prstClr val="black"/>
                </a:solidFill>
                <a:effectLst/>
                <a:uLnTx/>
                <a:uFillTx/>
                <a:latin typeface="Arial Narrow" panose="020B0606020202030204" pitchFamily="34" charset="0"/>
                <a:ea typeface="HG丸ｺﾞｼｯｸM-PRO" panose="020F0600000000000000" pitchFamily="50" charset="-128"/>
                <a:cs typeface="Times New Roman" panose="02020603050405020304" pitchFamily="18" charset="0"/>
              </a:rPr>
              <a:t>11. – 20. </a:t>
            </a:r>
            <a:endParaRPr lang="en-US" altLang="ja-JP" sz="120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a:lnSpc>
                <a:spcPts val="1400"/>
              </a:lnSpc>
              <a:spcAft>
                <a:spcPts val="1000"/>
              </a:spcAft>
              <a:defRPr/>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年第三回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7</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19</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r>
              <a:rPr lang="en-US" altLang="ja-JP" sz="1600" i="1" dirty="0">
                <a:latin typeface="Arial Narrow" panose="020B0606020202030204" pitchFamily="34" charset="0"/>
                <a:ea typeface="HG丸ｺﾞｼｯｸM-PRO" panose="020F0600000000000000" pitchFamily="50" charset="-128"/>
                <a:cs typeface="Times New Roman" panose="02020603050405020304" pitchFamily="18" charset="0"/>
              </a:rPr>
              <a:t>Dilexit Nos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21. – 31. </a:t>
            </a:r>
          </a:p>
          <a:p>
            <a:pPr marL="321945">
              <a:lnSpc>
                <a:spcPts val="1400"/>
              </a:lnSpc>
              <a:spcAft>
                <a:spcPts val="1000"/>
              </a:spcAft>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年第四回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9</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r>
              <a:rPr lang="en-US" altLang="ja-JP" sz="1600" i="1" dirty="0">
                <a:latin typeface="Arial Narrow" panose="020B0606020202030204" pitchFamily="34" charset="0"/>
                <a:ea typeface="HG丸ｺﾞｼｯｸM-PRO" panose="020F0600000000000000" pitchFamily="50" charset="-128"/>
                <a:cs typeface="Times New Roman" panose="02020603050405020304" pitchFamily="18" charset="0"/>
              </a:rPr>
              <a:t>Dilexit Nos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32. – 47.</a:t>
            </a:r>
            <a:r>
              <a:rPr lang="ja-JP" altLang="en-US" sz="1050" dirty="0">
                <a:latin typeface="Arial Narrow" panose="020B0606020202030204" pitchFamily="34" charset="0"/>
                <a:ea typeface="HG丸ｺﾞｼｯｸM-PRO" panose="020F0600000000000000" pitchFamily="50" charset="-128"/>
                <a:cs typeface="Times New Roman" panose="02020603050405020304" pitchFamily="18" charset="0"/>
              </a:rPr>
              <a:t> </a:t>
            </a:r>
            <a:endParaRPr lang="en-US" altLang="ja-JP" sz="105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a:lnSpc>
                <a:spcPts val="1400"/>
              </a:lnSpc>
              <a:spcAft>
                <a:spcPts val="1000"/>
              </a:spcAft>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年第五回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11</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r>
              <a:rPr lang="en-US" altLang="ja-JP" sz="1600" i="1" dirty="0">
                <a:latin typeface="Arial Narrow" panose="020B0606020202030204" pitchFamily="34" charset="0"/>
                <a:ea typeface="HG丸ｺﾞｼｯｸM-PRO" panose="020F0600000000000000" pitchFamily="50" charset="-128"/>
                <a:cs typeface="Times New Roman" panose="02020603050405020304" pitchFamily="18" charset="0"/>
              </a:rPr>
              <a:t>Dilexit Nos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48. </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ｰ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63.</a:t>
            </a:r>
          </a:p>
        </p:txBody>
      </p:sp>
      <p:sp>
        <p:nvSpPr>
          <p:cNvPr id="2" name="正方形/長方形 1">
            <a:extLst>
              <a:ext uri="{FF2B5EF4-FFF2-40B4-BE49-F238E27FC236}">
                <a16:creationId xmlns:a16="http://schemas.microsoft.com/office/drawing/2014/main" id="{F9FB971B-3E46-48C3-93DD-E0BA6626F0E6}"/>
              </a:ext>
            </a:extLst>
          </p:cNvPr>
          <p:cNvSpPr/>
          <p:nvPr/>
        </p:nvSpPr>
        <p:spPr>
          <a:xfrm>
            <a:off x="0" y="5839810"/>
            <a:ext cx="9144000" cy="27695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pic>
        <p:nvPicPr>
          <p:cNvPr id="11" name="図 10">
            <a:extLst>
              <a:ext uri="{FF2B5EF4-FFF2-40B4-BE49-F238E27FC236}">
                <a16:creationId xmlns:a16="http://schemas.microsoft.com/office/drawing/2014/main" id="{2D55985F-4922-ADE2-9FBD-1334BC27384B}"/>
              </a:ext>
            </a:extLst>
          </p:cNvPr>
          <p:cNvPicPr>
            <a:picLocks noChangeAspect="1"/>
          </p:cNvPicPr>
          <p:nvPr/>
        </p:nvPicPr>
        <p:blipFill>
          <a:blip r:embed="rId4"/>
          <a:stretch>
            <a:fillRect/>
          </a:stretch>
        </p:blipFill>
        <p:spPr>
          <a:xfrm>
            <a:off x="2420401" y="1498209"/>
            <a:ext cx="4303191" cy="2903396"/>
          </a:xfrm>
          <a:prstGeom prst="rect">
            <a:avLst/>
          </a:prstGeom>
        </p:spPr>
      </p:pic>
      <p:sp>
        <p:nvSpPr>
          <p:cNvPr id="8" name="テキスト ボックス 7">
            <a:extLst>
              <a:ext uri="{FF2B5EF4-FFF2-40B4-BE49-F238E27FC236}">
                <a16:creationId xmlns:a16="http://schemas.microsoft.com/office/drawing/2014/main" id="{57322DA5-88EB-53BF-11C8-A71FF854866E}"/>
              </a:ext>
            </a:extLst>
          </p:cNvPr>
          <p:cNvSpPr txBox="1"/>
          <p:nvPr/>
        </p:nvSpPr>
        <p:spPr>
          <a:xfrm>
            <a:off x="3884043" y="4769479"/>
            <a:ext cx="4395755" cy="450316"/>
          </a:xfrm>
          <a:prstGeom prst="rect">
            <a:avLst/>
          </a:prstGeom>
          <a:noFill/>
        </p:spPr>
        <p:txBody>
          <a:bodyPr wrap="none" rtlCol="0">
            <a:spAutoFit/>
          </a:bodyPr>
          <a:lstStyle/>
          <a:p>
            <a:r>
              <a:rPr kumimoji="0" lang="en-US" altLang="ja-JP"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our heart</a:t>
            </a:r>
            <a:r>
              <a:rPr kumimoji="0" lang="ja-JP" altLang="en-US"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で</a:t>
            </a:r>
            <a:r>
              <a:rPr kumimoji="0" lang="en-US" altLang="ja-JP"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 reality</a:t>
            </a:r>
            <a:r>
              <a:rPr kumimoji="0" lang="ja-JP" altLang="en-US"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を掴む。そうすれば</a:t>
            </a:r>
            <a:r>
              <a:rPr kumimoji="0" lang="en-US" altLang="ja-JP"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kumimoji="0" lang="ja-JP" altLang="en-US"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endParaRPr kumimoji="0" lang="en-US" altLang="ja-JP"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a:p>
            <a:pPr>
              <a:lnSpc>
                <a:spcPts val="1320"/>
              </a:lnSpc>
            </a:pPr>
            <a:r>
              <a:rPr lang="ja-JP" altLang="en-US" sz="11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rPr>
              <a:t>必然的に私達は、</a:t>
            </a:r>
            <a:r>
              <a:rPr kumimoji="0" lang="ja-JP" altLang="en-US"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心に備わった愛の</a:t>
            </a:r>
            <a:r>
              <a:rPr kumimoji="0" lang="en-US" altLang="ja-JP"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capability</a:t>
            </a:r>
            <a:r>
              <a:rPr kumimoji="0" lang="ja-JP" altLang="en-US"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へと導かれてゆく</a:t>
            </a:r>
            <a:r>
              <a:rPr kumimoji="0" lang="ja-JP" altLang="en-US" sz="1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endParaRPr kumimoji="1" lang="ja-JP" altLang="en-US" dirty="0"/>
          </a:p>
        </p:txBody>
      </p:sp>
      <p:sp>
        <p:nvSpPr>
          <p:cNvPr id="6" name="テキスト ボックス 5">
            <a:extLst>
              <a:ext uri="{FF2B5EF4-FFF2-40B4-BE49-F238E27FC236}">
                <a16:creationId xmlns:a16="http://schemas.microsoft.com/office/drawing/2014/main" id="{905FF5F6-3A94-218F-6EE3-1B456EEE54BF}"/>
              </a:ext>
            </a:extLst>
          </p:cNvPr>
          <p:cNvSpPr txBox="1"/>
          <p:nvPr/>
        </p:nvSpPr>
        <p:spPr>
          <a:xfrm>
            <a:off x="3872011" y="5148786"/>
            <a:ext cx="4557658" cy="430887"/>
          </a:xfrm>
          <a:prstGeom prst="rect">
            <a:avLst/>
          </a:prstGeom>
          <a:noFill/>
        </p:spPr>
        <p:txBody>
          <a:bodyPr wrap="none" rtlCol="0">
            <a:spAutoFit/>
          </a:bodyPr>
          <a:lstStyle/>
          <a:p>
            <a:r>
              <a:rPr kumimoji="1" lang="ja-JP" altLang="en-US" sz="1100" dirty="0"/>
              <a:t>主が私達に選択を委ねた場がどの様な場になろうとも喜んで奉仕し、</a:t>
            </a:r>
            <a:endParaRPr kumimoji="1" lang="en-US" altLang="ja-JP" sz="1100" dirty="0"/>
          </a:p>
          <a:p>
            <a:r>
              <a:rPr kumimoji="1" lang="ja-JP" altLang="en-US" sz="1100" dirty="0"/>
              <a:t>主の歩みに従って前進する</a:t>
            </a:r>
          </a:p>
        </p:txBody>
      </p:sp>
      <p:sp>
        <p:nvSpPr>
          <p:cNvPr id="9" name="テキスト ボックス 8">
            <a:extLst>
              <a:ext uri="{FF2B5EF4-FFF2-40B4-BE49-F238E27FC236}">
                <a16:creationId xmlns:a16="http://schemas.microsoft.com/office/drawing/2014/main" id="{63C94A27-C61D-AEB6-8842-92ADF1B43A04}"/>
              </a:ext>
            </a:extLst>
          </p:cNvPr>
          <p:cNvSpPr txBox="1"/>
          <p:nvPr/>
        </p:nvSpPr>
        <p:spPr>
          <a:xfrm>
            <a:off x="3818485" y="5474443"/>
            <a:ext cx="5537093" cy="400110"/>
          </a:xfrm>
          <a:prstGeom prst="rect">
            <a:avLst/>
          </a:prstGeom>
          <a:noFill/>
        </p:spPr>
        <p:txBody>
          <a:bodyPr wrap="none" rtlCol="0">
            <a:spAutoFit/>
          </a:bodyPr>
          <a:lstStyle/>
          <a:p>
            <a:r>
              <a:rPr lang="ja-JP" altLang="en-US" sz="1000" kern="100" dirty="0">
                <a:latin typeface="游明朝" panose="02020400000000000000" pitchFamily="18" charset="-128"/>
                <a:ea typeface="游明朝" panose="02020400000000000000" pitchFamily="18" charset="-128"/>
                <a:cs typeface="Arial" panose="020B0604020202020204" pitchFamily="34" charset="0"/>
              </a:rPr>
              <a:t>第一章「心の重要性」では</a:t>
            </a:r>
            <a:r>
              <a:rPr lang="en-US" altLang="ja-JP" sz="1000" kern="100" dirty="0">
                <a:latin typeface="游明朝" panose="02020400000000000000" pitchFamily="18" charset="-128"/>
                <a:ea typeface="游明朝" panose="02020400000000000000" pitchFamily="18" charset="-128"/>
                <a:cs typeface="Arial" panose="020B0604020202020204" pitchFamily="34" charset="0"/>
              </a:rPr>
              <a:t>considering Christ</a:t>
            </a:r>
            <a:r>
              <a:rPr lang="ja-JP" altLang="en-US" sz="1000" kern="100" dirty="0">
                <a:latin typeface="游明朝" panose="02020400000000000000" pitchFamily="18" charset="-128"/>
                <a:ea typeface="游明朝" panose="02020400000000000000" pitchFamily="18" charset="-128"/>
                <a:cs typeface="Arial" panose="020B0604020202020204" pitchFamily="34" charset="0"/>
              </a:rPr>
              <a:t>を行った。</a:t>
            </a:r>
            <a:r>
              <a:rPr lang="ja-JP" altLang="ja-JP" sz="1000" kern="100" dirty="0">
                <a:latin typeface="游明朝" panose="02020400000000000000" pitchFamily="18" charset="-128"/>
                <a:ea typeface="游明朝" panose="02020400000000000000" pitchFamily="18" charset="-128"/>
                <a:cs typeface="Arial" panose="020B0604020202020204" pitchFamily="34" charset="0"/>
              </a:rPr>
              <a:t>第二章では </a:t>
            </a:r>
            <a:r>
              <a:rPr lang="en-US" altLang="ja-JP" sz="1000" kern="100" dirty="0">
                <a:latin typeface="游明朝" panose="02020400000000000000" pitchFamily="18" charset="-128"/>
                <a:ea typeface="游明朝" panose="02020400000000000000" pitchFamily="18" charset="-128"/>
                <a:cs typeface="Arial" panose="020B0604020202020204" pitchFamily="34" charset="0"/>
              </a:rPr>
              <a:t>his actions and words</a:t>
            </a:r>
            <a:r>
              <a:rPr lang="ja-JP" altLang="ja-JP" sz="1000" kern="100" dirty="0">
                <a:latin typeface="游明朝" panose="02020400000000000000" pitchFamily="18" charset="-128"/>
                <a:ea typeface="游明朝" panose="02020400000000000000" pitchFamily="18" charset="-128"/>
                <a:cs typeface="Arial" panose="020B0604020202020204" pitchFamily="34" charset="0"/>
              </a:rPr>
              <a:t>が、</a:t>
            </a:r>
            <a:endParaRPr lang="en-US" altLang="ja-JP" sz="1000" kern="100" dirty="0">
              <a:latin typeface="游明朝" panose="02020400000000000000" pitchFamily="18" charset="-128"/>
              <a:ea typeface="游明朝" panose="02020400000000000000" pitchFamily="18" charset="-128"/>
              <a:cs typeface="Arial" panose="020B0604020202020204" pitchFamily="34" charset="0"/>
            </a:endParaRPr>
          </a:p>
          <a:p>
            <a:r>
              <a:rPr lang="ja-JP" altLang="ja-JP" sz="1000" kern="100" dirty="0">
                <a:latin typeface="游明朝" panose="02020400000000000000" pitchFamily="18" charset="-128"/>
                <a:ea typeface="游明朝" panose="02020400000000000000" pitchFamily="18" charset="-128"/>
                <a:cs typeface="Arial" panose="020B0604020202020204" pitchFamily="34" charset="0"/>
              </a:rPr>
              <a:t>私達にとって、</a:t>
            </a:r>
            <a:r>
              <a:rPr lang="en-US" altLang="ja-JP" sz="1000" kern="100" dirty="0">
                <a:latin typeface="游明朝" panose="02020400000000000000" pitchFamily="18" charset="-128"/>
                <a:ea typeface="游明朝" panose="02020400000000000000" pitchFamily="18" charset="-128"/>
                <a:cs typeface="Arial" panose="020B0604020202020204" pitchFamily="34" charset="0"/>
              </a:rPr>
              <a:t>his heart</a:t>
            </a:r>
            <a:r>
              <a:rPr lang="ja-JP" altLang="ja-JP" sz="1000" kern="100" dirty="0">
                <a:latin typeface="游明朝" panose="02020400000000000000" pitchFamily="18" charset="-128"/>
                <a:ea typeface="游明朝" panose="02020400000000000000" pitchFamily="18" charset="-128"/>
                <a:cs typeface="Arial" panose="020B0604020202020204" pitchFamily="34" charset="0"/>
              </a:rPr>
              <a:t>を洞察する上でどの様な助けとなるのかを見</a:t>
            </a:r>
            <a:r>
              <a:rPr lang="ja-JP" altLang="en-US" sz="1000" kern="100" dirty="0">
                <a:latin typeface="游明朝" panose="02020400000000000000" pitchFamily="18" charset="-128"/>
                <a:ea typeface="游明朝" panose="02020400000000000000" pitchFamily="18" charset="-128"/>
                <a:cs typeface="Arial" panose="020B0604020202020204" pitchFamily="34" charset="0"/>
              </a:rPr>
              <a:t>た。</a:t>
            </a:r>
            <a:endParaRPr kumimoji="1" lang="ja-JP" altLang="en-US" sz="1000" dirty="0"/>
          </a:p>
        </p:txBody>
      </p:sp>
      <p:sp>
        <p:nvSpPr>
          <p:cNvPr id="10" name="テキスト ボックス 9">
            <a:extLst>
              <a:ext uri="{FF2B5EF4-FFF2-40B4-BE49-F238E27FC236}">
                <a16:creationId xmlns:a16="http://schemas.microsoft.com/office/drawing/2014/main" id="{2D48CF20-6155-C8DA-19AE-A6180D8E5416}"/>
              </a:ext>
            </a:extLst>
          </p:cNvPr>
          <p:cNvSpPr txBox="1"/>
          <p:nvPr/>
        </p:nvSpPr>
        <p:spPr>
          <a:xfrm>
            <a:off x="3748755" y="4584105"/>
            <a:ext cx="5676554" cy="246221"/>
          </a:xfrm>
          <a:prstGeom prst="rect">
            <a:avLst/>
          </a:prstGeom>
          <a:noFill/>
        </p:spPr>
        <p:txBody>
          <a:bodyPr wrap="none" rtlCol="0">
            <a:spAutoFit/>
          </a:bodyPr>
          <a:lstStyle/>
          <a:p>
            <a:r>
              <a:rPr lang="ja-JP" altLang="ja-JP" sz="1000" kern="100" dirty="0">
                <a:latin typeface="游明朝" panose="02020400000000000000" pitchFamily="18" charset="-128"/>
                <a:ea typeface="游明朝" panose="02020400000000000000" pitchFamily="18" charset="-128"/>
                <a:cs typeface="Times New Roman" panose="02020603050405020304" pitchFamily="18" charset="0"/>
              </a:rPr>
              <a:t>ペルソナの中心、それは愛、即ち、全ての他者を一つにできる</a:t>
            </a:r>
            <a:r>
              <a:rPr lang="en-US" altLang="ja-JP" sz="1000" kern="100" dirty="0">
                <a:solidFill>
                  <a:srgbClr val="FF0000"/>
                </a:solidFill>
                <a:latin typeface="游明朝" panose="02020400000000000000" pitchFamily="18" charset="-128"/>
                <a:ea typeface="游明朝" panose="02020400000000000000" pitchFamily="18" charset="-128"/>
                <a:cs typeface="Times New Roman" panose="02020603050405020304" pitchFamily="18" charset="0"/>
              </a:rPr>
              <a:t>one reality</a:t>
            </a:r>
            <a:r>
              <a:rPr lang="ja-JP" altLang="ja-JP" sz="1000" kern="100" dirty="0">
                <a:latin typeface="游明朝" panose="02020400000000000000" pitchFamily="18" charset="-128"/>
                <a:ea typeface="游明朝" panose="02020400000000000000" pitchFamily="18" charset="-128"/>
                <a:cs typeface="Times New Roman" panose="02020603050405020304" pitchFamily="18" charset="0"/>
              </a:rPr>
              <a:t>をその究極とする愛</a:t>
            </a:r>
            <a:r>
              <a:rPr lang="ja-JP" altLang="en-US" sz="1000" dirty="0">
                <a:latin typeface="Arial Narrow" panose="020B0606020202030204" pitchFamily="34" charset="0"/>
                <a:ea typeface="HG丸ｺﾞｼｯｸM-PRO" panose="020F0600000000000000" pitchFamily="50" charset="-128"/>
                <a:cs typeface="Times New Roman" panose="02020603050405020304" pitchFamily="18" charset="0"/>
              </a:rPr>
              <a:t>　 </a:t>
            </a:r>
            <a:endParaRPr kumimoji="1" lang="ja-JP" altLang="en-US" sz="1000" dirty="0"/>
          </a:p>
        </p:txBody>
      </p:sp>
      <p:sp>
        <p:nvSpPr>
          <p:cNvPr id="12" name="テキスト ボックス 11">
            <a:extLst>
              <a:ext uri="{FF2B5EF4-FFF2-40B4-BE49-F238E27FC236}">
                <a16:creationId xmlns:a16="http://schemas.microsoft.com/office/drawing/2014/main" id="{5E020D35-85C9-60F3-E9A4-98D629B27C22}"/>
              </a:ext>
            </a:extLst>
          </p:cNvPr>
          <p:cNvSpPr txBox="1"/>
          <p:nvPr/>
        </p:nvSpPr>
        <p:spPr>
          <a:xfrm>
            <a:off x="3784020" y="5854817"/>
            <a:ext cx="5606022" cy="246221"/>
          </a:xfrm>
          <a:prstGeom prst="rect">
            <a:avLst/>
          </a:prstGeom>
          <a:noFill/>
        </p:spPr>
        <p:txBody>
          <a:bodyPr wrap="none" rtlCol="0">
            <a:spAutoFit/>
          </a:bodyPr>
          <a:lstStyle/>
          <a:p>
            <a:r>
              <a:rPr lang="en-US" altLang="ja-JP" sz="1000" kern="100" dirty="0">
                <a:latin typeface="游明朝" panose="02020400000000000000" pitchFamily="18" charset="-128"/>
                <a:ea typeface="游明朝" panose="02020400000000000000" pitchFamily="18" charset="-128"/>
                <a:cs typeface="Arial" panose="020B0604020202020204" pitchFamily="34" charset="0"/>
              </a:rPr>
              <a:t>the people </a:t>
            </a:r>
            <a:r>
              <a:rPr lang="ja-JP" altLang="en-US" sz="1000" kern="100" dirty="0">
                <a:latin typeface="游明朝" panose="02020400000000000000" pitchFamily="18" charset="-128"/>
                <a:ea typeface="游明朝" panose="02020400000000000000" pitchFamily="18" charset="-128"/>
                <a:cs typeface="Arial" panose="020B0604020202020204" pitchFamily="34" charset="0"/>
              </a:rPr>
              <a:t>は</a:t>
            </a:r>
            <a:r>
              <a:rPr lang="en-US" altLang="ja-JP" sz="1000" kern="100" dirty="0">
                <a:latin typeface="游明朝" panose="02020400000000000000" pitchFamily="18" charset="-128"/>
                <a:ea typeface="游明朝" panose="02020400000000000000" pitchFamily="18" charset="-128"/>
                <a:cs typeface="Arial" panose="020B0604020202020204" pitchFamily="34" charset="0"/>
              </a:rPr>
              <a:t>,the heart</a:t>
            </a:r>
            <a:r>
              <a:rPr lang="ja-JP" altLang="en-US" sz="1000" kern="100" dirty="0">
                <a:latin typeface="游明朝" panose="02020400000000000000" pitchFamily="18" charset="-128"/>
                <a:ea typeface="游明朝" panose="02020400000000000000" pitchFamily="18" charset="-128"/>
                <a:cs typeface="Arial" panose="020B0604020202020204" pitchFamily="34" charset="0"/>
              </a:rPr>
              <a:t>が</a:t>
            </a:r>
            <a:r>
              <a:rPr lang="en-US" altLang="ja-JP" sz="1000" kern="100" dirty="0">
                <a:latin typeface="游明朝" panose="02020400000000000000" pitchFamily="18" charset="-128"/>
                <a:ea typeface="游明朝" panose="02020400000000000000" pitchFamily="18" charset="-128"/>
                <a:cs typeface="Arial" panose="020B0604020202020204" pitchFamily="34" charset="0"/>
              </a:rPr>
              <a:t>each human being</a:t>
            </a:r>
            <a:r>
              <a:rPr lang="ja-JP" altLang="en-US" sz="1000" kern="100" dirty="0">
                <a:latin typeface="游明朝" panose="02020400000000000000" pitchFamily="18" charset="-128"/>
                <a:ea typeface="游明朝" panose="02020400000000000000" pitchFamily="18" charset="-128"/>
                <a:cs typeface="Arial" panose="020B0604020202020204" pitchFamily="34" charset="0"/>
              </a:rPr>
              <a:t>の感情の中心だという</a:t>
            </a:r>
            <a:r>
              <a:rPr lang="en-US" altLang="ja-JP" sz="1000" kern="100" dirty="0">
                <a:latin typeface="游明朝" panose="02020400000000000000" pitchFamily="18" charset="-128"/>
                <a:ea typeface="游明朝" panose="02020400000000000000" pitchFamily="18" charset="-128"/>
                <a:cs typeface="Arial" panose="020B0604020202020204" pitchFamily="34" charset="0"/>
              </a:rPr>
              <a:t>mind</a:t>
            </a:r>
            <a:r>
              <a:rPr lang="ja-JP" altLang="en-US" sz="1000" kern="100" dirty="0">
                <a:latin typeface="游明朝" panose="02020400000000000000" pitchFamily="18" charset="-128"/>
                <a:ea typeface="游明朝" panose="02020400000000000000" pitchFamily="18" charset="-128"/>
                <a:cs typeface="Arial" panose="020B0604020202020204" pitchFamily="34" charset="0"/>
              </a:rPr>
              <a:t>を今も持ち続けている。</a:t>
            </a:r>
            <a:endParaRPr kumimoji="1" lang="ja-JP" altLang="en-US" sz="1000" dirty="0"/>
          </a:p>
        </p:txBody>
      </p:sp>
    </p:spTree>
    <p:extLst>
      <p:ext uri="{BB962C8B-B14F-4D97-AF65-F5344CB8AC3E}">
        <p14:creationId xmlns:p14="http://schemas.microsoft.com/office/powerpoint/2010/main" val="539543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145CA7-23F5-AD24-114A-6D01EF40A875}"/>
              </a:ext>
            </a:extLst>
          </p:cNvPr>
          <p:cNvSpPr>
            <a:spLocks noGrp="1"/>
          </p:cNvSpPr>
          <p:nvPr>
            <p:ph type="title"/>
          </p:nvPr>
        </p:nvSpPr>
        <p:spPr>
          <a:xfrm>
            <a:off x="104244" y="190271"/>
            <a:ext cx="8917756" cy="700292"/>
          </a:xfrm>
        </p:spPr>
        <p:txBody>
          <a:bodyPr>
            <a:noAutofit/>
          </a:bodyPr>
          <a:lstStyle/>
          <a:p>
            <a:pPr algn="ctr"/>
            <a:r>
              <a:rPr lang="ja-JP" altLang="ja-JP" sz="2000" kern="100" dirty="0">
                <a:latin typeface="游明朝" panose="02020400000000000000" pitchFamily="18" charset="-128"/>
                <a:ea typeface="游明朝" panose="02020400000000000000" pitchFamily="18" charset="-128"/>
                <a:cs typeface="Arial" panose="020B0604020202020204" pitchFamily="34" charset="0"/>
              </a:rPr>
              <a:t>私達が観想し心から愛するのは、神の子が人となった</a:t>
            </a:r>
            <a:r>
              <a:rPr lang="en-US" altLang="ja-JP" sz="2000" kern="100" dirty="0">
                <a:latin typeface="游明朝" panose="02020400000000000000" pitchFamily="18" charset="-128"/>
                <a:ea typeface="游明朝" panose="02020400000000000000" pitchFamily="18" charset="-128"/>
                <a:cs typeface="Arial" panose="020B0604020202020204" pitchFamily="34" charset="0"/>
              </a:rPr>
              <a:t> </a:t>
            </a:r>
            <a:br>
              <a:rPr lang="en-US" altLang="ja-JP" sz="2000" kern="100" dirty="0">
                <a:latin typeface="游明朝" panose="02020400000000000000" pitchFamily="18" charset="-128"/>
                <a:ea typeface="游明朝" panose="02020400000000000000" pitchFamily="18" charset="-128"/>
                <a:cs typeface="Arial" panose="020B0604020202020204" pitchFamily="34" charset="0"/>
              </a:rPr>
            </a:br>
            <a:r>
              <a:rPr lang="en-US" altLang="ja-JP" sz="2000" kern="100" dirty="0">
                <a:latin typeface="游明朝" panose="02020400000000000000" pitchFamily="18" charset="-128"/>
                <a:ea typeface="游明朝" panose="02020400000000000000" pitchFamily="18" charset="-128"/>
                <a:cs typeface="Arial" panose="020B0604020202020204" pitchFamily="34" charset="0"/>
              </a:rPr>
              <a:t>the whole Jesus Christ [</a:t>
            </a:r>
            <a:r>
              <a:rPr lang="ja-JP" altLang="ja-JP" sz="2000" kern="100" dirty="0">
                <a:latin typeface="游明朝" panose="02020400000000000000" pitchFamily="18" charset="-128"/>
                <a:ea typeface="游明朝" panose="02020400000000000000" pitchFamily="18" charset="-128"/>
                <a:cs typeface="Arial" panose="020B0604020202020204" pitchFamily="34" charset="0"/>
              </a:rPr>
              <a:t>訳註</a:t>
            </a:r>
            <a:r>
              <a:rPr lang="en-US" altLang="ja-JP" sz="2000" kern="100" dirty="0">
                <a:latin typeface="游明朝" panose="02020400000000000000" pitchFamily="18" charset="-128"/>
                <a:ea typeface="游明朝" panose="02020400000000000000" pitchFamily="18" charset="-128"/>
                <a:cs typeface="Arial" panose="020B0604020202020204" pitchFamily="34" charset="0"/>
              </a:rPr>
              <a:t>26]</a:t>
            </a:r>
            <a:r>
              <a:rPr lang="ja-JP" altLang="ja-JP" sz="2000" kern="100" dirty="0">
                <a:latin typeface="游明朝" panose="02020400000000000000" pitchFamily="18" charset="-128"/>
                <a:ea typeface="游明朝" panose="02020400000000000000" pitchFamily="18" charset="-128"/>
                <a:cs typeface="Arial" panose="020B0604020202020204" pitchFamily="34" charset="0"/>
              </a:rPr>
              <a:t>です。</a:t>
            </a:r>
            <a:endParaRPr kumimoji="1" lang="ja-JP" altLang="en-US" sz="2000" dirty="0"/>
          </a:p>
        </p:txBody>
      </p:sp>
      <p:sp>
        <p:nvSpPr>
          <p:cNvPr id="3" name="スライド番号プレースホルダー 2">
            <a:extLst>
              <a:ext uri="{FF2B5EF4-FFF2-40B4-BE49-F238E27FC236}">
                <a16:creationId xmlns:a16="http://schemas.microsoft.com/office/drawing/2014/main" id="{19C2D086-E0D8-504C-7FFF-3120D10A01D7}"/>
              </a:ext>
            </a:extLst>
          </p:cNvPr>
          <p:cNvSpPr>
            <a:spLocks noGrp="1"/>
          </p:cNvSpPr>
          <p:nvPr>
            <p:ph type="sldNum" sz="quarter" idx="12"/>
          </p:nvPr>
        </p:nvSpPr>
        <p:spPr/>
        <p:txBody>
          <a:bodyPr/>
          <a:lstStyle/>
          <a:p>
            <a:fld id="{CB5591CA-EF43-4068-8AB6-989F2127B497}" type="slidenum">
              <a:rPr kumimoji="1" lang="ja-JP" altLang="en-US" smtClean="0"/>
              <a:t>2</a:t>
            </a:fld>
            <a:endParaRPr kumimoji="1" lang="ja-JP" altLang="en-US"/>
          </a:p>
        </p:txBody>
      </p:sp>
      <p:graphicFrame>
        <p:nvGraphicFramePr>
          <p:cNvPr id="4" name="表 3">
            <a:extLst>
              <a:ext uri="{FF2B5EF4-FFF2-40B4-BE49-F238E27FC236}">
                <a16:creationId xmlns:a16="http://schemas.microsoft.com/office/drawing/2014/main" id="{FCED874F-F7BE-033C-62D2-06B461EA72D5}"/>
              </a:ext>
            </a:extLst>
          </p:cNvPr>
          <p:cNvGraphicFramePr>
            <a:graphicFrameLocks noGrp="1"/>
          </p:cNvGraphicFramePr>
          <p:nvPr>
            <p:extLst>
              <p:ext uri="{D42A27DB-BD31-4B8C-83A1-F6EECF244321}">
                <p14:modId xmlns:p14="http://schemas.microsoft.com/office/powerpoint/2010/main" val="246227921"/>
              </p:ext>
            </p:extLst>
          </p:nvPr>
        </p:nvGraphicFramePr>
        <p:xfrm>
          <a:off x="631596" y="1021057"/>
          <a:ext cx="7880808" cy="5387362"/>
        </p:xfrm>
        <a:graphic>
          <a:graphicData uri="http://schemas.openxmlformats.org/drawingml/2006/table">
            <a:tbl>
              <a:tblPr firstRow="1" firstCol="1" bandRow="1"/>
              <a:tblGrid>
                <a:gridCol w="3940404">
                  <a:extLst>
                    <a:ext uri="{9D8B030D-6E8A-4147-A177-3AD203B41FA5}">
                      <a16:colId xmlns:a16="http://schemas.microsoft.com/office/drawing/2014/main" val="2769839956"/>
                    </a:ext>
                  </a:extLst>
                </a:gridCol>
                <a:gridCol w="3940404">
                  <a:extLst>
                    <a:ext uri="{9D8B030D-6E8A-4147-A177-3AD203B41FA5}">
                      <a16:colId xmlns:a16="http://schemas.microsoft.com/office/drawing/2014/main" val="2223111126"/>
                    </a:ext>
                  </a:extLst>
                </a:gridCol>
              </a:tblGrid>
              <a:tr h="4351338">
                <a:tc>
                  <a:txBody>
                    <a:bodyPr/>
                    <a:lstStyle/>
                    <a:p>
                      <a:pPr marL="1270" algn="just">
                        <a:lnSpc>
                          <a:spcPts val="1200"/>
                        </a:lnSpc>
                        <a:buNone/>
                      </a:pPr>
                      <a:r>
                        <a:rPr lang="en-US" sz="1200" kern="100">
                          <a:effectLst/>
                          <a:latin typeface="游明朝" panose="02020400000000000000" pitchFamily="18" charset="-128"/>
                          <a:ea typeface="游明朝" panose="02020400000000000000" pitchFamily="18" charset="-128"/>
                          <a:cs typeface="Arial" panose="020B0604020202020204" pitchFamily="34" charset="0"/>
                        </a:rPr>
                        <a:t>48. Devotion to the heart of Christ is not the veneration of a single organ apart from the Person of Jesus. What we contemplate and adore is the whole Jesus Christ, the Son of God made man, represented by an image that accentuates his heart.  That heart of flesh is seen as the privileged sign of the inmost being of the incarnate Son and his love, both divine and human.  More than any other part of his body, the heart of Jesus is “the natural sign and symbol of his boundless love”. </a:t>
                      </a:r>
                      <a:r>
                        <a:rPr lang="en-US" sz="12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3"/>
                        </a:rPr>
                        <a:t>[28]</a:t>
                      </a:r>
                      <a:br>
                        <a:rPr lang="en-US" sz="1200" kern="100">
                          <a:effectLst/>
                          <a:latin typeface="游明朝" panose="02020400000000000000" pitchFamily="18" charset="-128"/>
                          <a:ea typeface="游明朝" panose="02020400000000000000" pitchFamily="18" charset="-128"/>
                          <a:cs typeface="Arial" panose="020B0604020202020204" pitchFamily="34" charset="0"/>
                        </a:rPr>
                      </a:br>
                      <a:r>
                        <a:rPr lang="en-US" sz="1200" kern="100">
                          <a:effectLst/>
                          <a:latin typeface="游明朝" panose="02020400000000000000" pitchFamily="18" charset="-128"/>
                          <a:ea typeface="游明朝" panose="02020400000000000000" pitchFamily="18" charset="-128"/>
                          <a:cs typeface="Arial" panose="020B0604020202020204" pitchFamily="34" charset="0"/>
                        </a:rPr>
                        <a:t>__________</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2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[28]</a:t>
                      </a:r>
                      <a:r>
                        <a:rPr lang="en-US" sz="1200" kern="100">
                          <a:effectLst/>
                          <a:latin typeface="游明朝" panose="02020400000000000000" pitchFamily="18" charset="-128"/>
                          <a:ea typeface="游明朝" panose="02020400000000000000" pitchFamily="18" charset="-128"/>
                          <a:cs typeface="Arial" panose="020B0604020202020204" pitchFamily="34" charset="0"/>
                        </a:rPr>
                        <a:t> PIUS XII, Encyclical Letter </a:t>
                      </a:r>
                      <a:r>
                        <a:rPr lang="en-US" sz="1200" i="1"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5"/>
                        </a:rPr>
                        <a:t>Haurietis Aquas</a:t>
                      </a:r>
                      <a:r>
                        <a:rPr lang="en-US" sz="1200" kern="100">
                          <a:effectLst/>
                          <a:latin typeface="游明朝" panose="02020400000000000000" pitchFamily="18" charset="-128"/>
                          <a:ea typeface="游明朝" panose="02020400000000000000" pitchFamily="18" charset="-128"/>
                          <a:cs typeface="Arial" panose="020B0604020202020204" pitchFamily="34" charset="0"/>
                        </a:rPr>
                        <a:t> (15 May 1956), I: AAS 48 (1956), 316.</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txBody>
                  <a:tcPr marL="66013" marR="66013" marT="51954" marB="519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300"/>
                        </a:lnSpc>
                        <a:buNone/>
                      </a:pPr>
                      <a:r>
                        <a:rPr lang="en-US" sz="1200" kern="100" dirty="0">
                          <a:effectLst/>
                          <a:latin typeface="游明朝" panose="02020400000000000000" pitchFamily="18" charset="-128"/>
                          <a:ea typeface="游明朝" panose="02020400000000000000" pitchFamily="18" charset="-128"/>
                          <a:cs typeface="Arial" panose="020B0604020202020204" pitchFamily="34" charset="0"/>
                        </a:rPr>
                        <a:t>48.  the heart of Christ</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への</a:t>
                      </a:r>
                      <a:r>
                        <a:rPr lang="en-US" sz="12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devotion</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（専念、傾倒、信仰、崇敬、奉献）は、イエスの</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Person</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から離れた単一の器官を</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venerate</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（崇拝、崇敬）することではありません。私達が観想し心から愛するのは、神の子が人となった</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 the whole Jesus Christ [</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26]</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です。</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his heart</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の強調は、ひとつのイメージ表現なのです。</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the heart of flesh</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（イエスの肉体の心臓）は、受肉した</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Son</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（神の子）の最も内面的な</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being</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と、神の愛と人間の愛とを表す、特別な印（しるし）とされています。イエスの身体の他のどの部分よりも</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the heart of Jesus</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は「彼の境界のない愛の</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natural</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な印であり象徴」</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[28]</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なのです。</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300"/>
                        </a:lnSpc>
                        <a:buNone/>
                      </a:pPr>
                      <a:r>
                        <a:rPr lang="en-US" sz="12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770" algn="just">
                        <a:lnSpc>
                          <a:spcPts val="1300"/>
                        </a:lnSpc>
                        <a:buNone/>
                      </a:pPr>
                      <a:r>
                        <a:rPr lang="en-US" sz="1200" kern="100" dirty="0">
                          <a:effectLst/>
                          <a:latin typeface="游明朝" panose="02020400000000000000" pitchFamily="18" charset="-128"/>
                          <a:ea typeface="游明朝" panose="02020400000000000000" pitchFamily="18" charset="-128"/>
                          <a:cs typeface="Arial" panose="020B0604020202020204" pitchFamily="34" charset="0"/>
                        </a:rPr>
                        <a:t>[</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26] </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第</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15</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段落「</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he is one whole (as a </a:t>
                      </a:r>
                      <a:r>
                        <a:rPr lang="en-US" sz="1200" kern="100" dirty="0" err="1">
                          <a:effectLst/>
                          <a:latin typeface="游明朝" panose="02020400000000000000" pitchFamily="18" charset="-128"/>
                          <a:ea typeface="游明朝" panose="02020400000000000000" pitchFamily="18" charset="-128"/>
                          <a:cs typeface="Arial" panose="020B0604020202020204" pitchFamily="34" charset="0"/>
                        </a:rPr>
                        <a:t>corporeo</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-spiritual person)</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」で説明した、（訳補：肉体と霊を備えた一つのペルソナとしての）</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the whole</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がここでも使われている。本回勅では</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10</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箇所、この意味の</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the whole</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が使われている。また、第</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21</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段落にある</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the entire person</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（全きペルソナ）も同様の意味を持っている。</a:t>
                      </a:r>
                      <a:r>
                        <a:rPr lang="en-US" sz="12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6"/>
                        </a:rPr>
                        <a:t>上田徹『アリストテレスにおける決定論と様相の問題』</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50</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頁には、アリストテレスの</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oneness</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（一性）定義が載っている。それは「実体的形相との結合体における</a:t>
                      </a:r>
                      <a:r>
                        <a:rPr lang="ja-JP" sz="1200" b="1" kern="100" dirty="0">
                          <a:effectLst/>
                          <a:latin typeface="游明朝" panose="02020400000000000000" pitchFamily="18" charset="-128"/>
                          <a:ea typeface="游明朝" panose="02020400000000000000" pitchFamily="18" charset="-128"/>
                          <a:cs typeface="Arial" panose="020B0604020202020204" pitchFamily="34" charset="0"/>
                        </a:rPr>
                        <a:t>質料</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は現実態としての</a:t>
                      </a:r>
                      <a:r>
                        <a:rPr lang="ja-JP" sz="1200" b="1" kern="100" dirty="0">
                          <a:effectLst/>
                          <a:latin typeface="游明朝" panose="02020400000000000000" pitchFamily="18" charset="-128"/>
                          <a:ea typeface="游明朝" panose="02020400000000000000" pitchFamily="18" charset="-128"/>
                          <a:cs typeface="Arial" panose="020B0604020202020204" pitchFamily="34" charset="0"/>
                        </a:rPr>
                        <a:t>形相</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と事実的に一体のものである。」というもの。形相を</a:t>
                      </a:r>
                      <a:r>
                        <a:rPr lang="en-US" sz="1200" kern="100" dirty="0" err="1">
                          <a:effectLst/>
                          <a:latin typeface="游明朝" panose="02020400000000000000" pitchFamily="18" charset="-128"/>
                          <a:ea typeface="游明朝" panose="02020400000000000000" pitchFamily="18" charset="-128"/>
                          <a:cs typeface="Arial" panose="020B0604020202020204" pitchFamily="34" charset="0"/>
                        </a:rPr>
                        <a:t>corporeo</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（肉体）、質料を</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spirit</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（霊）と置き換えると、</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one, whole, entire, person</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等をフランシスコ教皇がどの様にとらえていたのか、僅かながら分かってくる。</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770" algn="just">
                        <a:lnSpc>
                          <a:spcPts val="1300"/>
                        </a:lnSpc>
                        <a:buNone/>
                      </a:pPr>
                      <a:r>
                        <a:rPr lang="en-US" sz="1200" kern="100" dirty="0">
                          <a:effectLst/>
                          <a:latin typeface="游明朝" panose="02020400000000000000" pitchFamily="18" charset="-128"/>
                          <a:ea typeface="游明朝" panose="02020400000000000000" pitchFamily="18" charset="-128"/>
                          <a:cs typeface="Arial" panose="020B0604020202020204" pitchFamily="34" charset="0"/>
                        </a:rPr>
                        <a:t>[28] </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教皇ピウス</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12 </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世回勅『ハウリエーティス・アクアス（</a:t>
                      </a:r>
                      <a:r>
                        <a:rPr lang="en-US" sz="1200" i="1" kern="100" dirty="0" err="1">
                          <a:effectLst/>
                          <a:latin typeface="游明朝" panose="02020400000000000000" pitchFamily="18" charset="-128"/>
                          <a:ea typeface="游明朝" panose="02020400000000000000" pitchFamily="18" charset="-128"/>
                          <a:cs typeface="Arial" panose="020B0604020202020204" pitchFamily="34" charset="0"/>
                        </a:rPr>
                        <a:t>Haurietis</a:t>
                      </a:r>
                      <a:r>
                        <a:rPr lang="en-US" sz="1200" i="1" kern="100" dirty="0">
                          <a:effectLst/>
                          <a:latin typeface="游明朝" panose="02020400000000000000" pitchFamily="18" charset="-128"/>
                          <a:ea typeface="游明朝" panose="02020400000000000000" pitchFamily="18" charset="-128"/>
                          <a:cs typeface="Arial" panose="020B0604020202020204" pitchFamily="34" charset="0"/>
                        </a:rPr>
                        <a:t> Aquas</a:t>
                      </a:r>
                      <a:r>
                        <a:rPr lang="ja-JP" sz="1200" i="1" kern="100" dirty="0">
                          <a:effectLst/>
                          <a:latin typeface="游明朝" panose="02020400000000000000" pitchFamily="18" charset="-128"/>
                          <a:ea typeface="游明朝" panose="02020400000000000000" pitchFamily="18" charset="-128"/>
                          <a:cs typeface="Arial" panose="020B0604020202020204" pitchFamily="34" charset="0"/>
                        </a:rPr>
                        <a:t>、</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On Devotion to the Sacred Heart</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1956</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5</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月</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15</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日付、</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1</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項　［</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AAS 48 (1956)</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316</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 東京カトリック神学院聖心の兄弟訳、『みこころの信心──み心の信心についての四回勅』中央出版社（現サンパウロ）、</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1962</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183</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頁参照］）。</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66013" marR="66013" marT="51954" marB="519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20772208"/>
                  </a:ext>
                </a:extLst>
              </a:tr>
            </a:tbl>
          </a:graphicData>
        </a:graphic>
      </p:graphicFrame>
    </p:spTree>
    <p:extLst>
      <p:ext uri="{BB962C8B-B14F-4D97-AF65-F5344CB8AC3E}">
        <p14:creationId xmlns:p14="http://schemas.microsoft.com/office/powerpoint/2010/main" val="250207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7432ED-FAD9-C204-D6B9-E86A9F19A61E}"/>
              </a:ext>
            </a:extLst>
          </p:cNvPr>
          <p:cNvSpPr>
            <a:spLocks noGrp="1"/>
          </p:cNvSpPr>
          <p:nvPr>
            <p:ph type="title"/>
          </p:nvPr>
        </p:nvSpPr>
        <p:spPr>
          <a:xfrm>
            <a:off x="484632" y="248944"/>
            <a:ext cx="7952735" cy="89384"/>
          </a:xfrm>
        </p:spPr>
        <p:txBody>
          <a:bodyPr>
            <a:noAutofit/>
          </a:bodyPr>
          <a:lstStyle/>
          <a:p>
            <a:pPr algn="ctr"/>
            <a:r>
              <a:rPr lang="ja-JP" altLang="ja-JP" sz="1600" kern="100" dirty="0">
                <a:latin typeface="游明朝" panose="02020400000000000000" pitchFamily="18" charset="-128"/>
                <a:ea typeface="游明朝" panose="02020400000000000000" pitchFamily="18" charset="-128"/>
                <a:cs typeface="Arial" panose="020B0604020202020204" pitchFamily="34" charset="0"/>
              </a:rPr>
              <a:t>イエス・キリストという</a:t>
            </a:r>
            <a:r>
              <a:rPr lang="en-US" altLang="ja-JP" sz="1600" kern="100" dirty="0">
                <a:latin typeface="游明朝" panose="02020400000000000000" pitchFamily="18" charset="-128"/>
                <a:ea typeface="游明朝" panose="02020400000000000000" pitchFamily="18" charset="-128"/>
                <a:cs typeface="Arial" panose="020B0604020202020204" pitchFamily="34" charset="0"/>
              </a:rPr>
              <a:t>Person</a:t>
            </a:r>
            <a:r>
              <a:rPr lang="ja-JP" altLang="ja-JP" sz="1600" kern="100" dirty="0">
                <a:latin typeface="游明朝" panose="02020400000000000000" pitchFamily="18" charset="-128"/>
                <a:ea typeface="游明朝" panose="02020400000000000000" pitchFamily="18" charset="-128"/>
                <a:cs typeface="Arial" panose="020B0604020202020204" pitchFamily="34" charset="0"/>
              </a:rPr>
              <a:t>と私達との関係は、</a:t>
            </a:r>
            <a:br>
              <a:rPr lang="en-US" altLang="ja-JP" sz="1600" kern="100" dirty="0">
                <a:latin typeface="游明朝" panose="02020400000000000000" pitchFamily="18" charset="-128"/>
                <a:ea typeface="游明朝" panose="02020400000000000000" pitchFamily="18" charset="-128"/>
                <a:cs typeface="Arial" panose="020B0604020202020204" pitchFamily="34" charset="0"/>
              </a:rPr>
            </a:br>
            <a:r>
              <a:rPr lang="ja-JP" altLang="ja-JP" sz="1600" kern="100" dirty="0">
                <a:latin typeface="游明朝" panose="02020400000000000000" pitchFamily="18" charset="-128"/>
                <a:ea typeface="游明朝" panose="02020400000000000000" pitchFamily="18" charset="-128"/>
                <a:cs typeface="Arial" panose="020B0604020202020204" pitchFamily="34" charset="0"/>
              </a:rPr>
              <a:t>彼の</a:t>
            </a:r>
            <a:r>
              <a:rPr lang="en-US" altLang="ja-JP" sz="1600" kern="100" dirty="0">
                <a:latin typeface="游明朝" panose="02020400000000000000" pitchFamily="18" charset="-128"/>
                <a:ea typeface="游明朝" panose="02020400000000000000" pitchFamily="18" charset="-128"/>
                <a:cs typeface="Arial" panose="020B0604020202020204" pitchFamily="34" charset="0"/>
              </a:rPr>
              <a:t>heart</a:t>
            </a:r>
            <a:r>
              <a:rPr lang="ja-JP" altLang="ja-JP" sz="1600" kern="100" dirty="0">
                <a:latin typeface="游明朝" panose="02020400000000000000" pitchFamily="18" charset="-128"/>
                <a:ea typeface="游明朝" panose="02020400000000000000" pitchFamily="18" charset="-128"/>
                <a:cs typeface="Arial" panose="020B0604020202020204" pitchFamily="34" charset="0"/>
              </a:rPr>
              <a:t>というイメージで表される愛、この愛が導き出す、友情と憧憬の関係です。</a:t>
            </a:r>
            <a:endParaRPr kumimoji="1" lang="ja-JP" altLang="en-US" sz="2000" dirty="0"/>
          </a:p>
        </p:txBody>
      </p:sp>
      <p:sp>
        <p:nvSpPr>
          <p:cNvPr id="3" name="スライド番号プレースホルダー 2">
            <a:extLst>
              <a:ext uri="{FF2B5EF4-FFF2-40B4-BE49-F238E27FC236}">
                <a16:creationId xmlns:a16="http://schemas.microsoft.com/office/drawing/2014/main" id="{6CE7AD98-B0E6-14F1-F9C8-758D54F5AFD8}"/>
              </a:ext>
            </a:extLst>
          </p:cNvPr>
          <p:cNvSpPr>
            <a:spLocks noGrp="1"/>
          </p:cNvSpPr>
          <p:nvPr>
            <p:ph type="sldNum" sz="quarter" idx="12"/>
          </p:nvPr>
        </p:nvSpPr>
        <p:spPr/>
        <p:txBody>
          <a:bodyPr/>
          <a:lstStyle/>
          <a:p>
            <a:fld id="{CB5591CA-EF43-4068-8AB6-989F2127B497}" type="slidenum">
              <a:rPr kumimoji="1" lang="ja-JP" altLang="en-US" smtClean="0"/>
              <a:t>3</a:t>
            </a:fld>
            <a:endParaRPr kumimoji="1" lang="ja-JP" altLang="en-US"/>
          </a:p>
        </p:txBody>
      </p:sp>
      <p:graphicFrame>
        <p:nvGraphicFramePr>
          <p:cNvPr id="4" name="表 3">
            <a:extLst>
              <a:ext uri="{FF2B5EF4-FFF2-40B4-BE49-F238E27FC236}">
                <a16:creationId xmlns:a16="http://schemas.microsoft.com/office/drawing/2014/main" id="{88C32B7A-A020-22DE-BFC4-E0AF9A996C6D}"/>
              </a:ext>
            </a:extLst>
          </p:cNvPr>
          <p:cNvGraphicFramePr>
            <a:graphicFrameLocks noGrp="1"/>
          </p:cNvGraphicFramePr>
          <p:nvPr>
            <p:extLst>
              <p:ext uri="{D42A27DB-BD31-4B8C-83A1-F6EECF244321}">
                <p14:modId xmlns:p14="http://schemas.microsoft.com/office/powerpoint/2010/main" val="2158378241"/>
              </p:ext>
            </p:extLst>
          </p:nvPr>
        </p:nvGraphicFramePr>
        <p:xfrm>
          <a:off x="0" y="513688"/>
          <a:ext cx="9144000" cy="6344312"/>
        </p:xfrm>
        <a:graphic>
          <a:graphicData uri="http://schemas.openxmlformats.org/drawingml/2006/table">
            <a:tbl>
              <a:tblPr firstRow="1" firstCol="1" bandRow="1"/>
              <a:tblGrid>
                <a:gridCol w="4572000">
                  <a:extLst>
                    <a:ext uri="{9D8B030D-6E8A-4147-A177-3AD203B41FA5}">
                      <a16:colId xmlns:a16="http://schemas.microsoft.com/office/drawing/2014/main" val="1694114295"/>
                    </a:ext>
                  </a:extLst>
                </a:gridCol>
                <a:gridCol w="4572000">
                  <a:extLst>
                    <a:ext uri="{9D8B030D-6E8A-4147-A177-3AD203B41FA5}">
                      <a16:colId xmlns:a16="http://schemas.microsoft.com/office/drawing/2014/main" val="3632480502"/>
                    </a:ext>
                  </a:extLst>
                </a:gridCol>
              </a:tblGrid>
              <a:tr h="145702">
                <a:tc>
                  <a:txBody>
                    <a:bodyPr/>
                    <a:lstStyle/>
                    <a:p>
                      <a:pPr marL="1270" algn="just">
                        <a:lnSpc>
                          <a:spcPts val="1200"/>
                        </a:lnSpc>
                        <a:buNone/>
                      </a:pPr>
                      <a:r>
                        <a:rPr lang="en-US" sz="1100" b="1" kern="100">
                          <a:effectLst/>
                          <a:latin typeface="游明朝" panose="02020400000000000000" pitchFamily="18" charset="-128"/>
                          <a:ea typeface="游明朝" panose="02020400000000000000" pitchFamily="18" charset="-128"/>
                          <a:cs typeface="Arial" panose="020B0604020202020204" pitchFamily="34" charset="0"/>
                        </a:rPr>
                        <a:t>WORSHIPING CHRIST</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ja-JP" sz="1100" b="1" kern="100">
                          <a:effectLst/>
                          <a:latin typeface="游明朝" panose="02020400000000000000" pitchFamily="18" charset="-128"/>
                          <a:ea typeface="游明朝" panose="02020400000000000000" pitchFamily="18" charset="-128"/>
                          <a:cs typeface="Arial" panose="020B0604020202020204" pitchFamily="34" charset="0"/>
                        </a:rPr>
                        <a:t>キリストに賛美</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20897027"/>
                  </a:ext>
                </a:extLst>
              </a:tr>
              <a:tr h="759184">
                <a:tc>
                  <a:txBody>
                    <a:bodyPr/>
                    <a:lstStyle/>
                    <a:p>
                      <a:pPr marL="1270"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49. It is essential to realize that our relationship to the Person of Jesus Christ is one of friendship and adoration, drawn by the love represented under the image of his heart. We venerate that image, yet our worship is directed solely to the living Christ, in his divinity and his plenary humanity, so that we may be embraced by his human and divine love.</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49.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イエス・キリストという</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Person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と私達との関係は、彼の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というイメージで表される愛、この愛が導き出す、友情と憧憬の関係です。この気付きがとても大切です。彼の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というイメージを私達は聖なるものとして</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venerate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しますが、私達が賛美する対象はひとえに生けるキリスト、即ち神であり完全な人間でもあるキリストだけです。だからこそ私達は、イエス・キリストが有する神の愛と人間の愛に抱（いだ）かれるのです。</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325062714"/>
                  </a:ext>
                </a:extLst>
              </a:tr>
              <a:tr h="2336708">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50. Whatever the image employed, it is clear that the living heart of Christ – not its representation – is the object of our worship, for it is part of his holy risen body, which is inseparable from the Son of God who assumed that body forever.  We worship it because it is “the heart of the Person of the Word, to whom it is inseparably united”.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2"/>
                        </a:rPr>
                        <a:t>[29]</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Nor do we worship it for its own sake, but because with this heart the incarnate Son is alive, loves us and receives our love in return.  Any act of love or worship of his heart is thus “really and truly given to Christ himself”,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3"/>
                        </a:rPr>
                        <a:t>[30]</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since it spontaneously refers back to him and is “a symbol and a tender image of the infinite love of Jesus Christ”.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[31]</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5"/>
                        </a:rPr>
                        <a:t>[29]</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PIUS VI, Constitution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Auctorem</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Fidei</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(28 August 1794), 63: DH 2663.</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6"/>
                        </a:rPr>
                        <a:t>[30]</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LEO XIII, Encyclical Letter </a:t>
                      </a:r>
                      <a:r>
                        <a:rPr lang="en-US" sz="1100" i="1"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7"/>
                        </a:rPr>
                        <a:t>Annum Sacrum</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(25 May 1899): ASS 31 (1898-1899), 649.</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8"/>
                        </a:rPr>
                        <a:t>[31]</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7"/>
                        </a:rPr>
                        <a:t>Ibid</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Inest</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in Sacro Corde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symbolum</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et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expressa</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imago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infinitæ</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Iesu</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Christi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caritatis</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50.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このイメージがどう使われるにせよ、キリストの生ける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そのものを、それが表象するものとしてではなく、私達の賛美の対象とする。これは明白なことです。何故ならこの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は、復活した聖なる身体の一部であり、この身体は永遠に人となった神の子から切り離すことは出来ないからです。この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を「御言葉の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Person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と不可分に統合されたもの」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[29]</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として私達は賛美します。ただ、私達はこの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を賛美すること自体を目的としません。この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を賛美する理由は、この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によって受肉した御子が今も生きていて（</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is alive)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、私達を愛し、私達からの愛を受け取って下さるからです。</a:t>
                      </a:r>
                      <a:r>
                        <a:rPr lang="ja-JP" altLang="ja-JP" sz="1100" dirty="0">
                          <a:effectLst/>
                          <a:ea typeface="游明朝" panose="02020400000000000000" pitchFamily="18" charset="-128"/>
                          <a:cs typeface="Arial" panose="020B0604020202020204" pitchFamily="34" charset="0"/>
                        </a:rPr>
                        <a:t>ですから</a:t>
                      </a:r>
                      <a:r>
                        <a:rPr lang="en-US" altLang="ja-JP" sz="1100" kern="100" dirty="0">
                          <a:effectLst/>
                          <a:latin typeface="游明朝" panose="02020400000000000000" pitchFamily="18" charset="-128"/>
                          <a:ea typeface="游明朝" panose="02020400000000000000" pitchFamily="18" charset="-128"/>
                          <a:cs typeface="Arial" panose="020B0604020202020204" pitchFamily="34" charset="0"/>
                        </a:rPr>
                        <a:t>his heart</a:t>
                      </a:r>
                      <a:r>
                        <a:rPr lang="ja-JP" altLang="ja-JP" sz="1100" dirty="0">
                          <a:effectLst/>
                          <a:ea typeface="游明朝" panose="02020400000000000000" pitchFamily="18" charset="-128"/>
                          <a:cs typeface="Arial" panose="020B0604020202020204" pitchFamily="34" charset="0"/>
                        </a:rPr>
                        <a:t>への愛や賛美の如何なる行為も「実に真に、キリストご自身に捧げられている」</a:t>
                      </a:r>
                      <a:r>
                        <a:rPr lang="en-US" altLang="ja-JP" sz="1100" kern="100" dirty="0">
                          <a:effectLst/>
                          <a:latin typeface="游明朝" panose="02020400000000000000" pitchFamily="18" charset="-128"/>
                          <a:ea typeface="游明朝" panose="02020400000000000000" pitchFamily="18" charset="-128"/>
                          <a:cs typeface="Arial" panose="020B0604020202020204" pitchFamily="34" charset="0"/>
                        </a:rPr>
                        <a:t>[30] </a:t>
                      </a:r>
                      <a:r>
                        <a:rPr lang="ja-JP" altLang="ja-JP" sz="1100" dirty="0">
                          <a:effectLst/>
                          <a:ea typeface="游明朝" panose="02020400000000000000" pitchFamily="18" charset="-128"/>
                          <a:cs typeface="Arial" panose="020B0604020202020204" pitchFamily="34" charset="0"/>
                        </a:rPr>
                        <a:t>のです。 何故なら</a:t>
                      </a:r>
                      <a:r>
                        <a:rPr lang="en-US" altLang="ja-JP" sz="1100" i="1"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Sacro Corde</a:t>
                      </a:r>
                      <a:r>
                        <a:rPr lang="ja-JP" altLang="ja-JP" sz="1100" dirty="0">
                          <a:effectLst/>
                          <a:ea typeface="游明朝" panose="02020400000000000000" pitchFamily="18" charset="-128"/>
                          <a:cs typeface="Arial" panose="020B0604020202020204" pitchFamily="34" charset="0"/>
                        </a:rPr>
                        <a:t>は、自発的に心をキリストへ立ち返らせるものであり、「イエス・キリストの無限の愛を穏やかに象徴するシンボルでありイメージ」</a:t>
                      </a:r>
                      <a:r>
                        <a:rPr lang="en-US" altLang="ja-JP" sz="1100" kern="100" dirty="0">
                          <a:effectLst/>
                          <a:latin typeface="游明朝" panose="02020400000000000000" pitchFamily="18" charset="-128"/>
                          <a:ea typeface="游明朝" panose="02020400000000000000" pitchFamily="18" charset="-128"/>
                          <a:cs typeface="Arial" panose="020B0604020202020204" pitchFamily="34" charset="0"/>
                        </a:rPr>
                        <a:t>[31]</a:t>
                      </a:r>
                      <a:r>
                        <a:rPr lang="ja-JP" altLang="ja-JP" sz="1100" dirty="0">
                          <a:effectLst/>
                          <a:ea typeface="游明朝" panose="02020400000000000000" pitchFamily="18" charset="-128"/>
                          <a:cs typeface="Arial" panose="020B0604020202020204" pitchFamily="34" charset="0"/>
                        </a:rPr>
                        <a:t>だからです。</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[29]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教皇ピオ</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6</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世大勅書『信仰の創始者（</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1794</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8</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月</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28</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日）』</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63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Auctorem</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fidei</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DH, 2663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[30]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教皇レオ</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世回勅『アンヌム・サクルム（</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1899</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5</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月</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25</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日）』（</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Annum Sacrum: ASS 31 [1898-99], 649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28</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に前出『みこころの信心</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み心の信心についての四回勅』、</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104</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頁参照］）。</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[31]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同上：</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Inest</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in </a:t>
                      </a:r>
                      <a:r>
                        <a:rPr lang="en-US" sz="1100" i="1"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Sacro Corde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symbolum</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et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expressa</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imago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infinitæ</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Iesu</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Christi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caritatis</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和訳「</a:t>
                      </a:r>
                      <a:r>
                        <a:rPr lang="en-US" altLang="ja-JP" sz="1100" i="1"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Sacro Corde</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に</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はイエス・キリストの無限の慈愛の象徴と</a:t>
                      </a:r>
                      <a:r>
                        <a:rPr lang="ja-JP" altLang="ja-JP" sz="1100" kern="100" dirty="0">
                          <a:effectLst/>
                          <a:latin typeface="游明朝" panose="02020400000000000000" pitchFamily="18" charset="-128"/>
                          <a:ea typeface="游明朝" panose="02020400000000000000" pitchFamily="18" charset="-128"/>
                          <a:cs typeface="Arial" panose="020B0604020202020204" pitchFamily="34" charset="0"/>
                        </a:rPr>
                        <a:t>イメージ</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表現が宿っている。」</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151687776"/>
                  </a:ext>
                </a:extLst>
              </a:tr>
              <a:tr h="1109745">
                <a:tc>
                  <a:txBody>
                    <a:bodyPr/>
                    <a:lstStyle/>
                    <a:p>
                      <a:pPr marL="1270"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51. For this reason, it should never be imagined that this devotion may distract or separate us from Jesus and his love.  In a natural and direct way, it points us to him and to him alone, who calls us to a precious friendship marked by dialogue, affection, trust and adoration.  The Christ we see depicted with a pierced and burning heart is the same Christ who, for love of us, was born in Bethlehem, passed through Galilee healing the sick, embracing sinners and showing mercy.  The same Christ who loved us to the very end, opening wide his arms on the cross, who then rose from the dead and now lives among us in glory.</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51.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ですからこの様な</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Sacro Corde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への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devotion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が、私達をイエスとイエスの愛とから分離させるもの、私達を破壊するものだと思ってはなりません。むしろこの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devotion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ただイエスへ、イエスご自身へ、自然に真っ直ぐに向かう一本の道を私達に指し示してくれます。対話と愛情と信頼と憧憬に特徴づけられる、かけがえのない友情へと招いてくれます。刺し貫かれた燃え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とともに描かれる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Christ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は、私達への愛を示した</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Christ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と同じです。愛ゆえに、ベツレヘムに生まれ、ガリラヤを行脚しながら病人を癒し、</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sinners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に優しく接し、慈悲を示した方。十字架の上で両手を広げ、最後の瞬間まで私達を愛した方。死から復活し今も栄光のうちに私達とともに生きる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Christ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と同じです。</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741133060"/>
                  </a:ext>
                </a:extLst>
              </a:tr>
            </a:tbl>
          </a:graphicData>
        </a:graphic>
      </p:graphicFrame>
    </p:spTree>
    <p:extLst>
      <p:ext uri="{BB962C8B-B14F-4D97-AF65-F5344CB8AC3E}">
        <p14:creationId xmlns:p14="http://schemas.microsoft.com/office/powerpoint/2010/main" val="2274644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F81E46-5B6A-3920-A00A-5709075EADFE}"/>
              </a:ext>
            </a:extLst>
          </p:cNvPr>
          <p:cNvSpPr>
            <a:spLocks noGrp="1"/>
          </p:cNvSpPr>
          <p:nvPr>
            <p:ph type="title"/>
          </p:nvPr>
        </p:nvSpPr>
        <p:spPr>
          <a:xfrm>
            <a:off x="137160" y="71790"/>
            <a:ext cx="8869680" cy="235656"/>
          </a:xfrm>
        </p:spPr>
        <p:txBody>
          <a:bodyPr>
            <a:noAutofit/>
          </a:bodyPr>
          <a:lstStyle/>
          <a:p>
            <a:r>
              <a:rPr lang="ja-JP" altLang="ja-JP" sz="1800" kern="100" dirty="0">
                <a:latin typeface="游明朝" panose="02020400000000000000" pitchFamily="18" charset="-128"/>
                <a:ea typeface="游明朝" panose="02020400000000000000" pitchFamily="18" charset="-128"/>
                <a:cs typeface="Arial" panose="020B0604020202020204" pitchFamily="34" charset="0"/>
              </a:rPr>
              <a:t>想像上のシンボルではなく、全人類救済が流れ出る源泉、</a:t>
            </a:r>
            <a:r>
              <a:rPr lang="en-US" altLang="ja-JP" sz="1800" kern="100" dirty="0">
                <a:latin typeface="游明朝" panose="02020400000000000000" pitchFamily="18" charset="-128"/>
                <a:ea typeface="游明朝" panose="02020400000000000000" pitchFamily="18" charset="-128"/>
                <a:cs typeface="Arial" panose="020B0604020202020204" pitchFamily="34" charset="0"/>
              </a:rPr>
              <a:t>center</a:t>
            </a:r>
            <a:r>
              <a:rPr lang="ja-JP" altLang="ja-JP" sz="1800" kern="100" dirty="0">
                <a:latin typeface="游明朝" panose="02020400000000000000" pitchFamily="18" charset="-128"/>
                <a:ea typeface="游明朝" panose="02020400000000000000" pitchFamily="18" charset="-128"/>
                <a:cs typeface="Arial" panose="020B0604020202020204" pitchFamily="34" charset="0"/>
              </a:rPr>
              <a:t>を表す</a:t>
            </a:r>
            <a:r>
              <a:rPr lang="en-US" altLang="ja-JP" sz="1800" kern="100" dirty="0">
                <a:latin typeface="游明朝" panose="02020400000000000000" pitchFamily="18" charset="-128"/>
                <a:ea typeface="游明朝" panose="02020400000000000000" pitchFamily="18" charset="-128"/>
                <a:cs typeface="Arial" panose="020B0604020202020204" pitchFamily="34" charset="0"/>
              </a:rPr>
              <a:t>a real symbol</a:t>
            </a:r>
            <a:endParaRPr kumimoji="1" lang="ja-JP" altLang="en-US" sz="1800" dirty="0"/>
          </a:p>
        </p:txBody>
      </p:sp>
      <p:sp>
        <p:nvSpPr>
          <p:cNvPr id="3" name="スライド番号プレースホルダー 2">
            <a:extLst>
              <a:ext uri="{FF2B5EF4-FFF2-40B4-BE49-F238E27FC236}">
                <a16:creationId xmlns:a16="http://schemas.microsoft.com/office/drawing/2014/main" id="{3172A1B4-0D16-D8D5-866C-BDFF531F7A25}"/>
              </a:ext>
            </a:extLst>
          </p:cNvPr>
          <p:cNvSpPr>
            <a:spLocks noGrp="1"/>
          </p:cNvSpPr>
          <p:nvPr>
            <p:ph type="sldNum" sz="quarter" idx="12"/>
          </p:nvPr>
        </p:nvSpPr>
        <p:spPr/>
        <p:txBody>
          <a:bodyPr/>
          <a:lstStyle/>
          <a:p>
            <a:fld id="{CB5591CA-EF43-4068-8AB6-989F2127B497}" type="slidenum">
              <a:rPr kumimoji="1" lang="ja-JP" altLang="en-US" smtClean="0"/>
              <a:t>4</a:t>
            </a:fld>
            <a:endParaRPr kumimoji="1" lang="ja-JP" altLang="en-US"/>
          </a:p>
        </p:txBody>
      </p:sp>
      <p:graphicFrame>
        <p:nvGraphicFramePr>
          <p:cNvPr id="4" name="表 3">
            <a:extLst>
              <a:ext uri="{FF2B5EF4-FFF2-40B4-BE49-F238E27FC236}">
                <a16:creationId xmlns:a16="http://schemas.microsoft.com/office/drawing/2014/main" id="{F4BBC79A-1DBD-5234-2989-E3909103201A}"/>
              </a:ext>
            </a:extLst>
          </p:cNvPr>
          <p:cNvGraphicFramePr>
            <a:graphicFrameLocks noGrp="1"/>
          </p:cNvGraphicFramePr>
          <p:nvPr>
            <p:extLst>
              <p:ext uri="{D42A27DB-BD31-4B8C-83A1-F6EECF244321}">
                <p14:modId xmlns:p14="http://schemas.microsoft.com/office/powerpoint/2010/main" val="314394038"/>
              </p:ext>
            </p:extLst>
          </p:nvPr>
        </p:nvGraphicFramePr>
        <p:xfrm>
          <a:off x="0" y="235656"/>
          <a:ext cx="9144000" cy="6622344"/>
        </p:xfrm>
        <a:graphic>
          <a:graphicData uri="http://schemas.openxmlformats.org/drawingml/2006/table">
            <a:tbl>
              <a:tblPr firstRow="1" firstCol="1" bandRow="1"/>
              <a:tblGrid>
                <a:gridCol w="4572000">
                  <a:extLst>
                    <a:ext uri="{9D8B030D-6E8A-4147-A177-3AD203B41FA5}">
                      <a16:colId xmlns:a16="http://schemas.microsoft.com/office/drawing/2014/main" val="2436746858"/>
                    </a:ext>
                  </a:extLst>
                </a:gridCol>
                <a:gridCol w="4572000">
                  <a:extLst>
                    <a:ext uri="{9D8B030D-6E8A-4147-A177-3AD203B41FA5}">
                      <a16:colId xmlns:a16="http://schemas.microsoft.com/office/drawing/2014/main" val="1530130937"/>
                    </a:ext>
                  </a:extLst>
                </a:gridCol>
              </a:tblGrid>
              <a:tr h="129993">
                <a:tc>
                  <a:txBody>
                    <a:bodyPr/>
                    <a:lstStyle/>
                    <a:p>
                      <a:pPr marL="1270" algn="just">
                        <a:lnSpc>
                          <a:spcPts val="1200"/>
                        </a:lnSpc>
                        <a:buNone/>
                      </a:pPr>
                      <a:r>
                        <a:rPr lang="en-US" sz="1000" b="1" kern="100">
                          <a:effectLst/>
                          <a:latin typeface="游明朝" panose="02020400000000000000" pitchFamily="18" charset="-128"/>
                          <a:ea typeface="游明朝" panose="02020400000000000000" pitchFamily="18" charset="-128"/>
                          <a:cs typeface="Arial" panose="020B0604020202020204" pitchFamily="34" charset="0"/>
                        </a:rPr>
                        <a:t>VENERATING HIS IMAGE</a:t>
                      </a:r>
                      <a:endParaRPr lang="ja-JP" sz="1000" kern="100">
                        <a:effectLst/>
                        <a:latin typeface="游明朝" panose="02020400000000000000" pitchFamily="18" charset="-128"/>
                        <a:ea typeface="游明朝" panose="02020400000000000000" pitchFamily="18" charset="-128"/>
                        <a:cs typeface="Arial" panose="020B0604020202020204" pitchFamily="34" charset="0"/>
                      </a:endParaRPr>
                    </a:p>
                  </a:txBody>
                  <a:tcPr marL="35186" marR="35186" marT="27693" marB="276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ja-JP" sz="1000" b="1" kern="100">
                          <a:effectLst/>
                          <a:latin typeface="游明朝" panose="02020400000000000000" pitchFamily="18" charset="-128"/>
                          <a:ea typeface="游明朝" panose="02020400000000000000" pitchFamily="18" charset="-128"/>
                          <a:cs typeface="Arial" panose="020B0604020202020204" pitchFamily="34" charset="0"/>
                        </a:rPr>
                        <a:t>キリストのイメージを</a:t>
                      </a:r>
                      <a:r>
                        <a:rPr lang="en-US" sz="1000" b="1" kern="100">
                          <a:effectLst/>
                          <a:latin typeface="游明朝" panose="02020400000000000000" pitchFamily="18" charset="-128"/>
                          <a:ea typeface="游明朝" panose="02020400000000000000" pitchFamily="18" charset="-128"/>
                          <a:cs typeface="Arial" panose="020B0604020202020204" pitchFamily="34" charset="0"/>
                        </a:rPr>
                        <a:t>venerate</a:t>
                      </a:r>
                      <a:r>
                        <a:rPr lang="ja-JP" sz="1000" b="1" kern="100">
                          <a:effectLst/>
                          <a:latin typeface="游明朝" panose="02020400000000000000" pitchFamily="18" charset="-128"/>
                          <a:ea typeface="游明朝" panose="02020400000000000000" pitchFamily="18" charset="-128"/>
                          <a:cs typeface="Arial" panose="020B0604020202020204" pitchFamily="34" charset="0"/>
                        </a:rPr>
                        <a:t>（崇拝）する</a:t>
                      </a:r>
                      <a:endParaRPr lang="ja-JP" sz="1000" kern="100">
                        <a:effectLst/>
                        <a:latin typeface="游明朝" panose="02020400000000000000" pitchFamily="18" charset="-128"/>
                        <a:ea typeface="游明朝" panose="02020400000000000000" pitchFamily="18" charset="-128"/>
                        <a:cs typeface="Arial" panose="020B0604020202020204" pitchFamily="34" charset="0"/>
                      </a:endParaRPr>
                    </a:p>
                  </a:txBody>
                  <a:tcPr marL="35186" marR="35186" marT="27693" marB="276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786611853"/>
                  </a:ext>
                </a:extLst>
              </a:tr>
              <a:tr h="833713">
                <a:tc>
                  <a:txBody>
                    <a:bodyPr/>
                    <a:lstStyle/>
                    <a:p>
                      <a:pPr marL="1270"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52. While the image of Christ and his heart is not in itself an object of worship, neither is it simply one among many other possible images.  It was not devised at a desk or designed by an artist; it is “no imaginary symbol, but a real symbol which represents the </a:t>
                      </a:r>
                      <a:r>
                        <a:rPr lang="en-US" sz="1000" kern="100" dirty="0" err="1">
                          <a:effectLst/>
                          <a:latin typeface="游明朝" panose="02020400000000000000" pitchFamily="18" charset="-128"/>
                          <a:ea typeface="游明朝" panose="02020400000000000000" pitchFamily="18" charset="-128"/>
                          <a:cs typeface="Arial" panose="020B0604020202020204" pitchFamily="34" charset="0"/>
                        </a:rPr>
                        <a:t>centre</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 the source from which salvation flowed for all humanity”. </a:t>
                      </a:r>
                      <a:r>
                        <a:rPr lang="en-US" sz="10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3"/>
                        </a:rPr>
                        <a:t>[32]</a:t>
                      </a:r>
                      <a:endParaRPr lang="ja-JP" sz="10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0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0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[32]</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000" i="1"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5"/>
                        </a:rPr>
                        <a:t>Angelus</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 9 June 2013: </a:t>
                      </a:r>
                      <a:r>
                        <a:rPr lang="en-US" sz="1000" i="1" kern="100" dirty="0" err="1">
                          <a:effectLst/>
                          <a:latin typeface="游明朝" panose="02020400000000000000" pitchFamily="18" charset="-128"/>
                          <a:ea typeface="游明朝" panose="02020400000000000000" pitchFamily="18" charset="-128"/>
                          <a:cs typeface="Arial" panose="020B0604020202020204" pitchFamily="34" charset="0"/>
                        </a:rPr>
                        <a:t>L’Osservatore</a:t>
                      </a:r>
                      <a:r>
                        <a:rPr lang="en-US" sz="1000" i="1" kern="100" dirty="0">
                          <a:effectLst/>
                          <a:latin typeface="游明朝" panose="02020400000000000000" pitchFamily="18" charset="-128"/>
                          <a:ea typeface="游明朝" panose="02020400000000000000" pitchFamily="18" charset="-128"/>
                          <a:cs typeface="Arial" panose="020B0604020202020204" pitchFamily="34" charset="0"/>
                        </a:rPr>
                        <a:t> Romano</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 10-11 June 2013, p. 8.</a:t>
                      </a:r>
                      <a:endParaRPr lang="ja-JP" sz="10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5186" marR="35186" marT="27693" marB="276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52. his heart</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とともに描かれるキリストのイメージは、それ自体では決して賛美の対象とはなりませんが、数あるイメージの一つに過ぎないというのとも違います。机上の細工でも、単なる芸術家の作品でもない。それは「想像上のシンボルではなく、全人類救済が流れ出る源泉、</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center</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を表す</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a real symbol</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[32]</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なのです。</a:t>
                      </a:r>
                    </a:p>
                    <a:p>
                      <a:pPr indent="-635"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000" kern="100" dirty="0">
                        <a:effectLst/>
                        <a:latin typeface="游明朝" panose="02020400000000000000" pitchFamily="18" charset="-128"/>
                        <a:ea typeface="游明朝" panose="02020400000000000000" pitchFamily="18" charset="-128"/>
                        <a:cs typeface="Arial" panose="020B0604020202020204" pitchFamily="34" charset="0"/>
                      </a:endParaRPr>
                    </a:p>
                    <a:p>
                      <a:pPr indent="-64770"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[32] </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教皇フランシスコ「お告げの祈り（</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2013</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6</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月</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9</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日）」（</a:t>
                      </a:r>
                      <a:r>
                        <a:rPr lang="en-US" sz="1000" kern="100" dirty="0" err="1">
                          <a:effectLst/>
                          <a:latin typeface="游明朝" panose="02020400000000000000" pitchFamily="18" charset="-128"/>
                          <a:ea typeface="游明朝" panose="02020400000000000000" pitchFamily="18" charset="-128"/>
                          <a:cs typeface="Arial" panose="020B0604020202020204" pitchFamily="34" charset="0"/>
                        </a:rPr>
                        <a:t>LʼOsservatore</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 Romano, 10-11 </a:t>
                      </a:r>
                      <a:r>
                        <a:rPr lang="en-US" sz="1000" kern="100" dirty="0" err="1">
                          <a:effectLst/>
                          <a:latin typeface="游明朝" panose="02020400000000000000" pitchFamily="18" charset="-128"/>
                          <a:ea typeface="游明朝" panose="02020400000000000000" pitchFamily="18" charset="-128"/>
                          <a:cs typeface="Arial" panose="020B0604020202020204" pitchFamily="34" charset="0"/>
                        </a:rPr>
                        <a:t>giugno</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 2013, p. 8</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［『教皇フランシスコ講話集１』、</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112</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頁］）</a:t>
                      </a:r>
                    </a:p>
                  </a:txBody>
                  <a:tcPr marL="35186" marR="35186" marT="27693" marB="276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933738600"/>
                  </a:ext>
                </a:extLst>
              </a:tr>
              <a:tr h="1224669">
                <a:tc>
                  <a:txBody>
                    <a:bodyPr/>
                    <a:lstStyle/>
                    <a:p>
                      <a:pPr marL="1270"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53. Universal human experience has made the image of the heart something unique.  Indeed, throughout history and in different parts of the world, it has become a symbol of personal intimacy, affection, emotional attachment and capacity for love.  Transcending all scientific explanations, a hand placed on the heart of a friend expresses special affection: when two persons fall in love and draw close to one another, their hearts beat faster; when we are abandoned or deceived by someone we love, our hearts sink.  So too, when we want to say something deeply personal, we often say that we are speaking </a:t>
                      </a:r>
                      <a:r>
                        <a:rPr lang="en-US" sz="10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“from the heart”</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  The language of poetry reflects the power of these experiences. In the course of history, the heart has taken on unique symbolic value that is more than merely conventional.</a:t>
                      </a:r>
                      <a:endParaRPr lang="ja-JP" sz="10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5186" marR="35186" marT="27693" marB="276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000" kern="100">
                          <a:effectLst/>
                          <a:latin typeface="游明朝" panose="02020400000000000000" pitchFamily="18" charset="-128"/>
                          <a:ea typeface="游明朝" panose="02020400000000000000" pitchFamily="18" charset="-128"/>
                          <a:cs typeface="Arial" panose="020B0604020202020204" pitchFamily="34" charset="0"/>
                        </a:rPr>
                        <a:t>53. the heart</a:t>
                      </a:r>
                      <a:r>
                        <a:rPr lang="ja-JP" sz="1000" kern="100">
                          <a:effectLst/>
                          <a:latin typeface="游明朝" panose="02020400000000000000" pitchFamily="18" charset="-128"/>
                          <a:ea typeface="游明朝" panose="02020400000000000000" pitchFamily="18" charset="-128"/>
                          <a:cs typeface="Arial" panose="020B0604020202020204" pitchFamily="34" charset="0"/>
                        </a:rPr>
                        <a:t>というイメージがユニークなのは、それが人間の普遍的体験から生まれるものだからです。実際、歴史を通じこの形而下界の各地で</a:t>
                      </a:r>
                      <a:r>
                        <a:rPr lang="en-US" sz="1000" kern="100">
                          <a:effectLst/>
                          <a:latin typeface="游明朝" panose="02020400000000000000" pitchFamily="18" charset="-128"/>
                          <a:ea typeface="游明朝" panose="02020400000000000000" pitchFamily="18" charset="-128"/>
                          <a:cs typeface="Arial" panose="020B0604020202020204" pitchFamily="34" charset="0"/>
                        </a:rPr>
                        <a:t>the heart</a:t>
                      </a:r>
                      <a:r>
                        <a:rPr lang="ja-JP" sz="1000" kern="100">
                          <a:effectLst/>
                          <a:latin typeface="游明朝" panose="02020400000000000000" pitchFamily="18" charset="-128"/>
                          <a:ea typeface="游明朝" panose="02020400000000000000" pitchFamily="18" charset="-128"/>
                          <a:cs typeface="Arial" panose="020B0604020202020204" pitchFamily="34" charset="0"/>
                        </a:rPr>
                        <a:t>は、ペルソナとしての親密、愛情、感情的愛着、そして</a:t>
                      </a:r>
                      <a:r>
                        <a:rPr lang="en-US" sz="1000" kern="100">
                          <a:effectLst/>
                          <a:latin typeface="游明朝" panose="02020400000000000000" pitchFamily="18" charset="-128"/>
                          <a:ea typeface="游明朝" panose="02020400000000000000" pitchFamily="18" charset="-128"/>
                          <a:cs typeface="Arial" panose="020B0604020202020204" pitchFamily="34" charset="0"/>
                        </a:rPr>
                        <a:t>capacity for love</a:t>
                      </a:r>
                      <a:r>
                        <a:rPr lang="ja-JP" sz="1000" kern="100">
                          <a:effectLst/>
                          <a:latin typeface="游明朝" panose="02020400000000000000" pitchFamily="18" charset="-128"/>
                          <a:ea typeface="游明朝" panose="02020400000000000000" pitchFamily="18" charset="-128"/>
                          <a:cs typeface="Arial" panose="020B0604020202020204" pitchFamily="34" charset="0"/>
                        </a:rPr>
                        <a:t>を象徴する</a:t>
                      </a:r>
                      <a:r>
                        <a:rPr lang="en-US" sz="1000" kern="100">
                          <a:effectLst/>
                          <a:latin typeface="游明朝" panose="02020400000000000000" pitchFamily="18" charset="-128"/>
                          <a:ea typeface="游明朝" panose="02020400000000000000" pitchFamily="18" charset="-128"/>
                          <a:cs typeface="Arial" panose="020B0604020202020204" pitchFamily="34" charset="0"/>
                        </a:rPr>
                        <a:t>a symbol</a:t>
                      </a:r>
                      <a:r>
                        <a:rPr lang="ja-JP" sz="1000" kern="100">
                          <a:effectLst/>
                          <a:latin typeface="游明朝" panose="02020400000000000000" pitchFamily="18" charset="-128"/>
                          <a:ea typeface="游明朝" panose="02020400000000000000" pitchFamily="18" charset="-128"/>
                          <a:cs typeface="Arial" panose="020B0604020202020204" pitchFamily="34" charset="0"/>
                        </a:rPr>
                        <a:t>となり今日に至っています。友の胸に手を当てること（</a:t>
                      </a:r>
                      <a:r>
                        <a:rPr lang="en-US" sz="1000" kern="100">
                          <a:effectLst/>
                          <a:latin typeface="游明朝" panose="02020400000000000000" pitchFamily="18" charset="-128"/>
                          <a:ea typeface="游明朝" panose="02020400000000000000" pitchFamily="18" charset="-128"/>
                          <a:cs typeface="Arial" panose="020B0604020202020204" pitchFamily="34" charset="0"/>
                        </a:rPr>
                        <a:t>a hand placed on the heart of a friend</a:t>
                      </a:r>
                      <a:r>
                        <a:rPr lang="ja-JP" sz="1000" kern="100">
                          <a:effectLst/>
                          <a:latin typeface="游明朝" panose="02020400000000000000" pitchFamily="18" charset="-128"/>
                          <a:ea typeface="游明朝" panose="02020400000000000000" pitchFamily="18" charset="-128"/>
                          <a:cs typeface="Arial" panose="020B0604020202020204" pitchFamily="34" charset="0"/>
                        </a:rPr>
                        <a:t>）は、サイエンスによる説明を全て超越して、特別の愛情を表現しています。即ち、二つのペルソナが恋をして互いに引き寄せ合うとき、彼らの脈拍は高まります。あるいは、愛する誰かに欺かれたり見捨てられたりすると私達の心は沈んで（</a:t>
                      </a:r>
                      <a:r>
                        <a:rPr lang="en-US" sz="1000" kern="100">
                          <a:effectLst/>
                          <a:latin typeface="游明朝" panose="02020400000000000000" pitchFamily="18" charset="-128"/>
                          <a:ea typeface="游明朝" panose="02020400000000000000" pitchFamily="18" charset="-128"/>
                          <a:cs typeface="Arial" panose="020B0604020202020204" pitchFamily="34" charset="0"/>
                        </a:rPr>
                        <a:t>our hearts sink</a:t>
                      </a:r>
                      <a:r>
                        <a:rPr lang="ja-JP" sz="1000" kern="100">
                          <a:effectLst/>
                          <a:latin typeface="游明朝" panose="02020400000000000000" pitchFamily="18" charset="-128"/>
                          <a:ea typeface="游明朝" panose="02020400000000000000" pitchFamily="18" charset="-128"/>
                          <a:cs typeface="Arial" panose="020B0604020202020204" pitchFamily="34" charset="0"/>
                        </a:rPr>
                        <a:t>）しまいます。更にまた、ペルソナの深部に関連した何かを言おうとすると、</a:t>
                      </a:r>
                      <a:r>
                        <a:rPr lang="en-US" sz="1000" kern="100">
                          <a:effectLst/>
                          <a:latin typeface="游明朝" panose="02020400000000000000" pitchFamily="18" charset="-128"/>
                          <a:ea typeface="游明朝" panose="02020400000000000000" pitchFamily="18" charset="-128"/>
                          <a:cs typeface="Arial" panose="020B0604020202020204" pitchFamily="34" charset="0"/>
                        </a:rPr>
                        <a:t>“from the heart”</a:t>
                      </a:r>
                      <a:r>
                        <a:rPr lang="ja-JP" sz="1000" kern="100">
                          <a:effectLst/>
                          <a:latin typeface="游明朝" panose="02020400000000000000" pitchFamily="18" charset="-128"/>
                          <a:ea typeface="游明朝" panose="02020400000000000000" pitchFamily="18" charset="-128"/>
                          <a:cs typeface="Arial" panose="020B0604020202020204" pitchFamily="34" charset="0"/>
                        </a:rPr>
                        <a:t>（心から）という言い方をします。詩の言語は、この様な表現方法の力を反映しています。人類史に渡って、</a:t>
                      </a:r>
                      <a:r>
                        <a:rPr lang="en-US" sz="1000" kern="100">
                          <a:effectLst/>
                          <a:latin typeface="游明朝" panose="02020400000000000000" pitchFamily="18" charset="-128"/>
                          <a:ea typeface="游明朝" panose="02020400000000000000" pitchFamily="18" charset="-128"/>
                          <a:cs typeface="Arial" panose="020B0604020202020204" pitchFamily="34" charset="0"/>
                        </a:rPr>
                        <a:t>the heart</a:t>
                      </a:r>
                      <a:r>
                        <a:rPr lang="ja-JP" sz="1000" kern="100">
                          <a:effectLst/>
                          <a:latin typeface="游明朝" panose="02020400000000000000" pitchFamily="18" charset="-128"/>
                          <a:ea typeface="游明朝" panose="02020400000000000000" pitchFamily="18" charset="-128"/>
                          <a:cs typeface="Arial" panose="020B0604020202020204" pitchFamily="34" charset="0"/>
                        </a:rPr>
                        <a:t>は、単なる慣習に留まらないユニークなシンボル価値を持つようになったのです。</a:t>
                      </a:r>
                    </a:p>
                  </a:txBody>
                  <a:tcPr marL="35186" marR="35186" marT="27693" marB="276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220762201"/>
                  </a:ext>
                </a:extLst>
              </a:tr>
              <a:tr h="2162963">
                <a:tc>
                  <a:txBody>
                    <a:bodyPr/>
                    <a:lstStyle/>
                    <a:p>
                      <a:pPr marL="1270" algn="just">
                        <a:lnSpc>
                          <a:spcPts val="1200"/>
                        </a:lnSpc>
                        <a:buNone/>
                      </a:pPr>
                      <a:r>
                        <a:rPr lang="en-US" sz="1000" kern="100">
                          <a:effectLst/>
                          <a:latin typeface="游明朝" panose="02020400000000000000" pitchFamily="18" charset="-128"/>
                          <a:ea typeface="游明朝" panose="02020400000000000000" pitchFamily="18" charset="-128"/>
                          <a:cs typeface="Arial" panose="020B0604020202020204" pitchFamily="34" charset="0"/>
                        </a:rPr>
                        <a:t>54. It is understandable, then, that the Church has chosen the image of the heart to represent the human and divine love of Jesus Christ and the inmost core of his Person.  Yet, while the depiction of a heart afire may be an eloquent symbol of the burning love of Jesus Christ, it is important that this heart not be represented apart from him.  In this way, his summons to a personal relationship of encounter and dialogue will become all the more meaningful. </a:t>
                      </a:r>
                      <a:r>
                        <a:rPr lang="en-US" sz="10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6"/>
                        </a:rPr>
                        <a:t>[33]</a:t>
                      </a:r>
                      <a:r>
                        <a:rPr lang="en-US" sz="1000" kern="100">
                          <a:effectLst/>
                          <a:latin typeface="游明朝" panose="02020400000000000000" pitchFamily="18" charset="-128"/>
                          <a:ea typeface="游明朝" panose="02020400000000000000" pitchFamily="18" charset="-128"/>
                          <a:cs typeface="Arial" panose="020B0604020202020204" pitchFamily="34" charset="0"/>
                        </a:rPr>
                        <a:t>  The venerable image portraying Christ holding out his loving heart also shows him looking directly at us, inviting us to encounter, dialogue and trust; it shows his strong hands capable of supporting us and his lips that speak personally to each of us.</a:t>
                      </a:r>
                      <a:endParaRPr lang="ja-JP" sz="10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000" kern="100">
                          <a:effectLst/>
                          <a:latin typeface="游明朝" panose="02020400000000000000" pitchFamily="18" charset="-128"/>
                          <a:ea typeface="游明朝" panose="02020400000000000000" pitchFamily="18" charset="-128"/>
                          <a:cs typeface="Arial" panose="020B0604020202020204" pitchFamily="34" charset="0"/>
                        </a:rPr>
                        <a:t>__________</a:t>
                      </a:r>
                      <a:endParaRPr lang="ja-JP" sz="10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0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7"/>
                        </a:rPr>
                        <a:t>[33]</a:t>
                      </a:r>
                      <a:r>
                        <a:rPr lang="en-US" sz="1000" kern="100">
                          <a:effectLst/>
                          <a:latin typeface="游明朝" panose="02020400000000000000" pitchFamily="18" charset="-128"/>
                          <a:ea typeface="游明朝" panose="02020400000000000000" pitchFamily="18" charset="-128"/>
                          <a:cs typeface="Arial" panose="020B0604020202020204" pitchFamily="34" charset="0"/>
                        </a:rPr>
                        <a:t> We can thus understand why the Church has forbidden placing on the altar representations of the heart of Jesus or Mary alone (cf. Response of the Congregation of Sacred Rites to the Reverend Charles Lecoq, P.S.S., 5 April 1879: </a:t>
                      </a:r>
                      <a:r>
                        <a:rPr lang="en-US" sz="1000" i="1" kern="100">
                          <a:effectLst/>
                          <a:latin typeface="游明朝" panose="02020400000000000000" pitchFamily="18" charset="-128"/>
                          <a:ea typeface="游明朝" panose="02020400000000000000" pitchFamily="18" charset="-128"/>
                          <a:cs typeface="Arial" panose="020B0604020202020204" pitchFamily="34" charset="0"/>
                        </a:rPr>
                        <a:t>Decreta Authentica Congregationis Sacrorum Rituum ex Actis ejusdem Collecta</a:t>
                      </a:r>
                      <a:r>
                        <a:rPr lang="en-US" sz="1000" kern="100">
                          <a:effectLst/>
                          <a:latin typeface="游明朝" panose="02020400000000000000" pitchFamily="18" charset="-128"/>
                          <a:ea typeface="游明朝" panose="02020400000000000000" pitchFamily="18" charset="-128"/>
                          <a:cs typeface="Arial" panose="020B0604020202020204" pitchFamily="34" charset="0"/>
                        </a:rPr>
                        <a:t>, vol. III, 107-108, n. 3492). </a:t>
                      </a:r>
                      <a:r>
                        <a:rPr lang="ja-JP" sz="1000" kern="100">
                          <a:effectLst/>
                          <a:latin typeface="游明朝" panose="02020400000000000000" pitchFamily="18" charset="-128"/>
                          <a:ea typeface="游明朝" panose="02020400000000000000" pitchFamily="18" charset="-128"/>
                          <a:cs typeface="Arial" panose="020B0604020202020204" pitchFamily="34" charset="0"/>
                        </a:rPr>
                        <a:t>　</a:t>
                      </a:r>
                      <a:r>
                        <a:rPr lang="en-US" sz="1000" kern="100">
                          <a:effectLst/>
                          <a:latin typeface="游明朝" panose="02020400000000000000" pitchFamily="18" charset="-128"/>
                          <a:ea typeface="游明朝" panose="02020400000000000000" pitchFamily="18" charset="-128"/>
                          <a:cs typeface="Arial" panose="020B0604020202020204" pitchFamily="34" charset="0"/>
                        </a:rPr>
                        <a:t>Outside the liturgy, “for private devotion” (ibid.), the symbolism of a heart can be used as a teaching aid, an aesthetic figure or an emblem that invites one to meditate on the love of Christ, but this risks taking the heart as an object of adoration or spiritual dialogue apart from the Person of Christ.  On 31 March 1887, the Congregation gave another, similar response (ibid., 187, n. 3673).</a:t>
                      </a:r>
                      <a:endParaRPr lang="ja-JP" sz="1000" kern="100">
                        <a:effectLst/>
                        <a:latin typeface="游明朝" panose="02020400000000000000" pitchFamily="18" charset="-128"/>
                        <a:ea typeface="游明朝" panose="02020400000000000000" pitchFamily="18" charset="-128"/>
                        <a:cs typeface="Arial" panose="020B0604020202020204" pitchFamily="34" charset="0"/>
                      </a:endParaRPr>
                    </a:p>
                  </a:txBody>
                  <a:tcPr marL="35186" marR="35186" marT="27693" marB="276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54. </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そしてこう理解できるでしょう。イエス・キリストが有する神の愛と人の愛、そして彼の</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Person</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の最深部にある</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core</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（核心）を表すものとして、</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the heart</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のイメージを</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the Church</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は選択し今に至っているのだと。ただ確かに、炎をまとった</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の描写はイエス・キリストの燃える愛を雄弁に語るシンボルなのですが、この</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表現をイエス・キリストを切り離したものと</a:t>
                      </a:r>
                      <a:r>
                        <a:rPr lang="ja-JP" altLang="en-US" sz="1000" kern="100" dirty="0">
                          <a:effectLst/>
                          <a:latin typeface="游明朝" panose="02020400000000000000" pitchFamily="18" charset="-128"/>
                          <a:ea typeface="游明朝" panose="02020400000000000000" pitchFamily="18" charset="-128"/>
                          <a:cs typeface="Arial" panose="020B0604020202020204" pitchFamily="34" charset="0"/>
                        </a:rPr>
                        <a:t>は</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しないことが重要です。こう心がければ、出会いと対話のペルソナ関係性へと招くイエスの招喚が、更に意義深いものになるでしょう。</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[33] </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愛あふれる</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を差し出すキリストを描写したイメージは、真っ直ぐ私達を見つめ、邂逅、対話、信頼へと招くキリストを表しています。私達を支える</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capability</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を持つ力強い手、そして、私達それぞれのペルソナに語りかける唇（くちびる）を表しています。</a:t>
                      </a:r>
                    </a:p>
                    <a:p>
                      <a:pPr indent="-635"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0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[33] </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このような理由から、なぜ</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the Church</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がイエスまたはマリアの</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のみの描写を祭壇の上に置くことを禁じているのかが分かる（「礼部聖省による聖スルピス会司祭シャルル・ルコックへの回答（</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1879</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4</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月</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5</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日）」［</a:t>
                      </a:r>
                      <a:r>
                        <a:rPr lang="en-US" sz="1000" i="1" kern="100" dirty="0" err="1">
                          <a:effectLst/>
                          <a:latin typeface="游明朝" panose="02020400000000000000" pitchFamily="18" charset="-128"/>
                          <a:ea typeface="游明朝" panose="02020400000000000000" pitchFamily="18" charset="-128"/>
                          <a:cs typeface="Arial" panose="020B0604020202020204" pitchFamily="34" charset="0"/>
                        </a:rPr>
                        <a:t>Decreta</a:t>
                      </a:r>
                      <a:r>
                        <a:rPr lang="en-US" sz="10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000" i="1" kern="100" dirty="0" err="1">
                          <a:effectLst/>
                          <a:latin typeface="游明朝" panose="02020400000000000000" pitchFamily="18" charset="-128"/>
                          <a:ea typeface="游明朝" panose="02020400000000000000" pitchFamily="18" charset="-128"/>
                          <a:cs typeface="Arial" panose="020B0604020202020204" pitchFamily="34" charset="0"/>
                        </a:rPr>
                        <a:t>authentica</a:t>
                      </a:r>
                      <a:r>
                        <a:rPr lang="en-US" sz="10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000" i="1" kern="100" dirty="0" err="1">
                          <a:effectLst/>
                          <a:latin typeface="游明朝" panose="02020400000000000000" pitchFamily="18" charset="-128"/>
                          <a:ea typeface="游明朝" panose="02020400000000000000" pitchFamily="18" charset="-128"/>
                          <a:cs typeface="Arial" panose="020B0604020202020204" pitchFamily="34" charset="0"/>
                        </a:rPr>
                        <a:t>Congregationis</a:t>
                      </a:r>
                      <a:r>
                        <a:rPr lang="en-US" sz="10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000" i="1" kern="100" dirty="0" err="1">
                          <a:effectLst/>
                          <a:latin typeface="游明朝" panose="02020400000000000000" pitchFamily="18" charset="-128"/>
                          <a:ea typeface="游明朝" panose="02020400000000000000" pitchFamily="18" charset="-128"/>
                          <a:cs typeface="Arial" panose="020B0604020202020204" pitchFamily="34" charset="0"/>
                        </a:rPr>
                        <a:t>Sacrorum</a:t>
                      </a:r>
                      <a:r>
                        <a:rPr lang="en-US" sz="10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000" i="1" kern="100" dirty="0" err="1">
                          <a:effectLst/>
                          <a:latin typeface="游明朝" panose="02020400000000000000" pitchFamily="18" charset="-128"/>
                          <a:ea typeface="游明朝" panose="02020400000000000000" pitchFamily="18" charset="-128"/>
                          <a:cs typeface="Arial" panose="020B0604020202020204" pitchFamily="34" charset="0"/>
                        </a:rPr>
                        <a:t>Rituum</a:t>
                      </a:r>
                      <a:r>
                        <a:rPr lang="en-US" sz="1000" i="1" kern="100" dirty="0">
                          <a:effectLst/>
                          <a:latin typeface="游明朝" panose="02020400000000000000" pitchFamily="18" charset="-128"/>
                          <a:ea typeface="游明朝" panose="02020400000000000000" pitchFamily="18" charset="-128"/>
                          <a:cs typeface="Arial" panose="020B0604020202020204" pitchFamily="34" charset="0"/>
                        </a:rPr>
                        <a:t> ex </a:t>
                      </a:r>
                      <a:r>
                        <a:rPr lang="en-US" sz="1000" i="1" kern="100" dirty="0" err="1">
                          <a:effectLst/>
                          <a:latin typeface="游明朝" panose="02020400000000000000" pitchFamily="18" charset="-128"/>
                          <a:ea typeface="游明朝" panose="02020400000000000000" pitchFamily="18" charset="-128"/>
                          <a:cs typeface="Arial" panose="020B0604020202020204" pitchFamily="34" charset="0"/>
                        </a:rPr>
                        <a:t>actis</a:t>
                      </a:r>
                      <a:r>
                        <a:rPr lang="en-US" sz="1000" i="1" kern="100" dirty="0">
                          <a:effectLst/>
                          <a:latin typeface="游明朝" panose="02020400000000000000" pitchFamily="18" charset="-128"/>
                          <a:ea typeface="游明朝" panose="02020400000000000000" pitchFamily="18" charset="-128"/>
                          <a:cs typeface="Arial" panose="020B0604020202020204" pitchFamily="34" charset="0"/>
                        </a:rPr>
                        <a:t> ejusdem </a:t>
                      </a:r>
                      <a:r>
                        <a:rPr lang="en-US" sz="1000" i="1" kern="100" dirty="0" err="1">
                          <a:effectLst/>
                          <a:latin typeface="游明朝" panose="02020400000000000000" pitchFamily="18" charset="-128"/>
                          <a:ea typeface="游明朝" panose="02020400000000000000" pitchFamily="18" charset="-128"/>
                          <a:cs typeface="Arial" panose="020B0604020202020204" pitchFamily="34" charset="0"/>
                        </a:rPr>
                        <a:t>collecta</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 vol. III, 107-108, n. 3492</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］参照）。典礼以外の場で、即ち「私的な</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devotion</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のためであれば」（同）、</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の象徴は教育を目的とする表現、美術表現、あるいはキリストの愛を想起するための「エンブレム」として用いることができる。しかしこれには、</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それ自体を、キリストの</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Person</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から切り離して礼拝や霊的対話の対象としてしまう危険が伴う。礼部聖省は</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1887</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3</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月</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31</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日に、これに類似したもう一つの回答を公表した（同</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187, n. 3673</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a:t>
                      </a:r>
                    </a:p>
                  </a:txBody>
                  <a:tcPr marL="35186" marR="35186" marT="27693" marB="276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33100986"/>
                  </a:ext>
                </a:extLst>
              </a:tr>
            </a:tbl>
          </a:graphicData>
        </a:graphic>
      </p:graphicFrame>
    </p:spTree>
    <p:extLst>
      <p:ext uri="{BB962C8B-B14F-4D97-AF65-F5344CB8AC3E}">
        <p14:creationId xmlns:p14="http://schemas.microsoft.com/office/powerpoint/2010/main" val="1262450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33F5C5-E728-ECFA-6C92-892A539D9172}"/>
              </a:ext>
            </a:extLst>
          </p:cNvPr>
          <p:cNvSpPr>
            <a:spLocks noGrp="1"/>
          </p:cNvSpPr>
          <p:nvPr>
            <p:ph type="title"/>
          </p:nvPr>
        </p:nvSpPr>
        <p:spPr>
          <a:xfrm>
            <a:off x="0" y="1"/>
            <a:ext cx="9144000" cy="237744"/>
          </a:xfrm>
        </p:spPr>
        <p:txBody>
          <a:bodyPr>
            <a:noAutofit/>
          </a:bodyPr>
          <a:lstStyle/>
          <a:p>
            <a:pPr>
              <a:lnSpc>
                <a:spcPts val="2100"/>
              </a:lnSpc>
            </a:pPr>
            <a:r>
              <a:rPr lang="ja-JP" altLang="ja-JP" sz="1200" kern="100" dirty="0">
                <a:latin typeface="游明朝" panose="02020400000000000000" pitchFamily="18" charset="-128"/>
                <a:ea typeface="游明朝" panose="02020400000000000000" pitchFamily="18" charset="-128"/>
                <a:cs typeface="Arial" panose="020B0604020202020204" pitchFamily="34" charset="0"/>
              </a:rPr>
              <a:t>キリストを通して神は、私達のうちの</a:t>
            </a:r>
            <a:r>
              <a:rPr lang="en-US" altLang="ja-JP" sz="1200" kern="100" dirty="0">
                <a:latin typeface="游明朝" panose="02020400000000000000" pitchFamily="18" charset="-128"/>
                <a:ea typeface="游明朝" panose="02020400000000000000" pitchFamily="18" charset="-128"/>
                <a:cs typeface="Arial" panose="020B0604020202020204" pitchFamily="34" charset="0"/>
              </a:rPr>
              <a:t>one</a:t>
            </a:r>
            <a:r>
              <a:rPr lang="ja-JP" altLang="ja-JP" sz="1200" kern="100" dirty="0">
                <a:latin typeface="游明朝" panose="02020400000000000000" pitchFamily="18" charset="-128"/>
                <a:ea typeface="游明朝" panose="02020400000000000000" pitchFamily="18" charset="-128"/>
                <a:cs typeface="Arial" panose="020B0604020202020204" pitchFamily="34" charset="0"/>
              </a:rPr>
              <a:t>となり、私達の歴史の一部となり、私達の形而下界での旅の同行者となることを望んだ</a:t>
            </a:r>
            <a:r>
              <a:rPr kumimoji="1" lang="ja-JP" altLang="en-US" sz="1200" dirty="0"/>
              <a:t>。</a:t>
            </a:r>
          </a:p>
        </p:txBody>
      </p:sp>
      <p:sp>
        <p:nvSpPr>
          <p:cNvPr id="3" name="スライド番号プレースホルダー 2">
            <a:extLst>
              <a:ext uri="{FF2B5EF4-FFF2-40B4-BE49-F238E27FC236}">
                <a16:creationId xmlns:a16="http://schemas.microsoft.com/office/drawing/2014/main" id="{DA9CFE69-7485-531F-2DB2-DE25845EDC31}"/>
              </a:ext>
            </a:extLst>
          </p:cNvPr>
          <p:cNvSpPr>
            <a:spLocks noGrp="1"/>
          </p:cNvSpPr>
          <p:nvPr>
            <p:ph type="sldNum" sz="quarter" idx="12"/>
          </p:nvPr>
        </p:nvSpPr>
        <p:spPr/>
        <p:txBody>
          <a:bodyPr/>
          <a:lstStyle/>
          <a:p>
            <a:fld id="{CB5591CA-EF43-4068-8AB6-989F2127B497}" type="slidenum">
              <a:rPr kumimoji="1" lang="ja-JP" altLang="en-US" smtClean="0"/>
              <a:t>5</a:t>
            </a:fld>
            <a:endParaRPr kumimoji="1" lang="ja-JP" altLang="en-US"/>
          </a:p>
        </p:txBody>
      </p:sp>
      <p:graphicFrame>
        <p:nvGraphicFramePr>
          <p:cNvPr id="5" name="表 4">
            <a:extLst>
              <a:ext uri="{FF2B5EF4-FFF2-40B4-BE49-F238E27FC236}">
                <a16:creationId xmlns:a16="http://schemas.microsoft.com/office/drawing/2014/main" id="{4F992CC7-E90D-CD75-AC7E-3B2B99CCE71B}"/>
              </a:ext>
            </a:extLst>
          </p:cNvPr>
          <p:cNvGraphicFramePr>
            <a:graphicFrameLocks noGrp="1"/>
          </p:cNvGraphicFramePr>
          <p:nvPr>
            <p:extLst>
              <p:ext uri="{D42A27DB-BD31-4B8C-83A1-F6EECF244321}">
                <p14:modId xmlns:p14="http://schemas.microsoft.com/office/powerpoint/2010/main" val="3587794647"/>
              </p:ext>
            </p:extLst>
          </p:nvPr>
        </p:nvGraphicFramePr>
        <p:xfrm>
          <a:off x="0" y="305485"/>
          <a:ext cx="9144000" cy="6512680"/>
        </p:xfrm>
        <a:graphic>
          <a:graphicData uri="http://schemas.openxmlformats.org/drawingml/2006/table">
            <a:tbl>
              <a:tblPr firstRow="1" firstCol="1" bandRow="1"/>
              <a:tblGrid>
                <a:gridCol w="4572000">
                  <a:extLst>
                    <a:ext uri="{9D8B030D-6E8A-4147-A177-3AD203B41FA5}">
                      <a16:colId xmlns:a16="http://schemas.microsoft.com/office/drawing/2014/main" val="2273753075"/>
                    </a:ext>
                  </a:extLst>
                </a:gridCol>
                <a:gridCol w="4572000">
                  <a:extLst>
                    <a:ext uri="{9D8B030D-6E8A-4147-A177-3AD203B41FA5}">
                      <a16:colId xmlns:a16="http://schemas.microsoft.com/office/drawing/2014/main" val="2148079209"/>
                    </a:ext>
                  </a:extLst>
                </a:gridCol>
              </a:tblGrid>
              <a:tr h="808006">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55. The heart, too, has the advantage of being immediately recognizable as the profound unifying </a:t>
                      </a:r>
                      <a:r>
                        <a:rPr lang="en-US" sz="1100" kern="100" dirty="0" err="1">
                          <a:effectLst/>
                          <a:latin typeface="游明朝" panose="02020400000000000000" pitchFamily="18" charset="-128"/>
                          <a:ea typeface="游明朝" panose="02020400000000000000" pitchFamily="18" charset="-128"/>
                          <a:cs typeface="Arial" panose="020B0604020202020204" pitchFamily="34" charset="0"/>
                        </a:rPr>
                        <a:t>centre</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of the body, an expression of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the totality of the person</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unlike other individual organs.  As a part that stands for the whole, we could easily misinterpret it, were we to contemplate it apart from the Lord himself.  The image of the heart should lead us to contemplate Christ in all the beauty and richness of his humanity and divinity.</a:t>
                      </a:r>
                      <a:endParaRPr lang="ja-JP" sz="11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41974" marR="41974" marT="33035" marB="330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55.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ただ</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は、他の内臓器官と異なり、身体を深部で統括する中心であり、</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totality of the person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を表すものだと、即座に認識される優位性も持ちます。</a:t>
                      </a:r>
                      <a:r>
                        <a:rPr lang="en-US" altLang="ja-JP" sz="1100" kern="100" dirty="0">
                          <a:effectLst/>
                          <a:latin typeface="游明朝" panose="02020400000000000000" pitchFamily="18" charset="-128"/>
                          <a:ea typeface="游明朝" panose="02020400000000000000" pitchFamily="18" charset="-128"/>
                          <a:cs typeface="Arial" panose="020B0604020202020204" pitchFamily="34" charset="0"/>
                        </a:rPr>
                        <a:t>the heart</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は（訳補：肉体と霊を持つ）</a:t>
                      </a:r>
                      <a:r>
                        <a:rPr lang="en-US" altLang="ja-JP" sz="1100" kern="100" dirty="0">
                          <a:effectLst/>
                          <a:latin typeface="游明朝" panose="02020400000000000000" pitchFamily="18" charset="-128"/>
                          <a:ea typeface="游明朝" panose="02020400000000000000" pitchFamily="18" charset="-128"/>
                          <a:cs typeface="Arial" panose="020B0604020202020204" pitchFamily="34" charset="0"/>
                        </a:rPr>
                        <a:t>the whole</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を代表する部分であるがため</a:t>
                      </a:r>
                      <a:r>
                        <a:rPr lang="ja-JP" altLang="en-US" sz="1100" kern="100">
                          <a:effectLst/>
                          <a:latin typeface="游明朝" panose="02020400000000000000" pitchFamily="18" charset="-128"/>
                          <a:ea typeface="游明朝" panose="02020400000000000000" pitchFamily="18" charset="-128"/>
                          <a:cs typeface="Arial" panose="020B0604020202020204" pitchFamily="34" charset="0"/>
                        </a:rPr>
                        <a:t>に、あたかも</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主ご自身から切り離してそれを観想しているかのような間違った</a:t>
                      </a:r>
                      <a:r>
                        <a:rPr lang="ja-JP" altLang="en-US" sz="1100" kern="100">
                          <a:effectLst/>
                          <a:latin typeface="游明朝" panose="02020400000000000000" pitchFamily="18" charset="-128"/>
                          <a:ea typeface="游明朝" panose="02020400000000000000" pitchFamily="18" charset="-128"/>
                          <a:cs typeface="Arial" panose="020B0604020202020204" pitchFamily="34" charset="0"/>
                        </a:rPr>
                        <a:t>印象を私達に与えかねません</a:t>
                      </a:r>
                      <a:r>
                        <a:rPr lang="ja-JP" sz="1100" kern="100">
                          <a:effectLst/>
                          <a:latin typeface="游明朝" panose="02020400000000000000" pitchFamily="18" charset="-128"/>
                          <a:ea typeface="游明朝" panose="02020400000000000000" pitchFamily="18" charset="-128"/>
                          <a:cs typeface="Arial" panose="020B0604020202020204" pitchFamily="34" charset="0"/>
                        </a:rPr>
                        <a: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本来、</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のイメージは、イエス・キリストを、その美しく豊かな神性と人性の中に観想するよう私達を導くべきものなのです。</a:t>
                      </a:r>
                    </a:p>
                  </a:txBody>
                  <a:tcPr marL="41974" marR="41974" marT="33035" marB="330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24823955"/>
                  </a:ext>
                </a:extLst>
              </a:tr>
              <a:tr h="901282">
                <a:tc>
                  <a:txBody>
                    <a:bodyPr/>
                    <a:lstStyle/>
                    <a:p>
                      <a:pPr marL="1270"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56. Whatever particular aesthetic qualities we may ascribe to various portrayals of Christ’s heart when we pray before them, it is not the case that “something is sought from them or that blind trust is put in images as once was done by the Gentiles”.  Rather, “through these images that we kiss, and before which we kneel and uncover our heads, we are adoring Christ”. </a:t>
                      </a:r>
                      <a:r>
                        <a:rPr lang="en-US" sz="11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2"/>
                        </a:rPr>
                        <a:t>[34]</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__________</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3"/>
                        </a:rPr>
                        <a:t>[34]</a:t>
                      </a:r>
                      <a:r>
                        <a:rPr lang="en-US" sz="1100" kern="100">
                          <a:effectLst/>
                          <a:latin typeface="游明朝" panose="02020400000000000000" pitchFamily="18" charset="-128"/>
                          <a:ea typeface="游明朝" panose="02020400000000000000" pitchFamily="18" charset="-128"/>
                          <a:cs typeface="Arial" panose="020B0604020202020204" pitchFamily="34" charset="0"/>
                        </a:rPr>
                        <a:t> ECUMENICAL COUNCIL OF TRENT, Session XXV, Decree </a:t>
                      </a:r>
                      <a:r>
                        <a:rPr lang="en-US" sz="1100" i="1" kern="100">
                          <a:effectLst/>
                          <a:latin typeface="游明朝" panose="02020400000000000000" pitchFamily="18" charset="-128"/>
                          <a:ea typeface="游明朝" panose="02020400000000000000" pitchFamily="18" charset="-128"/>
                          <a:cs typeface="Arial" panose="020B0604020202020204" pitchFamily="34" charset="0"/>
                        </a:rPr>
                        <a:t>Mandat Sancta Synodus</a:t>
                      </a:r>
                      <a:r>
                        <a:rPr lang="en-US" sz="1100" kern="100">
                          <a:effectLst/>
                          <a:latin typeface="游明朝" panose="02020400000000000000" pitchFamily="18" charset="-128"/>
                          <a:ea typeface="游明朝" panose="02020400000000000000" pitchFamily="18" charset="-128"/>
                          <a:cs typeface="Arial" panose="020B0604020202020204" pitchFamily="34" charset="0"/>
                        </a:rPr>
                        <a:t> (3 December 1563): DH 1823.</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41974" marR="41974" marT="33035" marB="330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56.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私達が祈りを捧げる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Christ’s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の様々な肖像に、どの様な美的特異性を帰属させるとしても、「過去の異邦人達が様々なイメージに込めた盲目的信頼、あるいはその様な何か</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をそこに求める」の</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は全く不適当です。そうではなく「私達は帽子を脱ぎ膝をついてイメージに接吻し、</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Christ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を礼拝する」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[34]</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のです。</a:t>
                      </a:r>
                    </a:p>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1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[34]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トリエント公会議第二十五総会「聖人の取り次ぎと崇敬、遺物、聖画像についての教令（</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1563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月</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日）」（</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Mandat Sancta Synodus: DH, 1823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p>
                  </a:txBody>
                  <a:tcPr marL="41974" marR="41974" marT="33035" marB="330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59795890"/>
                  </a:ext>
                </a:extLst>
              </a:tr>
              <a:tr h="1647492">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57. Certain of these representations may indeed strike us as tasteless and not particularly conducive to affection or prayer.  Yet this is of little importance, since they are only invitations to prayer, and, to cite an Eastern proverb, we should not limit our gaze to the finger that points us to the moon.  Whereas the Eucharist is a real presence to be worshiped, sacred images, albeit blessed, point beyond themselves, inviting us to lift up our hearts and to unite them to</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rPr>
                        <a:t>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the heart of the living Christ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The image we venerate thus serves as a summons to make room for an encounter with Christ, and to worship him in whatever way we wish to picture him.  Standing before the image, we stand before Christ, and in his presence, “love pauses, contemplates mystery, and enjoys it in silence”.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[35]</a:t>
                      </a:r>
                      <a:endParaRPr lang="ja-JP" sz="11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1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5"/>
                        </a:rPr>
                        <a:t>[35]</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FIFTH GENERAL CONFERENCE OF THE LATIN AMERICAN AND CARIBBEAN BISHOPS, </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Aparecida Document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(29 June 2007), n. 259.</a:t>
                      </a:r>
                      <a:endParaRPr lang="ja-JP" sz="11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41974" marR="41974" marT="33035" marB="330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57. </a:t>
                      </a:r>
                      <a:r>
                        <a:rPr lang="ja-JP" sz="1100" kern="100">
                          <a:effectLst/>
                          <a:latin typeface="游明朝" panose="02020400000000000000" pitchFamily="18" charset="-128"/>
                          <a:ea typeface="游明朝" panose="02020400000000000000" pitchFamily="18" charset="-128"/>
                          <a:cs typeface="Arial" panose="020B0604020202020204" pitchFamily="34" charset="0"/>
                        </a:rPr>
                        <a:t>確かに代替イメージの幾つかは味気なく感じられ、祈りや愛情に特につながるとは思えないかもしれません。でもこれは些末なことです。なぜなら代替イメージは祈りへと招く切っ掛けに過ぎず、東洋の諺（ことわざ）にあるように、月を指（さ）し示す指（ゆび）だけを見つめても仕方がないからです。確かに聖体は賛美すべき</a:t>
                      </a:r>
                      <a:r>
                        <a:rPr lang="en-US" sz="1100" kern="100">
                          <a:effectLst/>
                          <a:latin typeface="游明朝" panose="02020400000000000000" pitchFamily="18" charset="-128"/>
                          <a:ea typeface="游明朝" panose="02020400000000000000" pitchFamily="18" charset="-128"/>
                          <a:cs typeface="Arial" panose="020B0604020202020204" pitchFamily="34" charset="0"/>
                        </a:rPr>
                        <a:t>a real presence</a:t>
                      </a:r>
                      <a:r>
                        <a:rPr lang="ja-JP" sz="1100" kern="100">
                          <a:effectLst/>
                          <a:latin typeface="游明朝" panose="02020400000000000000" pitchFamily="18" charset="-128"/>
                          <a:ea typeface="游明朝" panose="02020400000000000000" pitchFamily="18" charset="-128"/>
                          <a:cs typeface="Arial" panose="020B0604020202020204" pitchFamily="34" charset="0"/>
                        </a:rPr>
                        <a:t>です。しかし聖画（</a:t>
                      </a:r>
                      <a:r>
                        <a:rPr lang="en-US" sz="1100" kern="100">
                          <a:effectLst/>
                          <a:latin typeface="游明朝" panose="02020400000000000000" pitchFamily="18" charset="-128"/>
                          <a:ea typeface="游明朝" panose="02020400000000000000" pitchFamily="18" charset="-128"/>
                          <a:cs typeface="Arial" panose="020B0604020202020204" pitchFamily="34" charset="0"/>
                        </a:rPr>
                        <a:t>sacred images</a:t>
                      </a:r>
                      <a:r>
                        <a:rPr lang="ja-JP" sz="1100" kern="100">
                          <a:effectLst/>
                          <a:latin typeface="游明朝" panose="02020400000000000000" pitchFamily="18" charset="-128"/>
                          <a:ea typeface="游明朝" panose="02020400000000000000" pitchFamily="18" charset="-128"/>
                          <a:cs typeface="Arial" panose="020B0604020202020204" pitchFamily="34" charset="0"/>
                        </a:rPr>
                        <a:t>）は祝別されてはいても、それを越えたものを指し示し、</a:t>
                      </a:r>
                      <a:r>
                        <a:rPr lang="en-US" sz="1100" kern="100">
                          <a:effectLst/>
                          <a:latin typeface="游明朝" panose="02020400000000000000" pitchFamily="18" charset="-128"/>
                          <a:ea typeface="游明朝" panose="02020400000000000000" pitchFamily="18" charset="-128"/>
                          <a:cs typeface="Arial" panose="020B0604020202020204" pitchFamily="34" charset="0"/>
                        </a:rPr>
                        <a:t>our hearts</a:t>
                      </a:r>
                      <a:r>
                        <a:rPr lang="ja-JP" sz="1100" kern="100">
                          <a:effectLst/>
                          <a:latin typeface="游明朝" panose="02020400000000000000" pitchFamily="18" charset="-128"/>
                          <a:ea typeface="游明朝" panose="02020400000000000000" pitchFamily="18" charset="-128"/>
                          <a:cs typeface="Arial" panose="020B0604020202020204" pitchFamily="34" charset="0"/>
                        </a:rPr>
                        <a:t>を一つにして</a:t>
                      </a:r>
                      <a:r>
                        <a:rPr lang="en-US" sz="1100" kern="100">
                          <a:effectLst/>
                          <a:latin typeface="游明朝" panose="02020400000000000000" pitchFamily="18" charset="-128"/>
                          <a:ea typeface="游明朝" panose="02020400000000000000" pitchFamily="18" charset="-128"/>
                          <a:cs typeface="Arial" panose="020B0604020202020204" pitchFamily="34" charset="0"/>
                        </a:rPr>
                        <a:t>the heart of the living Christ</a:t>
                      </a:r>
                      <a:r>
                        <a:rPr lang="ja-JP" sz="1100" kern="100">
                          <a:effectLst/>
                          <a:latin typeface="游明朝" panose="02020400000000000000" pitchFamily="18" charset="-128"/>
                          <a:ea typeface="游明朝" panose="02020400000000000000" pitchFamily="18" charset="-128"/>
                          <a:cs typeface="Arial" panose="020B0604020202020204" pitchFamily="34" charset="0"/>
                        </a:rPr>
                        <a:t>へと高めようとする招（まね）きなのです。この様に聖画は、キリストと出会う部屋への招喚として機能します。どの様に描かれたものであっても、キリストご自身を賛美するためのものです。聖画の前に立つとき私達はキリストの前に立ちます。彼の現存の中で「愛は立ち止まり、神秘を観想し沈黙のうちにそれを享受する」</a:t>
                      </a:r>
                      <a:r>
                        <a:rPr lang="en-US" sz="1100" kern="100">
                          <a:effectLst/>
                          <a:latin typeface="游明朝" panose="02020400000000000000" pitchFamily="18" charset="-128"/>
                          <a:ea typeface="游明朝" panose="02020400000000000000" pitchFamily="18" charset="-128"/>
                          <a:cs typeface="Arial" panose="020B0604020202020204" pitchFamily="34" charset="0"/>
                        </a:rPr>
                        <a:t>[35]</a:t>
                      </a:r>
                      <a:r>
                        <a:rPr lang="ja-JP" sz="1100" kern="100">
                          <a:effectLst/>
                          <a:latin typeface="游明朝" panose="02020400000000000000" pitchFamily="18" charset="-128"/>
                          <a:ea typeface="游明朝" panose="02020400000000000000" pitchFamily="18" charset="-128"/>
                          <a:cs typeface="Arial" panose="020B0604020202020204" pitchFamily="34" charset="0"/>
                        </a:rPr>
                        <a:t>のです。</a:t>
                      </a:r>
                    </a:p>
                    <a:p>
                      <a:pPr indent="-635"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__________</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[35] </a:t>
                      </a:r>
                      <a:r>
                        <a:rPr lang="ja-JP" sz="1100" kern="100">
                          <a:effectLst/>
                          <a:latin typeface="游明朝" panose="02020400000000000000" pitchFamily="18" charset="-128"/>
                          <a:ea typeface="游明朝" panose="02020400000000000000" pitchFamily="18" charset="-128"/>
                          <a:cs typeface="Arial" panose="020B0604020202020204" pitchFamily="34" charset="0"/>
                        </a:rPr>
                        <a:t>第五回ラテンアメリカ・カリブ司教協議会総会『アパレシーダ文書（</a:t>
                      </a:r>
                      <a:r>
                        <a:rPr lang="en-US" sz="1100" kern="100">
                          <a:effectLst/>
                          <a:latin typeface="游明朝" panose="02020400000000000000" pitchFamily="18" charset="-128"/>
                          <a:ea typeface="游明朝" panose="02020400000000000000" pitchFamily="18" charset="-128"/>
                          <a:cs typeface="Arial" panose="020B0604020202020204" pitchFamily="34" charset="0"/>
                        </a:rPr>
                        <a:t>2007</a:t>
                      </a:r>
                      <a:r>
                        <a:rPr lang="ja-JP" sz="1100" kern="100">
                          <a:effectLst/>
                          <a:latin typeface="游明朝" panose="02020400000000000000" pitchFamily="18" charset="-128"/>
                          <a:ea typeface="游明朝" panose="02020400000000000000" pitchFamily="18" charset="-128"/>
                          <a:cs typeface="Arial" panose="020B0604020202020204" pitchFamily="34" charset="0"/>
                        </a:rPr>
                        <a:t>年</a:t>
                      </a:r>
                      <a:r>
                        <a:rPr lang="en-US" sz="1100" kern="100">
                          <a:effectLst/>
                          <a:latin typeface="游明朝" panose="02020400000000000000" pitchFamily="18" charset="-128"/>
                          <a:ea typeface="游明朝" panose="02020400000000000000" pitchFamily="18" charset="-128"/>
                          <a:cs typeface="Arial" panose="020B0604020202020204" pitchFamily="34" charset="0"/>
                        </a:rPr>
                        <a:t>6</a:t>
                      </a:r>
                      <a:r>
                        <a:rPr lang="ja-JP" sz="1100" kern="100">
                          <a:effectLst/>
                          <a:latin typeface="游明朝" panose="02020400000000000000" pitchFamily="18" charset="-128"/>
                          <a:ea typeface="游明朝" panose="02020400000000000000" pitchFamily="18" charset="-128"/>
                          <a:cs typeface="Arial" panose="020B0604020202020204" pitchFamily="34" charset="0"/>
                        </a:rPr>
                        <a:t>月</a:t>
                      </a:r>
                      <a:r>
                        <a:rPr lang="en-US" sz="1100" kern="100">
                          <a:effectLst/>
                          <a:latin typeface="游明朝" panose="02020400000000000000" pitchFamily="18" charset="-128"/>
                          <a:ea typeface="游明朝" panose="02020400000000000000" pitchFamily="18" charset="-128"/>
                          <a:cs typeface="Arial" panose="020B0604020202020204" pitchFamily="34" charset="0"/>
                        </a:rPr>
                        <a:t>29</a:t>
                      </a:r>
                      <a:r>
                        <a:rPr lang="ja-JP" sz="1100" kern="100">
                          <a:effectLst/>
                          <a:latin typeface="游明朝" panose="02020400000000000000" pitchFamily="18" charset="-128"/>
                          <a:ea typeface="游明朝" panose="02020400000000000000" pitchFamily="18" charset="-128"/>
                          <a:cs typeface="Arial" panose="020B0604020202020204" pitchFamily="34" charset="0"/>
                        </a:rPr>
                        <a:t>日）』</a:t>
                      </a:r>
                      <a:r>
                        <a:rPr lang="en-US" sz="1100" kern="100">
                          <a:effectLst/>
                          <a:latin typeface="游明朝" panose="02020400000000000000" pitchFamily="18" charset="-128"/>
                          <a:ea typeface="游明朝" panose="02020400000000000000" pitchFamily="18" charset="-128"/>
                          <a:cs typeface="Arial" panose="020B0604020202020204" pitchFamily="34" charset="0"/>
                        </a:rPr>
                        <a:t>259</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41974" marR="41974" marT="33035" marB="330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124326566"/>
                  </a:ext>
                </a:extLst>
              </a:tr>
              <a:tr h="994558">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58. At the same time, we must never forget that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the image of the heart </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speaks to us of the flesh and of earthly realities.  In this way, it points us to the God who wished to become one of us, a part of our history, and a companion on our earthly journey.  A more abstract or stylized form of devotion would not necessarily be more faithful to the Gospel, for in this eloquent and tangible sign we see how God willed to reveal himself and to draw close to us.</a:t>
                      </a:r>
                      <a:endParaRPr lang="ja-JP" sz="11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41974" marR="41974" marT="33035" marB="330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58.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とはいえ、キリストの心臓のイメージが、キリストの受肉した肉体と形而下界での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realities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を、私達に語っている。これを決して忘れてはなりません。キリストを通して神は、私達のうちの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one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となり、私達の歴史の一部となり、私達の形而下界での旅の同行者となることを望んだ。こう、キリストの心臓のイメージは語っています。これ以上に抽象的または様式化された</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devotion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の形態が、より篤（あつ）い福音信仰だとは必ずしも言えません。なぜなら、この雄弁で手触りのある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sign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において、神がどの様に御自身を現し、私達に近づこうとしたか、私達には分かるからです。</a:t>
                      </a:r>
                    </a:p>
                  </a:txBody>
                  <a:tcPr marL="41974" marR="41974" marT="33035" marB="330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93598984"/>
                  </a:ext>
                </a:extLst>
              </a:tr>
            </a:tbl>
          </a:graphicData>
        </a:graphic>
      </p:graphicFrame>
    </p:spTree>
    <p:extLst>
      <p:ext uri="{BB962C8B-B14F-4D97-AF65-F5344CB8AC3E}">
        <p14:creationId xmlns:p14="http://schemas.microsoft.com/office/powerpoint/2010/main" val="2413832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E31D50-FDC4-FF25-7D8B-C54C01FD8543}"/>
              </a:ext>
            </a:extLst>
          </p:cNvPr>
          <p:cNvSpPr>
            <a:spLocks noGrp="1"/>
          </p:cNvSpPr>
          <p:nvPr>
            <p:ph type="title"/>
          </p:nvPr>
        </p:nvSpPr>
        <p:spPr>
          <a:xfrm>
            <a:off x="256032" y="54546"/>
            <a:ext cx="8823960" cy="260704"/>
          </a:xfrm>
        </p:spPr>
        <p:txBody>
          <a:bodyPr>
            <a:noAutofit/>
          </a:bodyPr>
          <a:lstStyle/>
          <a:p>
            <a:r>
              <a:rPr lang="en-US" altLang="ja-JP" sz="1600" kern="100" dirty="0">
                <a:latin typeface="游明朝" panose="02020400000000000000" pitchFamily="18" charset="-128"/>
                <a:ea typeface="游明朝" panose="02020400000000000000" pitchFamily="18" charset="-128"/>
                <a:cs typeface="Arial" panose="020B0604020202020204" pitchFamily="34" charset="0"/>
              </a:rPr>
              <a:t>the people </a:t>
            </a:r>
            <a:r>
              <a:rPr lang="ja-JP" altLang="en-US" sz="1600" kern="100" dirty="0">
                <a:latin typeface="游明朝" panose="02020400000000000000" pitchFamily="18" charset="-128"/>
                <a:ea typeface="游明朝" panose="02020400000000000000" pitchFamily="18" charset="-128"/>
                <a:cs typeface="Arial" panose="020B0604020202020204" pitchFamily="34" charset="0"/>
              </a:rPr>
              <a:t>は、</a:t>
            </a:r>
            <a:r>
              <a:rPr lang="en-US" altLang="ja-JP" sz="1600" kern="100" dirty="0">
                <a:latin typeface="游明朝" panose="02020400000000000000" pitchFamily="18" charset="-128"/>
                <a:ea typeface="游明朝" panose="02020400000000000000" pitchFamily="18" charset="-128"/>
                <a:cs typeface="Arial" panose="020B0604020202020204" pitchFamily="34" charset="0"/>
              </a:rPr>
              <a:t>the heart</a:t>
            </a:r>
            <a:r>
              <a:rPr lang="ja-JP" altLang="en-US" sz="1600" kern="100" dirty="0">
                <a:latin typeface="游明朝" panose="02020400000000000000" pitchFamily="18" charset="-128"/>
                <a:ea typeface="游明朝" panose="02020400000000000000" pitchFamily="18" charset="-128"/>
                <a:cs typeface="Arial" panose="020B0604020202020204" pitchFamily="34" charset="0"/>
              </a:rPr>
              <a:t>が</a:t>
            </a:r>
            <a:r>
              <a:rPr lang="en-US" altLang="ja-JP" sz="1600" kern="100" dirty="0">
                <a:latin typeface="游明朝" panose="02020400000000000000" pitchFamily="18" charset="-128"/>
                <a:ea typeface="游明朝" panose="02020400000000000000" pitchFamily="18" charset="-128"/>
                <a:cs typeface="Arial" panose="020B0604020202020204" pitchFamily="34" charset="0"/>
              </a:rPr>
              <a:t>each human being</a:t>
            </a:r>
            <a:r>
              <a:rPr lang="ja-JP" altLang="en-US" sz="1600" kern="100" dirty="0">
                <a:latin typeface="游明朝" panose="02020400000000000000" pitchFamily="18" charset="-128"/>
                <a:ea typeface="游明朝" panose="02020400000000000000" pitchFamily="18" charset="-128"/>
                <a:cs typeface="Arial" panose="020B0604020202020204" pitchFamily="34" charset="0"/>
              </a:rPr>
              <a:t>の感情の中心だという</a:t>
            </a:r>
            <a:r>
              <a:rPr lang="en-US" altLang="ja-JP" sz="1600" kern="100" dirty="0">
                <a:latin typeface="游明朝" panose="02020400000000000000" pitchFamily="18" charset="-128"/>
                <a:ea typeface="游明朝" panose="02020400000000000000" pitchFamily="18" charset="-128"/>
                <a:cs typeface="Arial" panose="020B0604020202020204" pitchFamily="34" charset="0"/>
              </a:rPr>
              <a:t>mind</a:t>
            </a:r>
            <a:r>
              <a:rPr lang="ja-JP" altLang="en-US" sz="1600" kern="100" dirty="0">
                <a:latin typeface="游明朝" panose="02020400000000000000" pitchFamily="18" charset="-128"/>
                <a:ea typeface="游明朝" panose="02020400000000000000" pitchFamily="18" charset="-128"/>
                <a:cs typeface="Arial" panose="020B0604020202020204" pitchFamily="34" charset="0"/>
              </a:rPr>
              <a:t>を今も持ち続けている。</a:t>
            </a:r>
            <a:endParaRPr kumimoji="1" lang="ja-JP" altLang="en-US" sz="1600" dirty="0"/>
          </a:p>
        </p:txBody>
      </p:sp>
      <p:sp>
        <p:nvSpPr>
          <p:cNvPr id="3" name="スライド番号プレースホルダー 2">
            <a:extLst>
              <a:ext uri="{FF2B5EF4-FFF2-40B4-BE49-F238E27FC236}">
                <a16:creationId xmlns:a16="http://schemas.microsoft.com/office/drawing/2014/main" id="{2C73BA62-59B5-08A2-C21A-969CD77314E8}"/>
              </a:ext>
            </a:extLst>
          </p:cNvPr>
          <p:cNvSpPr>
            <a:spLocks noGrp="1"/>
          </p:cNvSpPr>
          <p:nvPr>
            <p:ph type="sldNum" sz="quarter" idx="12"/>
          </p:nvPr>
        </p:nvSpPr>
        <p:spPr/>
        <p:txBody>
          <a:bodyPr/>
          <a:lstStyle/>
          <a:p>
            <a:fld id="{CB5591CA-EF43-4068-8AB6-989F2127B497}" type="slidenum">
              <a:rPr kumimoji="1" lang="ja-JP" altLang="en-US" smtClean="0"/>
              <a:t>6</a:t>
            </a:fld>
            <a:endParaRPr kumimoji="1" lang="ja-JP" altLang="en-US"/>
          </a:p>
        </p:txBody>
      </p:sp>
      <p:graphicFrame>
        <p:nvGraphicFramePr>
          <p:cNvPr id="4" name="表 3">
            <a:extLst>
              <a:ext uri="{FF2B5EF4-FFF2-40B4-BE49-F238E27FC236}">
                <a16:creationId xmlns:a16="http://schemas.microsoft.com/office/drawing/2014/main" id="{184D587D-3340-A37F-2CCF-E8FFC9A57D73}"/>
              </a:ext>
            </a:extLst>
          </p:cNvPr>
          <p:cNvGraphicFramePr>
            <a:graphicFrameLocks noGrp="1"/>
          </p:cNvGraphicFramePr>
          <p:nvPr>
            <p:extLst>
              <p:ext uri="{D42A27DB-BD31-4B8C-83A1-F6EECF244321}">
                <p14:modId xmlns:p14="http://schemas.microsoft.com/office/powerpoint/2010/main" val="1865531412"/>
              </p:ext>
            </p:extLst>
          </p:nvPr>
        </p:nvGraphicFramePr>
        <p:xfrm>
          <a:off x="0" y="361288"/>
          <a:ext cx="9144000" cy="6496712"/>
        </p:xfrm>
        <a:graphic>
          <a:graphicData uri="http://schemas.openxmlformats.org/drawingml/2006/table">
            <a:tbl>
              <a:tblPr firstRow="1" firstCol="1" bandRow="1"/>
              <a:tblGrid>
                <a:gridCol w="4105656">
                  <a:extLst>
                    <a:ext uri="{9D8B030D-6E8A-4147-A177-3AD203B41FA5}">
                      <a16:colId xmlns:a16="http://schemas.microsoft.com/office/drawing/2014/main" val="1209345708"/>
                    </a:ext>
                  </a:extLst>
                </a:gridCol>
                <a:gridCol w="5038344">
                  <a:extLst>
                    <a:ext uri="{9D8B030D-6E8A-4147-A177-3AD203B41FA5}">
                      <a16:colId xmlns:a16="http://schemas.microsoft.com/office/drawing/2014/main" val="1191527515"/>
                    </a:ext>
                  </a:extLst>
                </a:gridCol>
              </a:tblGrid>
              <a:tr h="145702">
                <a:tc>
                  <a:txBody>
                    <a:bodyPr/>
                    <a:lstStyle/>
                    <a:p>
                      <a:pPr marL="1270" algn="just">
                        <a:lnSpc>
                          <a:spcPts val="1200"/>
                        </a:lnSpc>
                        <a:buNone/>
                      </a:pPr>
                      <a:r>
                        <a:rPr lang="en-US" sz="1100" b="1" kern="100">
                          <a:effectLst/>
                          <a:latin typeface="游明朝" panose="02020400000000000000" pitchFamily="18" charset="-128"/>
                          <a:ea typeface="游明朝" panose="02020400000000000000" pitchFamily="18" charset="-128"/>
                          <a:cs typeface="Arial" panose="020B0604020202020204" pitchFamily="34" charset="0"/>
                        </a:rPr>
                        <a:t>A LOVE THAT IS TANGIBLE</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ja-JP" sz="1100" b="1" kern="100">
                          <a:effectLst/>
                          <a:latin typeface="游明朝" panose="02020400000000000000" pitchFamily="18" charset="-128"/>
                          <a:ea typeface="游明朝" panose="02020400000000000000" pitchFamily="18" charset="-128"/>
                          <a:cs typeface="Arial" panose="020B0604020202020204" pitchFamily="34" charset="0"/>
                        </a:rPr>
                        <a:t>手触りのある愛</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000999757"/>
                  </a:ext>
                </a:extLst>
              </a:tr>
              <a:tr h="759184">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59. On the other hand, love and the human heart do not always go together, since hatred, indifference and selfishness can also reign in our hearts.  Yet we cannot attain our fulfilment as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human beings </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unless we open our hearts to others; only through love do we become fully ourselves.  The deepest part of us, created for love, will fulfil God’s plan only if we learn to love.  And the heart is the symbol of that love.</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59.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他方、愛と人間の心（</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human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）とは必ずしも共存しません。なぜなら</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our hearts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は、憎しみ、無関心、利己心によって支配されることもあるからです。私達は、他者に向けて</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our hearts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を開かない限り、</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human beings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としての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fulfilment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を為し得ません。即ち、愛を通じてのみ、私達はフルに私達自身になることが出来るのです。私達の最深部は愛のために創造されています。ですから、愛することを学んで初めて、神の計画を達成できる。</a:t>
                      </a:r>
                      <a:r>
                        <a:rPr lang="en-US" altLang="ja-JP" sz="1100" kern="100" dirty="0">
                          <a:effectLst/>
                          <a:latin typeface="游明朝" panose="02020400000000000000" pitchFamily="18" charset="-128"/>
                          <a:ea typeface="游明朝" panose="02020400000000000000" pitchFamily="18" charset="-128"/>
                          <a:cs typeface="Arial" panose="020B0604020202020204" pitchFamily="34" charset="0"/>
                        </a:rPr>
                        <a:t>the heart</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は、愛の象徴でもあるのです。</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92490298"/>
                  </a:ext>
                </a:extLst>
              </a:tr>
              <a:tr h="1547946">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60. The eternal Son of God, in his utter transcendence, chose to love each of us with a human heart.  His human emotions became the sacrament of that infinite and endless love.  His heart, then, is not merely a symbol for some disembodied spiritual truth.  In gazing upon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the Lord’s heart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we contemplate a physical reality, his human flesh, which enables him to possess genuine human emotions and feelings, like ourselves, albeit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fully transformed </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by his divine love.  Our devotion must ascend to the infinite love of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the Person of the Son of God</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yet we need to keep in mind that his divine love is inseparable from his human love</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  The image of his heart of flesh </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helps us to do precisely this.</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60.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完全な超越である永遠の神の子は、人間の心をもって、私達それぞれを愛することを選択しました。彼の人間的感情は、それほどに無限で無尽な愛を示す秘跡（</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sacrament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）となりました。ですから</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his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は、肉体を離れた霊的真理を表す単なるシンボルではありません。</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Lord’s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を注視する私達は、</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 physical reality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27]</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、即ち、主の人間としての肉体を観想しているのです。肉体を持つことで主は、純粋に人間的感情や感覚を、それは彼の神的愛によって</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fully transform</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されてはいますが、私達と同様に、持つことが可能になったのです。私達の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devotion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は、主が示す神の愛と人の愛とは切り離せないことを念頭においた上で、</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Person of the Son of God</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の無限の愛へと溯（さかのぼ）るべきです。</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image of his heart of flesh</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は、正にこうするための補助なのです。</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27]</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この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physical</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の訳は「物理的」でなく「形而下的」の方が適切。この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 physical reality</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は、第</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16</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段落「</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we grasp a reality with our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 reality</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と同様の意味を持つ。</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82918439"/>
                  </a:ext>
                </a:extLst>
              </a:tr>
              <a:tr h="1898507">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61. Since the heart continues to be seen in the popular mind as the affective </a:t>
                      </a:r>
                      <a:r>
                        <a:rPr lang="en-US" sz="1100" kern="100" dirty="0" err="1">
                          <a:effectLst/>
                          <a:latin typeface="游明朝" panose="02020400000000000000" pitchFamily="18" charset="-128"/>
                          <a:ea typeface="游明朝" panose="02020400000000000000" pitchFamily="18" charset="-128"/>
                          <a:cs typeface="Arial" panose="020B0604020202020204" pitchFamily="34" charset="0"/>
                        </a:rPr>
                        <a:t>centre</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of each human being, it remains the best means of signifying the divine love of Christ, united forever and inseparably to his wholly human love.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Pius XII observed that the Gospel, in referring to the love of Christ’s heart, speaks “not only of divine charity but also human affection”.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Indeed, “the heart of Jesus Christ, hypostatically united to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the divine Person of the Word</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beyond doubt throbbed with love and every other tender affection”.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2"/>
                        </a:rPr>
                        <a:t>[36]</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3"/>
                        </a:rPr>
                        <a:t>[36]</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Encyclical Letter </a:t>
                      </a:r>
                      <a:r>
                        <a:rPr lang="en-US" sz="1100" i="1" u="sng" kern="100" dirty="0" err="1">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Haurietis</a:t>
                      </a:r>
                      <a:r>
                        <a:rPr lang="en-US" sz="1100" i="1"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 Aquas</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(15 May 1956), I: AAS 48 (1956), 323-324.</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61. the people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28]</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が</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each human being</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の感情の中心だという</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mind</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を今も持ち続けています。ですから</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は最良の手段、即ち、</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divine love of Christ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と主の（訳補：ペルソナとしての肉体的霊的）</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wholly human love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とが永遠に一つのもの</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で</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分かちがたいと、</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が意思表示するための最良の手段であることに依然として変わりありません。福音は</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love of Christ’s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に言及しつつ「神の慈愛だけでなく人間の愛情についても」</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[36]</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言い表していると、教皇ピオ</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世は気づきました。確かに「</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heart of Jesus Christ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divine Person of the Word</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に本質的に結合されているために、愛および他の全ての優しい感情によって疑いようもなく脈打っている」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[36]</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のです。</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28]</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フランシスコ教皇は</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5"/>
                        </a:rPr>
                        <a:t>Popular Movements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の社会運動）を長年に渡り展開し、主唱する</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6"/>
                        </a:rPr>
                        <a:t>theology of the 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を周知した。本和訳では、原文にある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in the popular mind</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という表現から</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を意訳抽出した。なお</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の意味については</a:t>
                      </a:r>
                      <a:r>
                        <a:rPr lang="en-US" sz="1100" u="sng" kern="100" dirty="0" err="1">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7"/>
                        </a:rPr>
                        <a:t>これら</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を参照方。</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[36]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教皇ピオ</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世回勅『ハウリエティス・アクアス、貴方は水を飲む（</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1956</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5</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月</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15</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日）』、Ｉ</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u="none" kern="100" dirty="0" err="1">
                          <a:solidFill>
                            <a:schemeClr val="tx1"/>
                          </a:solidFill>
                          <a:effectLst/>
                          <a:latin typeface="游明朝" panose="02020400000000000000" pitchFamily="18" charset="-128"/>
                          <a:ea typeface="游明朝" panose="02020400000000000000" pitchFamily="18" charset="-128"/>
                          <a:cs typeface="Arial" panose="020B0604020202020204" pitchFamily="34" charset="0"/>
                        </a:rPr>
                        <a:t>Haurietis</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 Aquas</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AAS 48 [1956], 323-324</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［神学院訳、</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191-192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頁］）。</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609025459"/>
                  </a:ext>
                </a:extLst>
              </a:tr>
            </a:tbl>
          </a:graphicData>
        </a:graphic>
      </p:graphicFrame>
    </p:spTree>
    <p:extLst>
      <p:ext uri="{BB962C8B-B14F-4D97-AF65-F5344CB8AC3E}">
        <p14:creationId xmlns:p14="http://schemas.microsoft.com/office/powerpoint/2010/main" val="1625948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99A7BF-E020-AE37-9275-60BE597986CC}"/>
              </a:ext>
            </a:extLst>
          </p:cNvPr>
          <p:cNvSpPr>
            <a:spLocks noGrp="1"/>
          </p:cNvSpPr>
          <p:nvPr>
            <p:ph type="title"/>
          </p:nvPr>
        </p:nvSpPr>
        <p:spPr>
          <a:xfrm>
            <a:off x="628650" y="303604"/>
            <a:ext cx="7886700" cy="165226"/>
          </a:xfrm>
        </p:spPr>
        <p:txBody>
          <a:bodyPr>
            <a:noAutofit/>
          </a:bodyPr>
          <a:lstStyle/>
          <a:p>
            <a:pPr algn="ctr"/>
            <a:r>
              <a:rPr lang="ja-JP" altLang="ja-JP" sz="2000" kern="100" dirty="0">
                <a:latin typeface="游明朝" panose="02020400000000000000" pitchFamily="18" charset="-128"/>
                <a:ea typeface="游明朝" panose="02020400000000000000" pitchFamily="18" charset="-128"/>
                <a:cs typeface="Arial" panose="020B0604020202020204" pitchFamily="34" charset="0"/>
              </a:rPr>
              <a:t>キリストは、人間の本性を構成する全ての要素を引き受けることで、</a:t>
            </a:r>
            <a:br>
              <a:rPr lang="en-US" altLang="ja-JP" sz="2000" kern="100" dirty="0">
                <a:latin typeface="游明朝" panose="02020400000000000000" pitchFamily="18" charset="-128"/>
                <a:ea typeface="游明朝" panose="02020400000000000000" pitchFamily="18" charset="-128"/>
                <a:cs typeface="Arial" panose="020B0604020202020204" pitchFamily="34" charset="0"/>
              </a:rPr>
            </a:br>
            <a:r>
              <a:rPr lang="ja-JP" altLang="ja-JP" sz="2000" kern="100" dirty="0">
                <a:latin typeface="游明朝" panose="02020400000000000000" pitchFamily="18" charset="-128"/>
                <a:ea typeface="游明朝" panose="02020400000000000000" pitchFamily="18" charset="-128"/>
                <a:cs typeface="Arial" panose="020B0604020202020204" pitchFamily="34" charset="0"/>
              </a:rPr>
              <a:t>それら全てを</a:t>
            </a:r>
            <a:r>
              <a:rPr lang="en-US" altLang="ja-JP" sz="2000" kern="100" dirty="0">
                <a:latin typeface="游明朝" panose="02020400000000000000" pitchFamily="18" charset="-128"/>
                <a:ea typeface="游明朝" panose="02020400000000000000" pitchFamily="18" charset="-128"/>
                <a:cs typeface="Arial" panose="020B0604020202020204" pitchFamily="34" charset="0"/>
              </a:rPr>
              <a:t>sanctify</a:t>
            </a:r>
            <a:r>
              <a:rPr lang="ja-JP" altLang="ja-JP" sz="2000" kern="100" dirty="0">
                <a:latin typeface="游明朝" panose="02020400000000000000" pitchFamily="18" charset="-128"/>
                <a:ea typeface="游明朝" panose="02020400000000000000" pitchFamily="18" charset="-128"/>
                <a:cs typeface="Arial" panose="020B0604020202020204" pitchFamily="34" charset="0"/>
              </a:rPr>
              <a:t>（聖化）した</a:t>
            </a:r>
            <a:r>
              <a:rPr lang="ja-JP" altLang="en-US" sz="2000" kern="100" dirty="0">
                <a:latin typeface="游明朝" panose="02020400000000000000" pitchFamily="18" charset="-128"/>
                <a:ea typeface="游明朝" panose="02020400000000000000" pitchFamily="18" charset="-128"/>
                <a:cs typeface="Arial" panose="020B0604020202020204" pitchFamily="34" charset="0"/>
              </a:rPr>
              <a:t>。</a:t>
            </a:r>
            <a:endParaRPr kumimoji="1" lang="ja-JP" altLang="en-US" sz="2000" dirty="0"/>
          </a:p>
        </p:txBody>
      </p:sp>
      <p:sp>
        <p:nvSpPr>
          <p:cNvPr id="3" name="スライド番号プレースホルダー 2">
            <a:extLst>
              <a:ext uri="{FF2B5EF4-FFF2-40B4-BE49-F238E27FC236}">
                <a16:creationId xmlns:a16="http://schemas.microsoft.com/office/drawing/2014/main" id="{6BB5FACC-7D02-101D-ED6B-A8A6412E3D26}"/>
              </a:ext>
            </a:extLst>
          </p:cNvPr>
          <p:cNvSpPr>
            <a:spLocks noGrp="1"/>
          </p:cNvSpPr>
          <p:nvPr>
            <p:ph type="sldNum" sz="quarter" idx="12"/>
          </p:nvPr>
        </p:nvSpPr>
        <p:spPr/>
        <p:txBody>
          <a:bodyPr/>
          <a:lstStyle/>
          <a:p>
            <a:fld id="{CB5591CA-EF43-4068-8AB6-989F2127B497}" type="slidenum">
              <a:rPr kumimoji="1" lang="ja-JP" altLang="en-US" smtClean="0"/>
              <a:t>7</a:t>
            </a:fld>
            <a:endParaRPr kumimoji="1" lang="ja-JP" altLang="en-US"/>
          </a:p>
        </p:txBody>
      </p:sp>
      <p:graphicFrame>
        <p:nvGraphicFramePr>
          <p:cNvPr id="5" name="表 4">
            <a:extLst>
              <a:ext uri="{FF2B5EF4-FFF2-40B4-BE49-F238E27FC236}">
                <a16:creationId xmlns:a16="http://schemas.microsoft.com/office/drawing/2014/main" id="{C27ED016-BDD7-3C0E-87F0-C7FAE707B56A}"/>
              </a:ext>
            </a:extLst>
          </p:cNvPr>
          <p:cNvGraphicFramePr>
            <a:graphicFrameLocks noGrp="1"/>
          </p:cNvGraphicFramePr>
          <p:nvPr>
            <p:extLst>
              <p:ext uri="{D42A27DB-BD31-4B8C-83A1-F6EECF244321}">
                <p14:modId xmlns:p14="http://schemas.microsoft.com/office/powerpoint/2010/main" val="122885556"/>
              </p:ext>
            </p:extLst>
          </p:nvPr>
        </p:nvGraphicFramePr>
        <p:xfrm>
          <a:off x="424206" y="751979"/>
          <a:ext cx="8371002" cy="5856210"/>
        </p:xfrm>
        <a:graphic>
          <a:graphicData uri="http://schemas.openxmlformats.org/drawingml/2006/table">
            <a:tbl>
              <a:tblPr firstRow="1" firstCol="1" bandRow="1"/>
              <a:tblGrid>
                <a:gridCol w="4185501">
                  <a:extLst>
                    <a:ext uri="{9D8B030D-6E8A-4147-A177-3AD203B41FA5}">
                      <a16:colId xmlns:a16="http://schemas.microsoft.com/office/drawing/2014/main" val="3497744064"/>
                    </a:ext>
                  </a:extLst>
                </a:gridCol>
                <a:gridCol w="4185501">
                  <a:extLst>
                    <a:ext uri="{9D8B030D-6E8A-4147-A177-3AD203B41FA5}">
                      <a16:colId xmlns:a16="http://schemas.microsoft.com/office/drawing/2014/main" val="2311037925"/>
                    </a:ext>
                  </a:extLst>
                </a:gridCol>
              </a:tblGrid>
              <a:tr h="4351338">
                <a:tc>
                  <a:txBody>
                    <a:bodyPr/>
                    <a:lstStyle/>
                    <a:p>
                      <a:pPr marL="1270"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62. The Fathers of the Church, opposing those who denied or downplayed the true humanity of Christ, insisted on the concrete and tangible reality of the Lord’s human affections.  Saint Basil emphasized that the Lord’s incarnation was not something fanciful, and that “the Lord possessed our natural affections”. </a:t>
                      </a:r>
                      <a:r>
                        <a:rPr lang="en-US" sz="11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2"/>
                        </a:rPr>
                        <a:t>[37]</a:t>
                      </a:r>
                      <a:r>
                        <a:rPr lang="en-US" sz="1100" kern="100">
                          <a:effectLst/>
                          <a:latin typeface="游明朝" panose="02020400000000000000" pitchFamily="18" charset="-128"/>
                          <a:ea typeface="游明朝" panose="02020400000000000000" pitchFamily="18" charset="-128"/>
                          <a:cs typeface="Arial" panose="020B0604020202020204" pitchFamily="34" charset="0"/>
                        </a:rPr>
                        <a:t>  Saint John Chrysostom pointed to an example: “Had he not possessed our nature, he would not have experienced sadness from time to time”. </a:t>
                      </a:r>
                      <a:r>
                        <a:rPr lang="en-US" sz="11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3"/>
                        </a:rPr>
                        <a:t>[38]</a:t>
                      </a:r>
                      <a:r>
                        <a:rPr lang="en-US" sz="1100" kern="100">
                          <a:effectLst/>
                          <a:latin typeface="游明朝" panose="02020400000000000000" pitchFamily="18" charset="-128"/>
                          <a:ea typeface="游明朝" panose="02020400000000000000" pitchFamily="18" charset="-128"/>
                          <a:cs typeface="Arial" panose="020B0604020202020204" pitchFamily="34" charset="0"/>
                        </a:rPr>
                        <a:t>  Saint Ambrose stated that “in taking a soul, he took on the passions of the soul”. </a:t>
                      </a:r>
                      <a:r>
                        <a:rPr lang="en-US" sz="11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[39]</a:t>
                      </a:r>
                      <a:r>
                        <a:rPr lang="en-US" sz="1100" kern="100">
                          <a:effectLst/>
                          <a:latin typeface="游明朝" panose="02020400000000000000" pitchFamily="18" charset="-128"/>
                          <a:ea typeface="游明朝" panose="02020400000000000000" pitchFamily="18" charset="-128"/>
                          <a:cs typeface="Arial" panose="020B0604020202020204" pitchFamily="34" charset="0"/>
                        </a:rPr>
                        <a:t>  For Saint Augustine, our human affections, which Christ assumed, are now open to the life of grace: “The Lord Jesus assumed these affections of our human weakness, as he did the flesh of our human weakness, not out of necessity, but consciously and freely... lest any who feel grief and sorrow amid the trials of life should think themselves separated from his grace”. </a:t>
                      </a:r>
                      <a:r>
                        <a:rPr lang="en-US" sz="11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5"/>
                        </a:rPr>
                        <a:t>[40]</a:t>
                      </a:r>
                      <a:r>
                        <a:rPr lang="en-US" sz="1100" kern="100">
                          <a:effectLst/>
                          <a:latin typeface="游明朝" panose="02020400000000000000" pitchFamily="18" charset="-128"/>
                          <a:ea typeface="游明朝" panose="02020400000000000000" pitchFamily="18" charset="-128"/>
                          <a:cs typeface="Arial" panose="020B0604020202020204" pitchFamily="34" charset="0"/>
                        </a:rPr>
                        <a:t>  Finally, Saint John Damascene viewed the genuine affections shown by Christ in his humanity as proof that he assumed our nature in its entirety in order to redeem and transform it in its entirety: Christ, then, assumed all that is part of human nature, so that all might be sanctified. </a:t>
                      </a:r>
                      <a:r>
                        <a:rPr lang="en-US" sz="11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6"/>
                        </a:rPr>
                        <a:t>[41]</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__________</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7"/>
                        </a:rPr>
                        <a:t>[37]</a:t>
                      </a:r>
                      <a:r>
                        <a:rPr lang="en-US" sz="1100" kern="10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a:effectLst/>
                          <a:latin typeface="游明朝" panose="02020400000000000000" pitchFamily="18" charset="-128"/>
                          <a:ea typeface="游明朝" panose="02020400000000000000" pitchFamily="18" charset="-128"/>
                          <a:cs typeface="Arial" panose="020B0604020202020204" pitchFamily="34" charset="0"/>
                        </a:rPr>
                        <a:t>Ep</a:t>
                      </a:r>
                      <a:r>
                        <a:rPr lang="en-US" sz="1100" kern="100">
                          <a:effectLst/>
                          <a:latin typeface="游明朝" panose="02020400000000000000" pitchFamily="18" charset="-128"/>
                          <a:ea typeface="游明朝" panose="02020400000000000000" pitchFamily="18" charset="-128"/>
                          <a:cs typeface="Arial" panose="020B0604020202020204" pitchFamily="34" charset="0"/>
                        </a:rPr>
                        <a:t>. 261, 3: PG 32, 972.</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8"/>
                        </a:rPr>
                        <a:t>[38]</a:t>
                      </a:r>
                      <a:r>
                        <a:rPr lang="en-US" sz="1100" kern="10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a:effectLst/>
                          <a:latin typeface="游明朝" panose="02020400000000000000" pitchFamily="18" charset="-128"/>
                          <a:ea typeface="游明朝" panose="02020400000000000000" pitchFamily="18" charset="-128"/>
                          <a:cs typeface="Arial" panose="020B0604020202020204" pitchFamily="34" charset="0"/>
                        </a:rPr>
                        <a:t>In Io. homil.</a:t>
                      </a:r>
                      <a:r>
                        <a:rPr lang="en-US" sz="1100" kern="100">
                          <a:effectLst/>
                          <a:latin typeface="游明朝" panose="02020400000000000000" pitchFamily="18" charset="-128"/>
                          <a:ea typeface="游明朝" panose="02020400000000000000" pitchFamily="18" charset="-128"/>
                          <a:cs typeface="Arial" panose="020B0604020202020204" pitchFamily="34" charset="0"/>
                        </a:rPr>
                        <a:t> 63, 2: PG 59, 350.</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9"/>
                        </a:rPr>
                        <a:t>[39]</a:t>
                      </a:r>
                      <a:r>
                        <a:rPr lang="en-US" sz="1100" kern="10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a:effectLst/>
                          <a:latin typeface="游明朝" panose="02020400000000000000" pitchFamily="18" charset="-128"/>
                          <a:ea typeface="游明朝" panose="02020400000000000000" pitchFamily="18" charset="-128"/>
                          <a:cs typeface="Arial" panose="020B0604020202020204" pitchFamily="34" charset="0"/>
                        </a:rPr>
                        <a:t>De fide ad Gratianum</a:t>
                      </a:r>
                      <a:r>
                        <a:rPr lang="en-US" sz="1100" kern="100">
                          <a:effectLst/>
                          <a:latin typeface="游明朝" panose="02020400000000000000" pitchFamily="18" charset="-128"/>
                          <a:ea typeface="游明朝" panose="02020400000000000000" pitchFamily="18" charset="-128"/>
                          <a:cs typeface="Arial" panose="020B0604020202020204" pitchFamily="34" charset="0"/>
                        </a:rPr>
                        <a:t>, II, 7, 56: PL 16, 594 (ed. 1880).</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10"/>
                        </a:rPr>
                        <a:t>[40]</a:t>
                      </a:r>
                      <a:r>
                        <a:rPr lang="en-US" sz="1100" kern="10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a:effectLst/>
                          <a:latin typeface="游明朝" panose="02020400000000000000" pitchFamily="18" charset="-128"/>
                          <a:ea typeface="游明朝" panose="02020400000000000000" pitchFamily="18" charset="-128"/>
                          <a:cs typeface="Arial" panose="020B0604020202020204" pitchFamily="34" charset="0"/>
                        </a:rPr>
                        <a:t>Enarr. in Ps</a:t>
                      </a:r>
                      <a:r>
                        <a:rPr lang="en-US" sz="1100" kern="100">
                          <a:effectLst/>
                          <a:latin typeface="游明朝" panose="02020400000000000000" pitchFamily="18" charset="-128"/>
                          <a:ea typeface="游明朝" panose="02020400000000000000" pitchFamily="18" charset="-128"/>
                          <a:cs typeface="Arial" panose="020B0604020202020204" pitchFamily="34" charset="0"/>
                        </a:rPr>
                        <a:t>. 87, 3: PL 37, 1111.</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11"/>
                        </a:rPr>
                        <a:t>[41]</a:t>
                      </a:r>
                      <a:r>
                        <a:rPr lang="en-US" sz="1100" kern="100">
                          <a:effectLst/>
                          <a:latin typeface="游明朝" panose="02020400000000000000" pitchFamily="18" charset="-128"/>
                          <a:ea typeface="游明朝" panose="02020400000000000000" pitchFamily="18" charset="-128"/>
                          <a:cs typeface="Arial" panose="020B0604020202020204" pitchFamily="34" charset="0"/>
                        </a:rPr>
                        <a:t> Cf. </a:t>
                      </a:r>
                      <a:r>
                        <a:rPr lang="en-US" sz="1100" i="1" kern="100">
                          <a:effectLst/>
                          <a:latin typeface="游明朝" panose="02020400000000000000" pitchFamily="18" charset="-128"/>
                          <a:ea typeface="游明朝" panose="02020400000000000000" pitchFamily="18" charset="-128"/>
                          <a:cs typeface="Arial" panose="020B0604020202020204" pitchFamily="34" charset="0"/>
                        </a:rPr>
                        <a:t>De fide orth</a:t>
                      </a:r>
                      <a:r>
                        <a:rPr lang="en-US" sz="1100" kern="100">
                          <a:effectLst/>
                          <a:latin typeface="游明朝" panose="02020400000000000000" pitchFamily="18" charset="-128"/>
                          <a:ea typeface="游明朝" panose="02020400000000000000" pitchFamily="18" charset="-128"/>
                          <a:cs typeface="Arial" panose="020B0604020202020204" pitchFamily="34" charset="0"/>
                        </a:rPr>
                        <a:t>. 3, 6, 20: PG 94, 1006, 1081.</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txBody>
                  <a:tcPr marL="49369" marR="49369" marT="38855" marB="388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3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62.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キリストが真の人間性を持つことを否定ないし過小評価する人達に対して、教父達は、主の人間的な感情は具体的で触れることのできる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reality</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だと強く主張しました。（訳補：</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4</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世紀、以下教父四者はこう述べています。） 聖バジリオは、主の受肉は空想的な何かではなく、「</a:t>
                      </a:r>
                      <a:r>
                        <a:rPr lang="ja-JP" sz="1100" kern="100">
                          <a:effectLst/>
                          <a:latin typeface="游明朝" panose="02020400000000000000" pitchFamily="18" charset="-128"/>
                          <a:ea typeface="游明朝" panose="02020400000000000000" pitchFamily="18" charset="-128"/>
                          <a:cs typeface="Arial" panose="020B0604020202020204" pitchFamily="34" charset="0"/>
                        </a:rPr>
                        <a:t>主は</a:t>
                      </a:r>
                      <a:r>
                        <a:rPr lang="ja-JP" altLang="en-US" sz="1100" kern="100">
                          <a:effectLst/>
                          <a:latin typeface="游明朝" panose="02020400000000000000" pitchFamily="18" charset="-128"/>
                          <a:ea typeface="游明朝" panose="02020400000000000000" pitchFamily="18" charset="-128"/>
                          <a:cs typeface="Arial" panose="020B0604020202020204" pitchFamily="34" charset="0"/>
                        </a:rPr>
                        <a:t>私達と同様に</a:t>
                      </a:r>
                      <a:r>
                        <a:rPr lang="ja-JP" sz="1100" kern="100">
                          <a:effectLst/>
                          <a:latin typeface="游明朝" panose="02020400000000000000" pitchFamily="18" charset="-128"/>
                          <a:ea typeface="游明朝" panose="02020400000000000000" pitchFamily="18" charset="-128"/>
                          <a:cs typeface="Arial" panose="020B0604020202020204" pitchFamily="34" charset="0"/>
                        </a:rPr>
                        <a:t>本質的</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な感情を備えている」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[37]</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と強調しました。聖ヨハネ・クリゾストモは「もしキリストが私達の本性を持っていなかったのなら、幾度も悲しみを経験することもなかった」と指摘しました。</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[38]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聖アンブロジオは「主は魂を受けとったので、魂が持つ</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passions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も引き受けた」</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[39]</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述べました。聖アウグスティヌスは次の様に語っています。キリストは私達と同様の人間的感情を引き受けたので、恵みの生に開かれたものとなった。即ち、「主イエスは私達人間の弱さを持つ肉体を引き受け、私達人間の弱さによる感情を、必要に迫られたからではなく自ら進んで引き受けた・・・それは、生の試練のただ中で悲しみ苦しむ人間すべてが、神の恵みから切り離されていると思わないようにするためだった」</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[40]</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最後に、ダマスコの聖ヨハネはこう考えました。キリストが人間性の中に示した純粋な諸々の感情は、私達人間の本性を全てそのまま贖罪し変容させるために、私達人間の本性を全てそのまま引き受けた証（あか）しだった。キリストは、人間の本性を構成する全ての要素を引き受けることで、それら全てを</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sanctify</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（聖化）した</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[41]</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3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3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[37]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聖バジリオ「書簡」（</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Epistula</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261, 3: Migne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（ミニエ）編纂『ギリシャ教父全集（</a:t>
                      </a:r>
                      <a:r>
                        <a:rPr lang="en-US" sz="1100" i="1" u="sng" kern="100" dirty="0" err="1">
                          <a:solidFill>
                            <a:srgbClr val="0563C1"/>
                          </a:solidFill>
                          <a:effectLst/>
                          <a:latin typeface="游明朝" panose="02020400000000000000" pitchFamily="18" charset="-128"/>
                          <a:ea typeface="游明朝" panose="02020400000000000000" pitchFamily="18" charset="-128"/>
                          <a:cs typeface="Arial" panose="020B0604020202020204" pitchFamily="34" charset="0"/>
                        </a:rPr>
                        <a:t>Patrologia</a:t>
                      </a:r>
                      <a:r>
                        <a:rPr lang="en-US" sz="1100" i="1"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rPr>
                        <a:t> </a:t>
                      </a:r>
                      <a:r>
                        <a:rPr lang="en-US" sz="1100" i="1" u="sng" kern="100" dirty="0" err="1">
                          <a:solidFill>
                            <a:srgbClr val="0563C1"/>
                          </a:solidFill>
                          <a:effectLst/>
                          <a:latin typeface="游明朝" panose="02020400000000000000" pitchFamily="18" charset="-128"/>
                          <a:ea typeface="游明朝" panose="02020400000000000000" pitchFamily="18" charset="-128"/>
                          <a:cs typeface="Arial" panose="020B0604020202020204" pitchFamily="34" charset="0"/>
                        </a:rPr>
                        <a:t>Graeca</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）』、第</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972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欄）。</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3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[38]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聖ヨハネ・クリゾストモ『ヨハネ福音書講話』（</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In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Iohannem</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homiliae</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63, 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『ギリシャ教父全集（</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Patrologia</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Graeca</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）』、第</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59</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350</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欄）。</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3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[39]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聖アンブロジオ『信仰論』（</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De fide ad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Gratianu</a:t>
                      </a:r>
                      <a:r>
                        <a:rPr lang="en-US" sz="1100" kern="100" dirty="0" err="1">
                          <a:effectLst/>
                          <a:latin typeface="游明朝" panose="02020400000000000000" pitchFamily="18" charset="-128"/>
                          <a:ea typeface="游明朝" panose="02020400000000000000" pitchFamily="18" charset="-128"/>
                          <a:cs typeface="Arial" panose="020B0604020202020204" pitchFamily="34" charset="0"/>
                        </a:rPr>
                        <a:t>m</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II, 7, 56: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ラテン教父全集（</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Patrologia</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Latina</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第</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16</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594</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欄</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[ed. 1880]</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3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[40]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聖アウグスティヌス『詩編注解』（</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Enarrationes</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in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Psalmos</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87, 3: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Patrologia</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Latina</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37, 1111</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［出村和彦訳、『アウグスティヌス著作集</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19</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Ⅱ</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　詩編注解』教文館、</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2020</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338</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頁参照］）。 </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3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[41]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ダマスコの聖ヨハネ『正統信仰論』（</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De fide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orthodoxa</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3, 6. 20: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Patrologia</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Graeca</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第</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94</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1006</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欄</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1081</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欄）参照。</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49369" marR="49369" marT="38855" marB="388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117947006"/>
                  </a:ext>
                </a:extLst>
              </a:tr>
            </a:tbl>
          </a:graphicData>
        </a:graphic>
      </p:graphicFrame>
    </p:spTree>
    <p:extLst>
      <p:ext uri="{BB962C8B-B14F-4D97-AF65-F5344CB8AC3E}">
        <p14:creationId xmlns:p14="http://schemas.microsoft.com/office/powerpoint/2010/main" val="1486071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1752E0-52E2-7A1A-A25C-4CBE5CD3D2CE}"/>
              </a:ext>
            </a:extLst>
          </p:cNvPr>
          <p:cNvSpPr>
            <a:spLocks noGrp="1"/>
          </p:cNvSpPr>
          <p:nvPr>
            <p:ph type="title"/>
          </p:nvPr>
        </p:nvSpPr>
        <p:spPr>
          <a:xfrm>
            <a:off x="529209" y="557151"/>
            <a:ext cx="8085582" cy="594994"/>
          </a:xfrm>
        </p:spPr>
        <p:txBody>
          <a:bodyPr>
            <a:noAutofit/>
          </a:bodyPr>
          <a:lstStyle/>
          <a:p>
            <a:r>
              <a:rPr lang="ja-JP" altLang="ja-JP" sz="2800" kern="100" dirty="0">
                <a:latin typeface="游明朝" panose="02020400000000000000" pitchFamily="18" charset="-128"/>
                <a:ea typeface="游明朝" panose="02020400000000000000" pitchFamily="18" charset="-128"/>
                <a:cs typeface="Arial" panose="020B0604020202020204" pitchFamily="34" charset="0"/>
              </a:rPr>
              <a:t>ここで、現代の或る神学者の考察が理解の手助けになるでしょう。彼はこう考えました。</a:t>
            </a:r>
            <a:r>
              <a:rPr lang="ja-JP" altLang="en-US" sz="2800" kern="100" dirty="0">
                <a:latin typeface="游明朝" panose="02020400000000000000" pitchFamily="18" charset="-128"/>
                <a:ea typeface="游明朝" panose="02020400000000000000" pitchFamily="18" charset="-128"/>
                <a:cs typeface="Arial" panose="020B0604020202020204" pitchFamily="34" charset="0"/>
              </a:rPr>
              <a:t>・・・</a:t>
            </a:r>
            <a:endParaRPr kumimoji="1" lang="ja-JP" altLang="en-US" sz="2800" dirty="0"/>
          </a:p>
        </p:txBody>
      </p:sp>
      <p:sp>
        <p:nvSpPr>
          <p:cNvPr id="3" name="スライド番号プレースホルダー 2">
            <a:extLst>
              <a:ext uri="{FF2B5EF4-FFF2-40B4-BE49-F238E27FC236}">
                <a16:creationId xmlns:a16="http://schemas.microsoft.com/office/drawing/2014/main" id="{BE82433E-130C-0829-8D24-D9407CB9010D}"/>
              </a:ext>
            </a:extLst>
          </p:cNvPr>
          <p:cNvSpPr>
            <a:spLocks noGrp="1"/>
          </p:cNvSpPr>
          <p:nvPr>
            <p:ph type="sldNum" sz="quarter" idx="12"/>
          </p:nvPr>
        </p:nvSpPr>
        <p:spPr/>
        <p:txBody>
          <a:bodyPr/>
          <a:lstStyle/>
          <a:p>
            <a:fld id="{CB5591CA-EF43-4068-8AB6-989F2127B497}" type="slidenum">
              <a:rPr kumimoji="1" lang="ja-JP" altLang="en-US" smtClean="0"/>
              <a:t>8</a:t>
            </a:fld>
            <a:endParaRPr kumimoji="1" lang="ja-JP" altLang="en-US"/>
          </a:p>
        </p:txBody>
      </p:sp>
      <p:graphicFrame>
        <p:nvGraphicFramePr>
          <p:cNvPr id="4" name="表 3">
            <a:extLst>
              <a:ext uri="{FF2B5EF4-FFF2-40B4-BE49-F238E27FC236}">
                <a16:creationId xmlns:a16="http://schemas.microsoft.com/office/drawing/2014/main" id="{3757E360-EC22-15E3-54B5-3229E845DF3C}"/>
              </a:ext>
            </a:extLst>
          </p:cNvPr>
          <p:cNvGraphicFramePr>
            <a:graphicFrameLocks noGrp="1"/>
          </p:cNvGraphicFramePr>
          <p:nvPr>
            <p:extLst>
              <p:ext uri="{D42A27DB-BD31-4B8C-83A1-F6EECF244321}">
                <p14:modId xmlns:p14="http://schemas.microsoft.com/office/powerpoint/2010/main" val="312057893"/>
              </p:ext>
            </p:extLst>
          </p:nvPr>
        </p:nvGraphicFramePr>
        <p:xfrm>
          <a:off x="1252220" y="1505554"/>
          <a:ext cx="6639560" cy="4679950"/>
        </p:xfrm>
        <a:graphic>
          <a:graphicData uri="http://schemas.openxmlformats.org/drawingml/2006/table">
            <a:tbl>
              <a:tblPr firstRow="1" firstCol="1" bandRow="1"/>
              <a:tblGrid>
                <a:gridCol w="3319780">
                  <a:extLst>
                    <a:ext uri="{9D8B030D-6E8A-4147-A177-3AD203B41FA5}">
                      <a16:colId xmlns:a16="http://schemas.microsoft.com/office/drawing/2014/main" val="4100351363"/>
                    </a:ext>
                  </a:extLst>
                </a:gridCol>
                <a:gridCol w="3319780">
                  <a:extLst>
                    <a:ext uri="{9D8B030D-6E8A-4147-A177-3AD203B41FA5}">
                      <a16:colId xmlns:a16="http://schemas.microsoft.com/office/drawing/2014/main" val="3735504608"/>
                    </a:ext>
                  </a:extLst>
                </a:gridCol>
              </a:tblGrid>
              <a:tr h="0">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63. Here, we can benefit from the thoughts of a theologian who maintains that, “due to the influence of Greek thought, theology long relegated the body and feelings to the world of the pre-human or sub-human or potentially inhuman; yet what theology did not resolve in theory, spirituality resolved in practice.  This, together with popular piety, preserved the relationship with the corporal, psychological and historical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reality of Jesus</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The Stations of the Cross, devotion to Christ’s wounds, his Precious Blood and his Sacred Heart, and a variety of Eucharist devotions... all bridged the gaps in theology by nourishing our hearts and imagination, our tender love for Christ, our hope and memory, our desires and feelings. Reason and logic took other directions”.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2"/>
                        </a:rPr>
                        <a:t>[42]</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3"/>
                        </a:rPr>
                        <a:t>[42]</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OLEGARIO GONZÁLEZ DE CARDEDAL, </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La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entraña</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del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cristianismo</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Salamanca, 2010, 70-71.</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53975" marB="539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63.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ここで、現代の或る神学者の考察が理解の手助けになるでしょう。彼はこう考えました。「ギリシャ思想の影響により神学は長い間、この形而下界を人間以前ないし人間以下のもの、あるいは、潜在的に非人間的なものだとして、そこで肉体が感じる諸々の感覚を脇に追いやってきました。即ち、神学が理論的に解決出来なかった問題を、霊的精神性（</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spirituality</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）が実効的に解決してきました。この様な状況に、</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popular piety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29]</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が相（あい）まって、 肉体的・心理的・歴史的</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reality of Jesus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との関係性が保たれてきました。例えば、十字架の道行き、主の聖なる傷への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devotion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、尊い御血と</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his Sacred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、そして様々な聖体礼拝</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これら全てが神学の空白を補い、私達の心と想像力、キリストへの優しい愛、希望や記憶、そして望みや憧（あこが）れを、養い育（はぐく）んできました。つまり、理性と論理は別々の道を歩んできました」</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[42]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7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29]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日本語には適訳が無い。訳註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28</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で示した様に、</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popular</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には「</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の」という意味がある。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persons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だから、</a:t>
                      </a:r>
                      <a:r>
                        <a:rPr lang="en-US" sz="1100" u="sng" kern="100" dirty="0" err="1">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person即ち「ペルソナ、位格」の意味を</a:t>
                      </a:r>
                      <a:r>
                        <a:rPr lang="ja-JP" alt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掴めて</a:t>
                      </a:r>
                      <a:r>
                        <a:rPr lang="en-US" sz="1100" u="sng" kern="100" dirty="0" err="1">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いない日本語</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では</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popular</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の意味をとらえられない。ここでは「</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のピエタの心」と訳しておく。ピエタの心の意味については</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5"/>
                        </a:rPr>
                        <a:t>“Directory on Popular Piety and the </a:t>
                      </a:r>
                      <a:r>
                        <a:rPr lang="en-US" sz="1100" u="sng" kern="100" dirty="0" err="1">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5"/>
                        </a:rPr>
                        <a:t>Liturgy”説明資料</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参照方。</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7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[42]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オレガリオ・ゴンサレス・デ・カルデダル、『キリスト教の中心』、三位一体事務局、サラマンカ、</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2010</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70-71</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53975" marB="539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681704839"/>
                  </a:ext>
                </a:extLst>
              </a:tr>
            </a:tbl>
          </a:graphicData>
        </a:graphic>
      </p:graphicFrame>
    </p:spTree>
    <p:extLst>
      <p:ext uri="{BB962C8B-B14F-4D97-AF65-F5344CB8AC3E}">
        <p14:creationId xmlns:p14="http://schemas.microsoft.com/office/powerpoint/2010/main" val="8648827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959</TotalTime>
  <Words>6920</Words>
  <Application>Microsoft Office PowerPoint</Application>
  <PresentationFormat>画面に合わせる (4:3)</PresentationFormat>
  <Paragraphs>124</Paragraphs>
  <Slides>8</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8</vt:i4>
      </vt:variant>
    </vt:vector>
  </HeadingPairs>
  <TitlesOfParts>
    <vt:vector size="17" baseType="lpstr">
      <vt:lpstr>游ゴシック</vt:lpstr>
      <vt:lpstr>游ゴシック Light</vt:lpstr>
      <vt:lpstr>游明朝</vt:lpstr>
      <vt:lpstr>Aptos</vt:lpstr>
      <vt:lpstr>Aptos Display</vt:lpstr>
      <vt:lpstr>Arial</vt:lpstr>
      <vt:lpstr>Arial Narrow</vt:lpstr>
      <vt:lpstr>Helvetica</vt:lpstr>
      <vt:lpstr>Office テーマ</vt:lpstr>
      <vt:lpstr>Scire Voloの会(2025年) 教皇フランシスコの思想   ”one reality”という言葉に込めたフランシスコ教皇の思いを探る</vt:lpstr>
      <vt:lpstr>私達が観想し心から愛するのは、神の子が人となった  the whole Jesus Christ [訳註26]です。</vt:lpstr>
      <vt:lpstr>イエス・キリストというPersonと私達との関係は、 彼のheartというイメージで表される愛、この愛が導き出す、友情と憧憬の関係です。</vt:lpstr>
      <vt:lpstr>想像上のシンボルではなく、全人類救済が流れ出る源泉、centerを表すa real symbol</vt:lpstr>
      <vt:lpstr>キリストを通して神は、私達のうちのoneとなり、私達の歴史の一部となり、私達の形而下界での旅の同行者となることを望んだ。</vt:lpstr>
      <vt:lpstr>the people は、the heartがeach human beingの感情の中心だというmindを今も持ち続けている。</vt:lpstr>
      <vt:lpstr>キリストは、人間の本性を構成する全ての要素を引き受けることで、 それら全てをsanctify（聖化）した。</vt:lpstr>
      <vt:lpstr>ここで、現代の或る神学者の考察が理解の手助けになるでしょう。彼はこう考えました。・・・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Jun Saito</dc:creator>
  <cp:lastModifiedBy>Jun Saito</cp:lastModifiedBy>
  <cp:revision>6</cp:revision>
  <dcterms:created xsi:type="dcterms:W3CDTF">2025-03-05T06:59:22Z</dcterms:created>
  <dcterms:modified xsi:type="dcterms:W3CDTF">2025-11-13T01:01:52Z</dcterms:modified>
</cp:coreProperties>
</file>