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65" r:id="rId3"/>
    <p:sldId id="266" r:id="rId4"/>
    <p:sldId id="267" r:id="rId5"/>
    <p:sldId id="268"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45A75A-566F-4B3A-887B-397050D44884}" v="88" dt="2025-08-31T06:47:36.95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2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2025/8/31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4</a:t>
            </a:fld>
            <a:endParaRPr kumimoji="1" lang="ja-JP" altLang="en-US"/>
          </a:p>
        </p:txBody>
      </p:sp>
    </p:spTree>
    <p:extLst>
      <p:ext uri="{BB962C8B-B14F-4D97-AF65-F5344CB8AC3E}">
        <p14:creationId xmlns:p14="http://schemas.microsoft.com/office/powerpoint/2010/main" val="269131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2025/8/31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27" TargetMode="External"/><Relationship Id="rId2" Type="http://schemas.openxmlformats.org/officeDocument/2006/relationships/hyperlink" Target="https://www.vatican.va/content/francesco/en/encyclicals/documents/20241024-enciclica-dilexit-nos.html#_ftn27" TargetMode="External"/><Relationship Id="rId1" Type="http://schemas.openxmlformats.org/officeDocument/2006/relationships/slideLayout" Target="../slideLayouts/slideLayout6.xml"/><Relationship Id="rId4" Type="http://schemas.openxmlformats.org/officeDocument/2006/relationships/hyperlink" Target="https://www.vatican.va/content/francesco/en/cotidie/2013/documents/papa-francesco-cotidie_20130607_science-love.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bible.usccb.org/bible/hebrews/3" TargetMode="External"/><Relationship Id="rId2" Type="http://schemas.openxmlformats.org/officeDocument/2006/relationships/hyperlink" Target="https://llc-research.jp/~archives/Papers/Pope%20Francis/Oeconomicae%20et%20pecuniariae%20quaestiones/rev10/Oeconomicae%20et%20pecuniariae%20quaestiones%20Tai-Yaku%20rev10h.docx" TargetMode="External"/><Relationship Id="rId1" Type="http://schemas.openxmlformats.org/officeDocument/2006/relationships/slideLayout" Target="../slideLayouts/slideLayout6.xml"/><Relationship Id="rId4" Type="http://schemas.openxmlformats.org/officeDocument/2006/relationships/hyperlink" Target="https://llc-research.jp/blog/han_yaku/266-the-view-of-real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2025.09.20</a:t>
            </a:r>
            <a:r>
              <a:rPr lang="ja-JP" altLang="en-US" sz="1400" dirty="0"/>
              <a:t>＠</a:t>
            </a:r>
            <a:r>
              <a:rPr lang="en-US" altLang="ja-JP" sz="1400" dirty="0"/>
              <a:t>ZOOM</a:t>
            </a:r>
          </a:p>
          <a:p>
            <a:r>
              <a:rPr lang="ja-JP" altLang="en-US" sz="1400" dirty="0"/>
              <a:t>半訳 </a:t>
            </a:r>
            <a:r>
              <a:rPr lang="en-US" altLang="ja-JP" sz="1400" dirty="0"/>
              <a:t>rev4a</a:t>
            </a:r>
            <a:r>
              <a:rPr lang="ja-JP" altLang="en-US" sz="1400" dirty="0"/>
              <a:t> </a:t>
            </a:r>
            <a:r>
              <a:rPr lang="en-US" altLang="ja-JP" sz="1400" dirty="0"/>
              <a:t>by </a:t>
            </a:r>
            <a:r>
              <a:rPr lang="ja-JP" altLang="en-US" sz="1400" dirty="0"/>
              <a:t>齋藤旬 </a:t>
            </a:r>
            <a:r>
              <a:rPr lang="en-US" altLang="ja-JP" sz="1400" dirty="0"/>
              <a:t>20250831</a:t>
            </a:r>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Dilexit Nos 21</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 – 31. </a:t>
            </a: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Dilexit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32. – 47.</a:t>
            </a:r>
            <a:r>
              <a:rPr lang="ja-JP" altLang="en-US" sz="1050"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5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0" y="5497922"/>
            <a:ext cx="9149128" cy="3439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84043" y="4769479"/>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へと導かれてゆく</a:t>
            </a:r>
            <a:r>
              <a:rPr kumimoji="0"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
        <p:nvSpPr>
          <p:cNvPr id="6" name="テキスト ボックス 5">
            <a:extLst>
              <a:ext uri="{FF2B5EF4-FFF2-40B4-BE49-F238E27FC236}">
                <a16:creationId xmlns:a16="http://schemas.microsoft.com/office/drawing/2014/main" id="{905FF5F6-3A94-218F-6EE3-1B456EEE54BF}"/>
              </a:ext>
            </a:extLst>
          </p:cNvPr>
          <p:cNvSpPr txBox="1"/>
          <p:nvPr/>
        </p:nvSpPr>
        <p:spPr>
          <a:xfrm>
            <a:off x="3872011" y="5148786"/>
            <a:ext cx="4557658" cy="430887"/>
          </a:xfrm>
          <a:prstGeom prst="rect">
            <a:avLst/>
          </a:prstGeom>
          <a:noFill/>
        </p:spPr>
        <p:txBody>
          <a:bodyPr wrap="none" rtlCol="0">
            <a:spAutoFit/>
          </a:bodyPr>
          <a:lstStyle/>
          <a:p>
            <a:r>
              <a:rPr kumimoji="1" lang="ja-JP" altLang="en-US" sz="1100" dirty="0"/>
              <a:t>主が私達に選択を委ねた場がどの様な場になろうとも喜んで奉仕し、</a:t>
            </a:r>
            <a:endParaRPr kumimoji="1" lang="en-US" altLang="ja-JP" sz="1100" dirty="0"/>
          </a:p>
          <a:p>
            <a:r>
              <a:rPr kumimoji="1" lang="ja-JP" altLang="en-US" sz="1100" dirty="0"/>
              <a:t>主の歩みに従って前進する</a:t>
            </a:r>
          </a:p>
        </p:txBody>
      </p:sp>
      <p:sp>
        <p:nvSpPr>
          <p:cNvPr id="9" name="テキスト ボックス 8">
            <a:extLst>
              <a:ext uri="{FF2B5EF4-FFF2-40B4-BE49-F238E27FC236}">
                <a16:creationId xmlns:a16="http://schemas.microsoft.com/office/drawing/2014/main" id="{63C94A27-C61D-AEB6-8842-92ADF1B43A04}"/>
              </a:ext>
            </a:extLst>
          </p:cNvPr>
          <p:cNvSpPr txBox="1"/>
          <p:nvPr/>
        </p:nvSpPr>
        <p:spPr>
          <a:xfrm>
            <a:off x="3818485" y="5474443"/>
            <a:ext cx="5537093" cy="400110"/>
          </a:xfrm>
          <a:prstGeom prst="rect">
            <a:avLst/>
          </a:prstGeom>
          <a:noFill/>
        </p:spPr>
        <p:txBody>
          <a:bodyPr wrap="none" rtlCol="0">
            <a:spAutoFit/>
          </a:bodyPr>
          <a:lstStyle/>
          <a:p>
            <a:r>
              <a:rPr lang="ja-JP" altLang="en-US" sz="1000" kern="100" dirty="0">
                <a:latin typeface="游明朝" panose="02020400000000000000" pitchFamily="18" charset="-128"/>
                <a:ea typeface="游明朝" panose="02020400000000000000" pitchFamily="18" charset="-128"/>
                <a:cs typeface="Arial" panose="020B0604020202020204" pitchFamily="34" charset="0"/>
              </a:rPr>
              <a:t>第一章「心の重要性」では</a:t>
            </a:r>
            <a:r>
              <a:rPr lang="en-US" altLang="ja-JP" sz="1000" kern="100" dirty="0">
                <a:latin typeface="游明朝" panose="02020400000000000000" pitchFamily="18" charset="-128"/>
                <a:ea typeface="游明朝" panose="02020400000000000000" pitchFamily="18" charset="-128"/>
                <a:cs typeface="Arial" panose="020B0604020202020204" pitchFamily="34" charset="0"/>
              </a:rPr>
              <a:t>considering Christ</a:t>
            </a:r>
            <a:r>
              <a:rPr lang="ja-JP" altLang="en-US" sz="1000" kern="100" dirty="0">
                <a:latin typeface="游明朝" panose="02020400000000000000" pitchFamily="18" charset="-128"/>
                <a:ea typeface="游明朝" panose="02020400000000000000" pitchFamily="18" charset="-128"/>
                <a:cs typeface="Arial" panose="020B0604020202020204" pitchFamily="34" charset="0"/>
              </a:rPr>
              <a:t>を行った。</a:t>
            </a:r>
            <a:r>
              <a:rPr lang="ja-JP" altLang="ja-JP" sz="1000" kern="100" dirty="0">
                <a:latin typeface="游明朝" panose="02020400000000000000" pitchFamily="18" charset="-128"/>
                <a:ea typeface="游明朝" panose="02020400000000000000" pitchFamily="18" charset="-128"/>
                <a:cs typeface="Arial" panose="020B0604020202020204" pitchFamily="34" charset="0"/>
              </a:rPr>
              <a:t>第二章では </a:t>
            </a:r>
            <a:r>
              <a:rPr lang="en-US" altLang="ja-JP" sz="1000" kern="100" dirty="0">
                <a:latin typeface="游明朝" panose="02020400000000000000" pitchFamily="18" charset="-128"/>
                <a:ea typeface="游明朝" panose="02020400000000000000" pitchFamily="18" charset="-128"/>
                <a:cs typeface="Arial" panose="020B0604020202020204" pitchFamily="34" charset="0"/>
              </a:rPr>
              <a:t>his actions and words</a:t>
            </a:r>
            <a:r>
              <a:rPr lang="ja-JP" altLang="ja-JP" sz="1000" kern="100" dirty="0">
                <a:latin typeface="游明朝" panose="02020400000000000000" pitchFamily="18" charset="-128"/>
                <a:ea typeface="游明朝" panose="02020400000000000000" pitchFamily="18" charset="-128"/>
                <a:cs typeface="Arial" panose="020B0604020202020204" pitchFamily="34" charset="0"/>
              </a:rPr>
              <a:t>が、</a:t>
            </a:r>
            <a:endParaRPr lang="en-US" altLang="ja-JP" sz="1000" kern="100" dirty="0">
              <a:latin typeface="游明朝" panose="02020400000000000000" pitchFamily="18" charset="-128"/>
              <a:ea typeface="游明朝" panose="02020400000000000000" pitchFamily="18" charset="-128"/>
              <a:cs typeface="Arial" panose="020B0604020202020204" pitchFamily="34" charset="0"/>
            </a:endParaRPr>
          </a:p>
          <a:p>
            <a:r>
              <a:rPr lang="ja-JP" altLang="ja-JP" sz="1000" kern="100" dirty="0">
                <a:latin typeface="游明朝" panose="02020400000000000000" pitchFamily="18" charset="-128"/>
                <a:ea typeface="游明朝" panose="02020400000000000000" pitchFamily="18" charset="-128"/>
                <a:cs typeface="Arial" panose="020B0604020202020204" pitchFamily="34" charset="0"/>
              </a:rPr>
              <a:t>私達にとって、</a:t>
            </a:r>
            <a:r>
              <a:rPr lang="en-US" altLang="ja-JP" sz="1000" kern="100" dirty="0">
                <a:latin typeface="游明朝" panose="02020400000000000000" pitchFamily="18" charset="-128"/>
                <a:ea typeface="游明朝" panose="02020400000000000000" pitchFamily="18" charset="-128"/>
                <a:cs typeface="Arial" panose="020B0604020202020204" pitchFamily="34" charset="0"/>
              </a:rPr>
              <a:t>his heart</a:t>
            </a:r>
            <a:r>
              <a:rPr lang="ja-JP" altLang="ja-JP" sz="1000" kern="100" dirty="0">
                <a:latin typeface="游明朝" panose="02020400000000000000" pitchFamily="18" charset="-128"/>
                <a:ea typeface="游明朝" panose="02020400000000000000" pitchFamily="18" charset="-128"/>
                <a:cs typeface="Arial" panose="020B0604020202020204" pitchFamily="34" charset="0"/>
              </a:rPr>
              <a:t>を洞察する上でどの様な助けとなるのかを見</a:t>
            </a:r>
            <a:r>
              <a:rPr lang="ja-JP" altLang="en-US" sz="1000" kern="100" dirty="0">
                <a:latin typeface="游明朝" panose="02020400000000000000" pitchFamily="18" charset="-128"/>
                <a:ea typeface="游明朝" panose="02020400000000000000" pitchFamily="18" charset="-128"/>
                <a:cs typeface="Arial" panose="020B0604020202020204" pitchFamily="34" charset="0"/>
              </a:rPr>
              <a:t>た。</a:t>
            </a:r>
            <a:endParaRPr kumimoji="1" lang="ja-JP" altLang="en-US" sz="1000" dirty="0"/>
          </a:p>
        </p:txBody>
      </p:sp>
      <p:sp>
        <p:nvSpPr>
          <p:cNvPr id="10" name="テキスト ボックス 9">
            <a:extLst>
              <a:ext uri="{FF2B5EF4-FFF2-40B4-BE49-F238E27FC236}">
                <a16:creationId xmlns:a16="http://schemas.microsoft.com/office/drawing/2014/main" id="{2D48CF20-6155-C8DA-19AE-A6180D8E5416}"/>
              </a:ext>
            </a:extLst>
          </p:cNvPr>
          <p:cNvSpPr txBox="1"/>
          <p:nvPr/>
        </p:nvSpPr>
        <p:spPr>
          <a:xfrm>
            <a:off x="3748755" y="4584105"/>
            <a:ext cx="5676554" cy="246221"/>
          </a:xfrm>
          <a:prstGeom prst="rect">
            <a:avLst/>
          </a:prstGeom>
          <a:noFill/>
        </p:spPr>
        <p:txBody>
          <a:bodyPr wrap="none" rtlCol="0">
            <a:spAutoFit/>
          </a:bodyPr>
          <a:lstStyle/>
          <a:p>
            <a:r>
              <a:rPr lang="ja-JP" altLang="ja-JP" sz="1000" kern="100" dirty="0">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sz="1000" dirty="0">
                <a:latin typeface="Arial Narrow" panose="020B0606020202030204" pitchFamily="34" charset="0"/>
                <a:ea typeface="HG丸ｺﾞｼｯｸM-PRO" panose="020F0600000000000000" pitchFamily="50" charset="-128"/>
                <a:cs typeface="Times New Roman" panose="02020603050405020304" pitchFamily="18" charset="0"/>
              </a:rPr>
              <a:t>　 </a:t>
            </a:r>
            <a:endParaRPr kumimoji="1" lang="ja-JP" altLang="en-US" sz="1000" dirty="0"/>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13122" y="56292"/>
            <a:ext cx="8917756" cy="700292"/>
          </a:xfrm>
        </p:spPr>
        <p:txBody>
          <a:bodyPr>
            <a:noAutofit/>
          </a:bodyPr>
          <a:lstStyle/>
          <a:p>
            <a:pPr algn="ctr"/>
            <a:r>
              <a:rPr lang="ja-JP" altLang="ja-JP" sz="2000" kern="100" dirty="0">
                <a:latin typeface="游明朝" panose="02020400000000000000" pitchFamily="18" charset="-128"/>
                <a:ea typeface="游明朝" panose="02020400000000000000" pitchFamily="18" charset="-128"/>
                <a:cs typeface="Arial" panose="020B0604020202020204" pitchFamily="34" charset="0"/>
              </a:rPr>
              <a:t>神の子は受肉し「自分を</a:t>
            </a:r>
            <a:r>
              <a:rPr lang="ja-JP" altLang="en-US" sz="2000" kern="100" dirty="0">
                <a:latin typeface="游明朝" panose="02020400000000000000" pitchFamily="18" charset="-128"/>
                <a:ea typeface="游明朝" panose="02020400000000000000" pitchFamily="18" charset="-128"/>
                <a:cs typeface="Arial" panose="020B0604020202020204" pitchFamily="34" charset="0"/>
              </a:rPr>
              <a:t>空（から）に</a:t>
            </a:r>
            <a:r>
              <a:rPr lang="ja-JP" altLang="ja-JP" sz="2000" kern="100" dirty="0">
                <a:latin typeface="游明朝" panose="02020400000000000000" pitchFamily="18" charset="-128"/>
                <a:ea typeface="游明朝" panose="02020400000000000000" pitchFamily="18" charset="-128"/>
                <a:cs typeface="Arial" panose="020B0604020202020204" pitchFamily="34" charset="0"/>
              </a:rPr>
              <a:t>して</a:t>
            </a:r>
            <a:r>
              <a:rPr lang="en-US" altLang="ja-JP" sz="2000" kern="100" dirty="0">
                <a:latin typeface="游明朝" panose="02020400000000000000" pitchFamily="18" charset="-128"/>
                <a:ea typeface="游明朝" panose="02020400000000000000" pitchFamily="18" charset="-128"/>
                <a:cs typeface="Arial" panose="020B0604020202020204" pitchFamily="34" charset="0"/>
              </a:rPr>
              <a:t>a slave</a:t>
            </a:r>
            <a:r>
              <a:rPr lang="ja-JP" altLang="ja-JP" sz="2000" kern="100" dirty="0">
                <a:latin typeface="游明朝" panose="02020400000000000000" pitchFamily="18" charset="-128"/>
                <a:ea typeface="游明朝" panose="02020400000000000000" pitchFamily="18" charset="-128"/>
                <a:cs typeface="Arial" panose="020B0604020202020204" pitchFamily="34" charset="0"/>
              </a:rPr>
              <a:t>（奴隷）の姿を</a:t>
            </a:r>
            <a:r>
              <a:rPr lang="ja-JP" altLang="en-US" sz="2000" kern="100" dirty="0">
                <a:latin typeface="游明朝" panose="02020400000000000000" pitchFamily="18" charset="-128"/>
                <a:ea typeface="游明朝" panose="02020400000000000000" pitchFamily="18" charset="-128"/>
                <a:cs typeface="Arial" panose="020B0604020202020204" pitchFamily="34" charset="0"/>
              </a:rPr>
              <a:t>とった</a:t>
            </a:r>
            <a:r>
              <a:rPr lang="ja-JP" altLang="ja-JP" sz="2000" kern="100" dirty="0">
                <a:latin typeface="游明朝" panose="02020400000000000000" pitchFamily="18" charset="-128"/>
                <a:ea typeface="游明朝" panose="02020400000000000000" pitchFamily="18" charset="-128"/>
                <a:cs typeface="Arial" panose="020B0604020202020204" pitchFamily="34" charset="0"/>
              </a:rPr>
              <a:t>」</a:t>
            </a:r>
            <a:br>
              <a:rPr lang="en-US" altLang="ja-JP" sz="2000" kern="100" dirty="0">
                <a:latin typeface="游明朝" panose="02020400000000000000" pitchFamily="18" charset="-128"/>
                <a:ea typeface="游明朝" panose="02020400000000000000" pitchFamily="18" charset="-128"/>
                <a:cs typeface="Arial" panose="020B0604020202020204" pitchFamily="34" charset="0"/>
              </a:rPr>
            </a:br>
            <a:r>
              <a:rPr lang="ja-JP" altLang="ja-JP" sz="2000" kern="100" dirty="0">
                <a:latin typeface="游明朝" panose="02020400000000000000" pitchFamily="18" charset="-128"/>
                <a:ea typeface="游明朝" panose="02020400000000000000" pitchFamily="18" charset="-128"/>
                <a:cs typeface="Arial" panose="020B0604020202020204" pitchFamily="34" charset="0"/>
              </a:rPr>
              <a:t>（フィリピ</a:t>
            </a:r>
            <a:r>
              <a:rPr lang="en-US" altLang="ja-JP" sz="2000" kern="100" dirty="0">
                <a:latin typeface="游明朝" panose="02020400000000000000" pitchFamily="18" charset="-128"/>
                <a:ea typeface="游明朝" panose="02020400000000000000" pitchFamily="18" charset="-128"/>
                <a:cs typeface="Arial" panose="020B0604020202020204" pitchFamily="34" charset="0"/>
              </a:rPr>
              <a:t>2:7</a:t>
            </a:r>
            <a:r>
              <a:rPr lang="ja-JP" altLang="ja-JP" sz="2000" kern="100" dirty="0">
                <a:latin typeface="游明朝" panose="02020400000000000000" pitchFamily="18" charset="-128"/>
                <a:ea typeface="游明朝" panose="02020400000000000000" pitchFamily="18" charset="-128"/>
                <a:cs typeface="Arial" panose="020B0604020202020204" pitchFamily="34" charset="0"/>
              </a:rPr>
              <a:t>）</a:t>
            </a:r>
            <a:endParaRPr kumimoji="1" lang="ja-JP" altLang="en-US" sz="2000" dirty="0"/>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4" name="表 3">
            <a:extLst>
              <a:ext uri="{FF2B5EF4-FFF2-40B4-BE49-F238E27FC236}">
                <a16:creationId xmlns:a16="http://schemas.microsoft.com/office/drawing/2014/main" id="{FE278D35-9C05-E2F7-200F-5516F72D2292}"/>
              </a:ext>
            </a:extLst>
          </p:cNvPr>
          <p:cNvGraphicFramePr>
            <a:graphicFrameLocks noGrp="1"/>
          </p:cNvGraphicFramePr>
          <p:nvPr>
            <p:extLst>
              <p:ext uri="{D42A27DB-BD31-4B8C-83A1-F6EECF244321}">
                <p14:modId xmlns:p14="http://schemas.microsoft.com/office/powerpoint/2010/main" val="856808931"/>
              </p:ext>
            </p:extLst>
          </p:nvPr>
        </p:nvGraphicFramePr>
        <p:xfrm>
          <a:off x="0" y="756584"/>
          <a:ext cx="9144000" cy="6101416"/>
        </p:xfrm>
        <a:graphic>
          <a:graphicData uri="http://schemas.openxmlformats.org/drawingml/2006/table">
            <a:tbl>
              <a:tblPr firstRow="1" firstCol="1" bandRow="1"/>
              <a:tblGrid>
                <a:gridCol w="4572000">
                  <a:extLst>
                    <a:ext uri="{9D8B030D-6E8A-4147-A177-3AD203B41FA5}">
                      <a16:colId xmlns:a16="http://schemas.microsoft.com/office/drawing/2014/main" val="2060132697"/>
                    </a:ext>
                  </a:extLst>
                </a:gridCol>
                <a:gridCol w="4572000">
                  <a:extLst>
                    <a:ext uri="{9D8B030D-6E8A-4147-A177-3AD203B41FA5}">
                      <a16:colId xmlns:a16="http://schemas.microsoft.com/office/drawing/2014/main" val="4052018527"/>
                    </a:ext>
                  </a:extLst>
                </a:gridCol>
              </a:tblGrid>
              <a:tr h="155113">
                <a:tc>
                  <a:txBody>
                    <a:bodyPr/>
                    <a:lstStyle/>
                    <a:p>
                      <a:pPr marL="1270" algn="just">
                        <a:lnSpc>
                          <a:spcPts val="1200"/>
                        </a:lnSpc>
                        <a:buNone/>
                      </a:pPr>
                      <a:r>
                        <a:rPr lang="en-US" sz="1100" b="1" kern="100">
                          <a:effectLst/>
                          <a:latin typeface="游明朝" panose="02020400000000000000" pitchFamily="18" charset="-128"/>
                          <a:ea typeface="游明朝" panose="02020400000000000000" pitchFamily="18" charset="-128"/>
                          <a:cs typeface="Arial" panose="020B0604020202020204" pitchFamily="34" charset="0"/>
                        </a:rPr>
                        <a:t>CHAPTER TWO</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100" b="1" kern="100">
                          <a:effectLst/>
                          <a:latin typeface="游明朝" panose="02020400000000000000" pitchFamily="18" charset="-128"/>
                          <a:ea typeface="游明朝" panose="02020400000000000000" pitchFamily="18" charset="-128"/>
                          <a:cs typeface="Arial" panose="020B0604020202020204" pitchFamily="34" charset="0"/>
                        </a:rPr>
                        <a:t>第</a:t>
                      </a:r>
                      <a:r>
                        <a:rPr lang="en-US" sz="1100" b="1" kern="100">
                          <a:effectLst/>
                          <a:latin typeface="游明朝" panose="02020400000000000000" pitchFamily="18" charset="-128"/>
                          <a:ea typeface="游明朝" panose="02020400000000000000" pitchFamily="18" charset="-128"/>
                          <a:cs typeface="Arial" panose="020B0604020202020204" pitchFamily="34" charset="0"/>
                        </a:rPr>
                        <a:t>2</a:t>
                      </a:r>
                      <a:r>
                        <a:rPr lang="ja-JP" sz="1100" b="1" kern="100">
                          <a:effectLst/>
                          <a:latin typeface="游明朝" panose="02020400000000000000" pitchFamily="18" charset="-128"/>
                          <a:ea typeface="游明朝" panose="02020400000000000000" pitchFamily="18" charset="-128"/>
                          <a:cs typeface="Arial" panose="020B0604020202020204" pitchFamily="34" charset="0"/>
                        </a:rPr>
                        <a:t>章</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79061523"/>
                  </a:ext>
                </a:extLst>
              </a:tr>
              <a:tr h="155113">
                <a:tc>
                  <a:txBody>
                    <a:bodyPr/>
                    <a:lstStyle/>
                    <a:p>
                      <a:pPr marL="1270" algn="just">
                        <a:lnSpc>
                          <a:spcPts val="1200"/>
                        </a:lnSpc>
                        <a:buNone/>
                      </a:pPr>
                      <a:r>
                        <a:rPr lang="en-US" sz="1100" b="1" kern="100">
                          <a:effectLst/>
                          <a:latin typeface="游明朝" panose="02020400000000000000" pitchFamily="18" charset="-128"/>
                          <a:ea typeface="游明朝" panose="02020400000000000000" pitchFamily="18" charset="-128"/>
                          <a:cs typeface="Arial" panose="020B0604020202020204" pitchFamily="34" charset="0"/>
                        </a:rPr>
                        <a:t>ACTIONS AND WORDS OF LOVE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100" b="1" kern="100">
                          <a:effectLst/>
                          <a:latin typeface="游明朝" panose="02020400000000000000" pitchFamily="18" charset="-128"/>
                          <a:ea typeface="游明朝" panose="02020400000000000000" pitchFamily="18" charset="-128"/>
                          <a:cs typeface="Arial" panose="020B0604020202020204" pitchFamily="34" charset="0"/>
                        </a:rPr>
                        <a:t>言葉と行いで示された愛</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81661518"/>
                  </a:ext>
                </a:extLst>
              </a:tr>
              <a:tr h="435017">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32. The heart of Christ, as the symbol of the deepest and most personal source of his love for us, is the very core of the initial preaching of the Gospel.  It stands at the origin of our faith, as the wellspring that refreshes and enlivens our Christian beliefs.</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32. </a:t>
                      </a:r>
                      <a:r>
                        <a:rPr lang="ja-JP" sz="1100" kern="100">
                          <a:effectLst/>
                          <a:latin typeface="游明朝" panose="02020400000000000000" pitchFamily="18" charset="-128"/>
                          <a:ea typeface="游明朝" panose="02020400000000000000" pitchFamily="18" charset="-128"/>
                          <a:cs typeface="Arial" panose="020B0604020202020204" pitchFamily="34" charset="0"/>
                        </a:rPr>
                        <a:t>キリストの御心は、彼のペルソナ最深部にある私達への愛の源の象徴であり、福音に関し彼が行った初期説教のまさに核心です。それは私達の</a:t>
                      </a:r>
                      <a:r>
                        <a:rPr lang="en-US" sz="1100" kern="10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a:effectLst/>
                          <a:latin typeface="游明朝" panose="02020400000000000000" pitchFamily="18" charset="-128"/>
                          <a:ea typeface="游明朝" panose="02020400000000000000" pitchFamily="18" charset="-128"/>
                          <a:cs typeface="Arial" panose="020B0604020202020204" pitchFamily="34" charset="0"/>
                        </a:rPr>
                        <a:t>の原点であり、キリスト者の</a:t>
                      </a:r>
                      <a:r>
                        <a:rPr lang="en-US" sz="1100" kern="100">
                          <a:effectLst/>
                          <a:latin typeface="游明朝" panose="02020400000000000000" pitchFamily="18" charset="-128"/>
                          <a:ea typeface="游明朝" panose="02020400000000000000" pitchFamily="18" charset="-128"/>
                          <a:cs typeface="Arial" panose="020B0604020202020204" pitchFamily="34" charset="0"/>
                        </a:rPr>
                        <a:t>beliefs</a:t>
                      </a:r>
                      <a:r>
                        <a:rPr lang="ja-JP" sz="1100" kern="100">
                          <a:effectLst/>
                          <a:latin typeface="游明朝" panose="02020400000000000000" pitchFamily="18" charset="-128"/>
                          <a:ea typeface="游明朝" panose="02020400000000000000" pitchFamily="18" charset="-128"/>
                          <a:cs typeface="Arial" panose="020B0604020202020204" pitchFamily="34" charset="0"/>
                        </a:rPr>
                        <a:t>を新たに活気づける源泉です。</a:t>
                      </a: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07718076"/>
                  </a:ext>
                </a:extLst>
              </a:tr>
              <a:tr h="155113">
                <a:tc>
                  <a:txBody>
                    <a:bodyPr/>
                    <a:lstStyle/>
                    <a:p>
                      <a:pPr marL="1270" algn="just">
                        <a:lnSpc>
                          <a:spcPts val="1200"/>
                        </a:lnSpc>
                        <a:buNone/>
                      </a:pPr>
                      <a:r>
                        <a:rPr lang="en-US" sz="1100" b="1" kern="100">
                          <a:effectLst/>
                          <a:latin typeface="游明朝" panose="02020400000000000000" pitchFamily="18" charset="-128"/>
                          <a:ea typeface="游明朝" panose="02020400000000000000" pitchFamily="18" charset="-128"/>
                          <a:cs typeface="Arial" panose="020B0604020202020204" pitchFamily="34" charset="0"/>
                        </a:rPr>
                        <a:t>ACTIONS THAT REFLECT THE HEART</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100" b="1" kern="100">
                          <a:effectLst/>
                          <a:latin typeface="游明朝" panose="02020400000000000000" pitchFamily="18" charset="-128"/>
                          <a:ea typeface="游明朝" panose="02020400000000000000" pitchFamily="18" charset="-128"/>
                          <a:cs typeface="Arial" panose="020B0604020202020204" pitchFamily="34" charset="0"/>
                        </a:rPr>
                        <a:t>御心を映す行い</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00382729"/>
                  </a:ext>
                </a:extLst>
              </a:tr>
              <a:tr h="714921">
                <a:tc>
                  <a:txBody>
                    <a:bodyPr/>
                    <a:lstStyle/>
                    <a:p>
                      <a:pPr algn="just">
                        <a:lnSpc>
                          <a:spcPts val="1200"/>
                        </a:lnSpc>
                        <a:buNone/>
                        <a:tabLst>
                          <a:tab pos="899795" algn="l"/>
                        </a:tabLst>
                      </a:pPr>
                      <a:r>
                        <a:rPr lang="en-US" sz="1100" kern="100">
                          <a:effectLst/>
                          <a:latin typeface="游明朝" panose="02020400000000000000" pitchFamily="18" charset="-128"/>
                          <a:ea typeface="游明朝" panose="02020400000000000000" pitchFamily="18" charset="-128"/>
                          <a:cs typeface="Arial" panose="020B0604020202020204" pitchFamily="34" charset="0"/>
                        </a:rPr>
                        <a:t>33. Christ showed the depth of his love for us not by lengthy explanations but by concrete actions. By examining his interactions with others, we can come to realize how he treats each one of us, even though at times this may be difficult to see. Let us now turn to the place where our faith can encounter this truth: the word of God.</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33. </a:t>
                      </a:r>
                      <a:r>
                        <a:rPr lang="ja-JP" sz="1100" kern="100">
                          <a:effectLst/>
                          <a:latin typeface="游明朝" panose="02020400000000000000" pitchFamily="18" charset="-128"/>
                          <a:ea typeface="游明朝" panose="02020400000000000000" pitchFamily="18" charset="-128"/>
                          <a:cs typeface="Arial" panose="020B0604020202020204" pitchFamily="34" charset="0"/>
                        </a:rPr>
                        <a:t>私達への愛の深さを、キリストは長々とした説明ではなく、様々な具体的行いによって示しました。ですから彼の他者との関わり方を見ていくことで、私達</a:t>
                      </a:r>
                      <a:r>
                        <a:rPr lang="en-US" sz="1100" kern="100">
                          <a:effectLst/>
                          <a:latin typeface="游明朝" panose="02020400000000000000" pitchFamily="18" charset="-128"/>
                          <a:ea typeface="游明朝" panose="02020400000000000000" pitchFamily="18" charset="-128"/>
                          <a:cs typeface="Arial" panose="020B0604020202020204" pitchFamily="34" charset="0"/>
                        </a:rPr>
                        <a:t>each one</a:t>
                      </a:r>
                      <a:r>
                        <a:rPr lang="ja-JP" sz="1100" kern="100">
                          <a:effectLst/>
                          <a:latin typeface="游明朝" panose="02020400000000000000" pitchFamily="18" charset="-128"/>
                          <a:ea typeface="游明朝" panose="02020400000000000000" pitchFamily="18" charset="-128"/>
                          <a:cs typeface="Arial" panose="020B0604020202020204" pitchFamily="34" charset="0"/>
                        </a:rPr>
                        <a:t>をどれほど大切に扱ってくれているのか、気づくことになるでしょう。時には分かりにくいかもしれませんが、この章では、私達の</a:t>
                      </a:r>
                      <a:r>
                        <a:rPr lang="en-US" sz="1100" kern="10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a:effectLst/>
                          <a:latin typeface="游明朝" panose="02020400000000000000" pitchFamily="18" charset="-128"/>
                          <a:ea typeface="游明朝" panose="02020400000000000000" pitchFamily="18" charset="-128"/>
                          <a:cs typeface="Arial" panose="020B0604020202020204" pitchFamily="34" charset="0"/>
                        </a:rPr>
                        <a:t>がこの真実に巡り会う場、即ち、福音（</a:t>
                      </a:r>
                      <a:r>
                        <a:rPr lang="en-US" sz="1100" kern="100">
                          <a:effectLst/>
                          <a:latin typeface="游明朝" panose="02020400000000000000" pitchFamily="18" charset="-128"/>
                          <a:ea typeface="游明朝" panose="02020400000000000000" pitchFamily="18" charset="-128"/>
                          <a:cs typeface="Arial" panose="020B0604020202020204" pitchFamily="34" charset="0"/>
                        </a:rPr>
                        <a:t>the word of God</a:t>
                      </a:r>
                      <a:r>
                        <a:rPr lang="ja-JP" sz="1100" kern="100">
                          <a:effectLst/>
                          <a:latin typeface="游明朝" panose="02020400000000000000" pitchFamily="18" charset="-128"/>
                          <a:ea typeface="游明朝" panose="02020400000000000000" pitchFamily="18" charset="-128"/>
                          <a:cs typeface="Arial" panose="020B0604020202020204" pitchFamily="34" charset="0"/>
                        </a:rPr>
                        <a:t>）に向き合うことにしましょう。</a:t>
                      </a: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98301031"/>
                  </a:ext>
                </a:extLst>
              </a:tr>
              <a:tr h="1461331">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34. The Gospel tells us that Jesus “came to his own” (cf.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1:11). Those words refer to us, for the Lord does not treat us as strangers but as a possession that he watches over and cherishes. He treats us truly as “his own”.  This does not mean that we are his slaves, something that he himself denies: “I do not call you servants”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15:15).  Rather, it refers to the sense of mutual belonging typical of friends.  Jesus came to meet us, bridging all distances; he became as close to us as the simplest, everyday realities of our lives.  Indeed, he has another name, “Emmanuel”, which means “God with us”, God as part of our lives, God as living in our midst.  The Son of God became incarnate and “emptied himself, taking the form of a slave” (</a:t>
                      </a:r>
                      <a:r>
                        <a:rPr lang="en-US" sz="1100" i="1" kern="100">
                          <a:effectLst/>
                          <a:latin typeface="游明朝" panose="02020400000000000000" pitchFamily="18" charset="-128"/>
                          <a:ea typeface="游明朝" panose="02020400000000000000" pitchFamily="18" charset="-128"/>
                          <a:cs typeface="Arial" panose="020B0604020202020204" pitchFamily="34" charset="0"/>
                        </a:rPr>
                        <a:t>Phil</a:t>
                      </a:r>
                      <a:r>
                        <a:rPr lang="en-US" sz="1100" kern="100">
                          <a:effectLst/>
                          <a:latin typeface="游明朝" panose="02020400000000000000" pitchFamily="18" charset="-128"/>
                          <a:ea typeface="游明朝" panose="02020400000000000000" pitchFamily="18" charset="-128"/>
                          <a:cs typeface="Arial" panose="020B0604020202020204" pitchFamily="34" charset="0"/>
                        </a:rPr>
                        <a:t> 2:7).</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34.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イエスが「</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his own</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に来た」（ヨハネ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）、と福音は語っています。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his own</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、これは私達を指しています。主は私達を見知らぬ他人としてではなく、絶えず見守り大切にする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 possession</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として扱っています。彼は私達を本当に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”his own”</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として扱っています。彼の奴隷ということではありません。それは彼自身が否定しています。「皆さんを</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servants</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（僕者）とは呼ばない。」（ヨハネ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15:15</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）僕者ではなく、友人関係に特有な相互帰属の感覚だと言い表しています。大きな隔たりを橋渡しするためにイエスは私達に会いに来ました。彼はごく普通の日常生活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realities</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身近なものとなりました。実際、イエスには「インマヌエル」という別の名前があります。これは「神、我らと共にいる」、私達の生活の一部としての神、私達のただ中に生きている神という意味です。神の子は受肉し「自分を</a:t>
                      </a:r>
                      <a:r>
                        <a:rPr lang="ja-JP" altLang="en-US" sz="1100" kern="100" dirty="0">
                          <a:effectLst/>
                          <a:latin typeface="游明朝" panose="02020400000000000000" pitchFamily="18" charset="-128"/>
                          <a:ea typeface="游明朝" panose="02020400000000000000" pitchFamily="18" charset="-128"/>
                          <a:cs typeface="Arial" panose="020B0604020202020204" pitchFamily="34" charset="0"/>
                        </a:rPr>
                        <a:t>空（から）</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にして</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 slave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（奴隷）の姿をと</a:t>
                      </a:r>
                      <a:r>
                        <a:rPr lang="ja-JP" altLang="en-US" sz="1100" kern="100" dirty="0">
                          <a:effectLst/>
                          <a:latin typeface="游明朝" panose="02020400000000000000" pitchFamily="18" charset="-128"/>
                          <a:ea typeface="游明朝" panose="02020400000000000000" pitchFamily="18" charset="-128"/>
                          <a:cs typeface="Arial" panose="020B0604020202020204" pitchFamily="34" charset="0"/>
                        </a:rPr>
                        <a:t>った</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」（フィリピ</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3400720"/>
                  </a:ext>
                </a:extLst>
              </a:tr>
              <a:tr h="1274729">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35. This becomes clear when we see Jesus at work.  He seeks people out, approaches them, ever open to an encounter with them.  We see it when he stops to converse with the Samaritan woman at the well where she went to draw water (cf.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4:5-7).  We see it when, in the darkness of night, he meets Nicodemus, who feared to be seen in his presence (cf.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3:1-2).  We marvel when he allows his feet to be washed by a prostitute (cf. </a:t>
                      </a:r>
                      <a:r>
                        <a:rPr lang="en-US" sz="1100" i="1" kern="100">
                          <a:effectLst/>
                          <a:latin typeface="游明朝" panose="02020400000000000000" pitchFamily="18" charset="-128"/>
                          <a:ea typeface="游明朝" panose="02020400000000000000" pitchFamily="18" charset="-128"/>
                          <a:cs typeface="Arial" panose="020B0604020202020204" pitchFamily="34" charset="0"/>
                        </a:rPr>
                        <a:t>Lk</a:t>
                      </a:r>
                      <a:r>
                        <a:rPr lang="en-US" sz="1100" kern="100">
                          <a:effectLst/>
                          <a:latin typeface="游明朝" panose="02020400000000000000" pitchFamily="18" charset="-128"/>
                          <a:ea typeface="游明朝" panose="02020400000000000000" pitchFamily="18" charset="-128"/>
                          <a:cs typeface="Arial" panose="020B0604020202020204" pitchFamily="34" charset="0"/>
                        </a:rPr>
                        <a:t> 7:36-50), when he says to the woman caught in adultery, “Neither do I condemn you”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8:11), or again when he chides the disciples for their indifference and quietly asks the blind man on the roadside, “What do you want me to do for you?” (</a:t>
                      </a:r>
                      <a:r>
                        <a:rPr lang="en-US" sz="1100" i="1" kern="100">
                          <a:effectLst/>
                          <a:latin typeface="游明朝" panose="02020400000000000000" pitchFamily="18" charset="-128"/>
                          <a:ea typeface="游明朝" panose="02020400000000000000" pitchFamily="18" charset="-128"/>
                          <a:cs typeface="Arial" panose="020B0604020202020204" pitchFamily="34" charset="0"/>
                        </a:rPr>
                        <a:t>Mk</a:t>
                      </a:r>
                      <a:r>
                        <a:rPr lang="en-US" sz="1100" kern="100">
                          <a:effectLst/>
                          <a:latin typeface="游明朝" panose="02020400000000000000" pitchFamily="18" charset="-128"/>
                          <a:ea typeface="游明朝" panose="02020400000000000000" pitchFamily="18" charset="-128"/>
                          <a:cs typeface="Arial" panose="020B0604020202020204" pitchFamily="34" charset="0"/>
                        </a:rPr>
                        <a:t> 10:51).  Christ shows that God is closeness, compassion and tender love.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35.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これは公生活のイエスを見れば明らかです。彼は</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people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を探しだし、近づき、出会い一つ一つに常に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open</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です。水を汲みに来たサマリアの婦人と会話するため井戸端で立ち止まるイエスを見ればそう分かります。（ヨハネ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4:5-7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参照） イエスの顕現にとらえられることを恐れていたニコデモに暗闇の中で会うイエスを見ればそう分かります。（ヨハネ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3:1-2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参照） イエスが足を遊女に洗わせたとき（ルカ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36-50</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参照）、姦淫の現場で捕まった女性に「私もあなたを罪ある者としない」（ヨハネ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8:11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）と言ったとき、また、イエスが弟子達の無関心を叱責し、道端の盲人に「何をして欲しいのか」（マルコ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10:51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）と静かに尋ねるとき、私達は素晴らしさに驚嘆します。神は、近しさ、共感、優しい愛だと、キリストは示します。</a:t>
                      </a:r>
                    </a:p>
                  </a:txBody>
                  <a:tcPr marL="41986" marR="41986" marT="33044" marB="330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66626725"/>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770641" y="175792"/>
            <a:ext cx="7602718" cy="116440"/>
          </a:xfrm>
        </p:spPr>
        <p:txBody>
          <a:bodyPr>
            <a:noAutofit/>
          </a:bodyPr>
          <a:lstStyle/>
          <a:p>
            <a:r>
              <a:rPr kumimoji="1" lang="en-US" altLang="ja-JP" sz="1600" dirty="0"/>
              <a:t>Let him draw near and sit at your side. </a:t>
            </a:r>
            <a:r>
              <a:rPr kumimoji="1" lang="ja-JP" altLang="en-US" sz="1600" dirty="0"/>
              <a:t>（</a:t>
            </a:r>
            <a:r>
              <a:rPr lang="ja-JP" altLang="ja-JP" sz="1600" kern="100" dirty="0">
                <a:latin typeface="游明朝" panose="02020400000000000000" pitchFamily="18" charset="-128"/>
                <a:ea typeface="游明朝" panose="02020400000000000000" pitchFamily="18" charset="-128"/>
                <a:cs typeface="Arial" panose="020B0604020202020204" pitchFamily="34" charset="0"/>
              </a:rPr>
              <a:t>イエスを近くに寄せて傍らに座らせよう</a:t>
            </a:r>
            <a:r>
              <a:rPr kumimoji="1" lang="ja-JP" altLang="en-US" sz="1600" dirty="0"/>
              <a:t>）</a:t>
            </a:r>
            <a:endParaRPr kumimoji="1" lang="ja-JP" altLang="en-US" sz="2000" dirty="0"/>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5" name="表 4">
            <a:extLst>
              <a:ext uri="{FF2B5EF4-FFF2-40B4-BE49-F238E27FC236}">
                <a16:creationId xmlns:a16="http://schemas.microsoft.com/office/drawing/2014/main" id="{4785BE3A-AB71-A4C5-465F-ED2943A4E00C}"/>
              </a:ext>
            </a:extLst>
          </p:cNvPr>
          <p:cNvGraphicFramePr>
            <a:graphicFrameLocks noGrp="1"/>
          </p:cNvGraphicFramePr>
          <p:nvPr>
            <p:extLst>
              <p:ext uri="{D42A27DB-BD31-4B8C-83A1-F6EECF244321}">
                <p14:modId xmlns:p14="http://schemas.microsoft.com/office/powerpoint/2010/main" val="1898694326"/>
              </p:ext>
            </p:extLst>
          </p:nvPr>
        </p:nvGraphicFramePr>
        <p:xfrm>
          <a:off x="0" y="434846"/>
          <a:ext cx="9144000" cy="6433380"/>
        </p:xfrm>
        <a:graphic>
          <a:graphicData uri="http://schemas.openxmlformats.org/drawingml/2006/table">
            <a:tbl>
              <a:tblPr firstRow="1" firstCol="1" bandRow="1"/>
              <a:tblGrid>
                <a:gridCol w="4572000">
                  <a:extLst>
                    <a:ext uri="{9D8B030D-6E8A-4147-A177-3AD203B41FA5}">
                      <a16:colId xmlns:a16="http://schemas.microsoft.com/office/drawing/2014/main" val="593143872"/>
                    </a:ext>
                  </a:extLst>
                </a:gridCol>
                <a:gridCol w="4572000">
                  <a:extLst>
                    <a:ext uri="{9D8B030D-6E8A-4147-A177-3AD203B41FA5}">
                      <a16:colId xmlns:a16="http://schemas.microsoft.com/office/drawing/2014/main" val="2337035268"/>
                    </a:ext>
                  </a:extLst>
                </a:gridCol>
              </a:tblGrid>
              <a:tr h="1363397">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36. Whenever Jesus healed someone, he preferred to do it, not from a distance but in close proximity: “He stretched out his hand and touched him” (</a:t>
                      </a:r>
                      <a:r>
                        <a:rPr lang="en-US" sz="1100" i="1" kern="100">
                          <a:effectLst/>
                          <a:latin typeface="游明朝" panose="02020400000000000000" pitchFamily="18" charset="-128"/>
                          <a:ea typeface="游明朝" panose="02020400000000000000" pitchFamily="18" charset="-128"/>
                          <a:cs typeface="Arial" panose="020B0604020202020204" pitchFamily="34" charset="0"/>
                        </a:rPr>
                        <a:t>Mt</a:t>
                      </a:r>
                      <a:r>
                        <a:rPr lang="en-US" sz="1100" kern="100">
                          <a:effectLst/>
                          <a:latin typeface="游明朝" panose="02020400000000000000" pitchFamily="18" charset="-128"/>
                          <a:ea typeface="游明朝" panose="02020400000000000000" pitchFamily="18" charset="-128"/>
                          <a:cs typeface="Arial" panose="020B0604020202020204" pitchFamily="34" charset="0"/>
                        </a:rPr>
                        <a:t> 8:3).  “He touched her hand” (</a:t>
                      </a:r>
                      <a:r>
                        <a:rPr lang="en-US" sz="1100" i="1" kern="100">
                          <a:effectLst/>
                          <a:latin typeface="游明朝" panose="02020400000000000000" pitchFamily="18" charset="-128"/>
                          <a:ea typeface="游明朝" panose="02020400000000000000" pitchFamily="18" charset="-128"/>
                          <a:cs typeface="Arial" panose="020B0604020202020204" pitchFamily="34" charset="0"/>
                        </a:rPr>
                        <a:t>Mt</a:t>
                      </a:r>
                      <a:r>
                        <a:rPr lang="en-US" sz="1100" kern="100">
                          <a:effectLst/>
                          <a:latin typeface="游明朝" panose="02020400000000000000" pitchFamily="18" charset="-128"/>
                          <a:ea typeface="游明朝" panose="02020400000000000000" pitchFamily="18" charset="-128"/>
                          <a:cs typeface="Arial" panose="020B0604020202020204" pitchFamily="34" charset="0"/>
                        </a:rPr>
                        <a:t> 8:15). “He touched their eyes” (</a:t>
                      </a:r>
                      <a:r>
                        <a:rPr lang="en-US" sz="1100" i="1" kern="100">
                          <a:effectLst/>
                          <a:latin typeface="游明朝" panose="02020400000000000000" pitchFamily="18" charset="-128"/>
                          <a:ea typeface="游明朝" panose="02020400000000000000" pitchFamily="18" charset="-128"/>
                          <a:cs typeface="Arial" panose="020B0604020202020204" pitchFamily="34" charset="0"/>
                        </a:rPr>
                        <a:t>Mt</a:t>
                      </a:r>
                      <a:r>
                        <a:rPr lang="en-US" sz="1100" kern="100">
                          <a:effectLst/>
                          <a:latin typeface="游明朝" panose="02020400000000000000" pitchFamily="18" charset="-128"/>
                          <a:ea typeface="游明朝" panose="02020400000000000000" pitchFamily="18" charset="-128"/>
                          <a:cs typeface="Arial" panose="020B0604020202020204" pitchFamily="34" charset="0"/>
                        </a:rPr>
                        <a:t> 9:29).  Once he even stopped to cure a deaf man with his own saliva (cf. </a:t>
                      </a:r>
                      <a:r>
                        <a:rPr lang="en-US" sz="1100" i="1" kern="100">
                          <a:effectLst/>
                          <a:latin typeface="游明朝" panose="02020400000000000000" pitchFamily="18" charset="-128"/>
                          <a:ea typeface="游明朝" panose="02020400000000000000" pitchFamily="18" charset="-128"/>
                          <a:cs typeface="Arial" panose="020B0604020202020204" pitchFamily="34" charset="0"/>
                        </a:rPr>
                        <a:t>Mk</a:t>
                      </a:r>
                      <a:r>
                        <a:rPr lang="en-US" sz="1100" kern="100">
                          <a:effectLst/>
                          <a:latin typeface="游明朝" panose="02020400000000000000" pitchFamily="18" charset="-128"/>
                          <a:ea typeface="游明朝" panose="02020400000000000000" pitchFamily="18" charset="-128"/>
                          <a:cs typeface="Arial" panose="020B0604020202020204" pitchFamily="34" charset="0"/>
                        </a:rPr>
                        <a:t> 7:33), as a mother would do, so that people would not think of him as removed from their lives.  “The Lord knows the fine science of the caress.  In his compassion, God does not love us with words; he comes forth to meet us and, by his closeness, he shows us the depth of his tender love”. </a:t>
                      </a:r>
                      <a:r>
                        <a:rPr lang="en-US" sz="11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[27]</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1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[27]</a:t>
                      </a:r>
                      <a:r>
                        <a:rPr lang="en-US" sz="1100" kern="100">
                          <a:effectLst/>
                          <a:latin typeface="游明朝" panose="02020400000000000000" pitchFamily="18" charset="-128"/>
                          <a:ea typeface="游明朝" panose="02020400000000000000" pitchFamily="18" charset="-128"/>
                          <a:cs typeface="Arial" panose="020B0604020202020204" pitchFamily="34" charset="0"/>
                        </a:rPr>
                        <a:t> </a:t>
                      </a:r>
                      <a:r>
                        <a:rPr lang="en-US" sz="11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Homily at Morning Mass in Domus Sanctae Marthae</a:t>
                      </a:r>
                      <a:r>
                        <a:rPr lang="en-US" sz="1100" kern="100">
                          <a:effectLst/>
                          <a:latin typeface="游明朝" panose="02020400000000000000" pitchFamily="18" charset="-128"/>
                          <a:ea typeface="游明朝" panose="02020400000000000000" pitchFamily="18" charset="-128"/>
                          <a:cs typeface="Arial" panose="020B0604020202020204" pitchFamily="34" charset="0"/>
                        </a:rPr>
                        <a:t>, 7 June 2013: </a:t>
                      </a:r>
                      <a:r>
                        <a:rPr lang="en-US" sz="11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100" kern="100">
                          <a:effectLst/>
                          <a:latin typeface="游明朝" panose="02020400000000000000" pitchFamily="18" charset="-128"/>
                          <a:ea typeface="游明朝" panose="02020400000000000000" pitchFamily="18" charset="-128"/>
                          <a:cs typeface="Arial" panose="020B0604020202020204" pitchFamily="34" charset="0"/>
                        </a:rPr>
                        <a:t>, 8 June 2013, p. 8.</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36.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イエスが誰かを癒すときは常に、遠くからではなく極近くから行うことを好みました。「イエスは手を伸ばし彼に触れた」（マタイ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 「彼女の手に触れた」（マタイ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8:15</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 「彼の目に触った」（マタイ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9:29</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）。ある時イエスはまるで母親がするように唾で聴覚障害者を癒すためにわざわざ立ち止まりました（マルコ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7:33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参照）。結果、</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people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イエスを自分達の生活と切り離して考えようとはしませんでした。「主は優しく触れる繊細な科学を知っています。神はその慈しみによって、言葉で私達を愛するのではなく、私達に会いに来て、その親密さによって、その優しい愛の深さを示してくれ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 </a:t>
                      </a:r>
                      <a:r>
                        <a:rPr lang="ja-JP"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教皇フランシスコ「サンタ・マルタの家での朝のミサにおける説教」</a:t>
                      </a:r>
                      <a:r>
                        <a:rPr lang="en-US"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2013</a:t>
                      </a:r>
                      <a:r>
                        <a:rPr lang="ja-JP"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年</a:t>
                      </a:r>
                      <a:r>
                        <a:rPr lang="en-US"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6</a:t>
                      </a:r>
                      <a:r>
                        <a:rPr lang="ja-JP"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月</a:t>
                      </a:r>
                      <a:r>
                        <a:rPr lang="en-US"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7</a:t>
                      </a:r>
                      <a:r>
                        <a:rPr lang="ja-JP"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日</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付 『オッセルバトーレ・ロマーノ紙』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2013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日号、</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49215800"/>
                  </a:ext>
                </a:extLst>
              </a:tr>
              <a:tr h="2233882">
                <a:tc>
                  <a:txBody>
                    <a:bodyPr/>
                    <a:lstStyle/>
                    <a:p>
                      <a:pPr marL="1270"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37. If we find it hard to trust others because we have been hurt by lies, injuries and disappointments, the Lord whispers in our ear: “Take heart, son!” (</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Mt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9:2), “Take heart, daughter!” (</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Mt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9:22).  He encourages us to overcome our fear and to realize that, with him at our side, we have nothing to lose.  To Peter, in his fright, “Jesus immediately reached out his hand and caught him”, saying, “You of little faith, why did you doubt?” (</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Mt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14:31).  Nor should you be afraid. </a:t>
                      </a:r>
                      <a:r>
                        <a:rPr lang="en-US" sz="11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Let him draw near and sit at your side</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There may be many people we distrust, but not him.  Do not hesitate because of your sins.  Keep in mind that many sinners “came and sat with him” (</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Mt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9:10), yet Jesus was scandalized by none of them.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It was the religious élite that complained and treated him as “a glutton and a drunkard, a friend of tax collectors and sinners” (Mt 11:19). When the Pharisees criticized him for his closeness to people deemed base or sinful, Jesus replied, “I desire mercy, not sacrifice” (Mt 9:13). </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もしも、嘘や傷害や失望によって傷つけられ他者を信用できないと私達が辛く感じているなら、主は耳元で、「息子よ、心を強く持って！」（マタイ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9:2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）、「娘よ、心を強く持って！」（マタイ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9:22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）とささやいてくれます。恐れを乗りこえるよう励まし、そばにいるのだから何も失うものは無いと気づかせてくれます。恐れをなしたペトロに「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少なき者よ、何故疑うのか？」（マタイ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14:31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）と「即座にイエスは手を差し伸べました」。恐れる必要はありません。</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Let him draw near and sit at your side.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23]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私達が信を置けない人は沢山いるかもしれません。でも彼は違います。自分の</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sins</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（罪）を理由に躊躇しないで下さい。覚えておきましょう、多くの</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sinners</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が「イエスのところに来て座った」（マタイ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9:10</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）にもかかわらず、イエスは誰に対しても憤慨しなかった、と。むしろ当時、イエスに不平を言い「大食い、酒飲み、徴税人、</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sinners</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の仲間」（マタイ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11:19</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）と蔑（さげす）んだのは、宗教エリート達でした。卑劣で</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sinful</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な人々とイエスが親しい関係にあるとファリサイ派が批判したとき、イエスはこう答えました。「わたしが求めるのは憐れみであって、犠牲ではない」（マタイ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9:13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23]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イエスに対し使役動詞</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let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使っている。「イエスを近くに寄せて傍らに座らせよう」。ともすればイエスに対し不遜だととられかねない表現だが、「イエスは私達の友。私達は彼を大切にし、彼は私達を大切にする。主従、上下とは違う関係。」という考えを補強している。</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75743931"/>
                  </a:ext>
                </a:extLst>
              </a:tr>
              <a:tr h="754058">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38. That same Jesus is now waiting for you to give him the chance to bring light to your life, to raise you up and to fill you with his strength.  Before his death, he assured his disciples, “I will not leave you orphaned; I am coming to you.  In a little while the world will no longer see me, but you will see me” (</a:t>
                      </a:r>
                      <a:r>
                        <a:rPr lang="en-US" sz="1100" i="1" kern="100">
                          <a:effectLst/>
                          <a:latin typeface="游明朝" panose="02020400000000000000" pitchFamily="18" charset="-128"/>
                          <a:ea typeface="游明朝" panose="02020400000000000000" pitchFamily="18" charset="-128"/>
                          <a:cs typeface="Arial" panose="020B0604020202020204" pitchFamily="34" charset="0"/>
                        </a:rPr>
                        <a:t>Jn</a:t>
                      </a:r>
                      <a:r>
                        <a:rPr lang="en-US" sz="1100" kern="100">
                          <a:effectLst/>
                          <a:latin typeface="游明朝" panose="02020400000000000000" pitchFamily="18" charset="-128"/>
                          <a:ea typeface="游明朝" panose="02020400000000000000" pitchFamily="18" charset="-128"/>
                          <a:cs typeface="Arial" panose="020B0604020202020204" pitchFamily="34" charset="0"/>
                        </a:rPr>
                        <a:t> 14:18-19).  Jesus always finds a way to be present in your life, so that you can encounter him.</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38.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その同じイエスが今、皆さんの人生に光をもたらし、皆さんを引き上げ、イエスの力で満たす機会を与えようと待ち構えています。イエスは死を前にして弟子達に「決して皆さんを孤児にはしない。私は皆さんの所に来る。もう少しでこの形而下界は私を最早見ることはなくなるが、皆さんは私を見ることになる。」（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14:18-19</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）と約束しました。イエスは皆さんの人生に顕れる道を常に見つけます。結果、皆さんはイエスに出会えるのです。</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77996456"/>
                  </a:ext>
                </a:extLst>
              </a:tr>
            </a:tbl>
          </a:graphicData>
        </a:graphic>
      </p:graphicFrame>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1008316" y="167110"/>
            <a:ext cx="7127368" cy="185316"/>
          </a:xfrm>
        </p:spPr>
        <p:txBody>
          <a:bodyPr>
            <a:noAutofit/>
          </a:bodyPr>
          <a:lstStyle/>
          <a:p>
            <a:r>
              <a:rPr kumimoji="1" lang="ja-JP" altLang="en-US" sz="1800" dirty="0"/>
              <a:t>この金持ちの視線とイエスの視線が交錯する瞬間を想像できますか</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5" name="表 4">
            <a:extLst>
              <a:ext uri="{FF2B5EF4-FFF2-40B4-BE49-F238E27FC236}">
                <a16:creationId xmlns:a16="http://schemas.microsoft.com/office/drawing/2014/main" id="{E11C284C-8F1A-D14F-EE93-B1A4F4361399}"/>
              </a:ext>
            </a:extLst>
          </p:cNvPr>
          <p:cNvGraphicFramePr>
            <a:graphicFrameLocks noGrp="1"/>
          </p:cNvGraphicFramePr>
          <p:nvPr>
            <p:extLst>
              <p:ext uri="{D42A27DB-BD31-4B8C-83A1-F6EECF244321}">
                <p14:modId xmlns:p14="http://schemas.microsoft.com/office/powerpoint/2010/main" val="244144839"/>
              </p:ext>
            </p:extLst>
          </p:nvPr>
        </p:nvGraphicFramePr>
        <p:xfrm>
          <a:off x="0" y="472056"/>
          <a:ext cx="9144002" cy="6379788"/>
        </p:xfrm>
        <a:graphic>
          <a:graphicData uri="http://schemas.openxmlformats.org/drawingml/2006/table">
            <a:tbl>
              <a:tblPr firstRow="1" firstCol="1" bandRow="1"/>
              <a:tblGrid>
                <a:gridCol w="4572001">
                  <a:extLst>
                    <a:ext uri="{9D8B030D-6E8A-4147-A177-3AD203B41FA5}">
                      <a16:colId xmlns:a16="http://schemas.microsoft.com/office/drawing/2014/main" val="1196283546"/>
                    </a:ext>
                  </a:extLst>
                </a:gridCol>
                <a:gridCol w="4572001">
                  <a:extLst>
                    <a:ext uri="{9D8B030D-6E8A-4147-A177-3AD203B41FA5}">
                      <a16:colId xmlns:a16="http://schemas.microsoft.com/office/drawing/2014/main" val="1109647444"/>
                    </a:ext>
                  </a:extLst>
                </a:gridCol>
              </a:tblGrid>
              <a:tr h="158469">
                <a:tc>
                  <a:txBody>
                    <a:bodyPr/>
                    <a:lstStyle/>
                    <a:p>
                      <a:pPr marL="1270" algn="just">
                        <a:lnSpc>
                          <a:spcPts val="1200"/>
                        </a:lnSpc>
                        <a:buNone/>
                      </a:pPr>
                      <a:r>
                        <a:rPr lang="en-US" sz="1200" b="1" kern="100">
                          <a:effectLst/>
                          <a:latin typeface="游明朝" panose="02020400000000000000" pitchFamily="18" charset="-128"/>
                          <a:ea typeface="游明朝" panose="02020400000000000000" pitchFamily="18" charset="-128"/>
                          <a:cs typeface="Arial" panose="020B0604020202020204" pitchFamily="34" charset="0"/>
                        </a:rPr>
                        <a:t>JESUS’ GAZE</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b="1" kern="100">
                          <a:effectLst/>
                          <a:latin typeface="游明朝" panose="02020400000000000000" pitchFamily="18" charset="-128"/>
                          <a:ea typeface="游明朝" panose="02020400000000000000" pitchFamily="18" charset="-128"/>
                          <a:cs typeface="Arial" panose="020B0604020202020204" pitchFamily="34" charset="0"/>
                        </a:rPr>
                        <a:t>イエスの注意深い眼差し</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57308639"/>
                  </a:ext>
                </a:extLst>
              </a:tr>
              <a:tr h="1111664">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39. The Gospel tells us that a rich man came up to Jesus, full of idealism yet lacking in the strength needed to change his life.  Jesus then “looked at him” (</a:t>
                      </a:r>
                      <a:r>
                        <a:rPr lang="en-US" sz="1200" i="1" kern="100">
                          <a:effectLst/>
                          <a:latin typeface="游明朝" panose="02020400000000000000" pitchFamily="18" charset="-128"/>
                          <a:ea typeface="游明朝" panose="02020400000000000000" pitchFamily="18" charset="-128"/>
                          <a:cs typeface="Arial" panose="020B0604020202020204" pitchFamily="34" charset="0"/>
                        </a:rPr>
                        <a:t>Mk</a:t>
                      </a:r>
                      <a:r>
                        <a:rPr lang="en-US" sz="1200" kern="100">
                          <a:effectLst/>
                          <a:latin typeface="游明朝" panose="02020400000000000000" pitchFamily="18" charset="-128"/>
                          <a:ea typeface="游明朝" panose="02020400000000000000" pitchFamily="18" charset="-128"/>
                          <a:cs typeface="Arial" panose="020B0604020202020204" pitchFamily="34" charset="0"/>
                        </a:rPr>
                        <a:t> 10:21).  Can you imagine that moment, that encounter between his eyes and those of Jesus?  If Jesus calls you and summons you for a mission, he first looks at you, plumbs the depths of your heart and, knowing everything about you, fixes his gaze upon you.  So it was when, “as he walked by the Sea of Galilee, he saw two brothers... and as he went from there, he saw two other brothers” (</a:t>
                      </a:r>
                      <a:r>
                        <a:rPr lang="en-US" sz="1200" i="1" kern="100">
                          <a:effectLst/>
                          <a:latin typeface="游明朝" panose="02020400000000000000" pitchFamily="18" charset="-128"/>
                          <a:ea typeface="游明朝" panose="02020400000000000000" pitchFamily="18" charset="-128"/>
                          <a:cs typeface="Arial" panose="020B0604020202020204" pitchFamily="34" charset="0"/>
                        </a:rPr>
                        <a:t>Mt</a:t>
                      </a:r>
                      <a:r>
                        <a:rPr lang="en-US" sz="1200" kern="100">
                          <a:effectLst/>
                          <a:latin typeface="游明朝" panose="02020400000000000000" pitchFamily="18" charset="-128"/>
                          <a:ea typeface="游明朝" panose="02020400000000000000" pitchFamily="18" charset="-128"/>
                          <a:cs typeface="Arial" panose="020B0604020202020204" pitchFamily="34" charset="0"/>
                        </a:rPr>
                        <a:t> 4:18, 21).</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福音にこうあります。ある金持ちがイエスのもとにやって来た。彼は理想に満ち溢（あふ）れていながら、人生を変える力に欠けていた。イエスは「彼を見つめた」（マルコ</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10:21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）、と。この瞬間、即ち、この金持ちの視線とイエスの視線が交錯する瞬間を想像できますか。もしも、イエスが皆さんを呼び</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mission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招喚するときは、イエスは先ず皆さんを見つめます。皆さんに関することを全て知る眼差しが、皆さんをジッと注視します。イエスが四人の漁師を弟子にしたときも同じでした。「ガリラヤ湖畔を歩いていたとき兄弟の二人を見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そこからまた歩いて行き、別の兄弟二人を見た」（マタイ</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4:18,21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37020094"/>
                  </a:ext>
                </a:extLst>
              </a:tr>
              <a:tr h="168358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40. Many a page of the Gospel illustrates how attentive Jesus was to individuals and above all to their problems and needs.  We are told that, “when he saw the crowds, he had compassion for them, because they were harassed and helpless” (</a:t>
                      </a:r>
                      <a:r>
                        <a:rPr lang="en-US" sz="1200" i="1" kern="100">
                          <a:effectLst/>
                          <a:latin typeface="游明朝" panose="02020400000000000000" pitchFamily="18" charset="-128"/>
                          <a:ea typeface="游明朝" panose="02020400000000000000" pitchFamily="18" charset="-128"/>
                          <a:cs typeface="Arial" panose="020B0604020202020204" pitchFamily="34" charset="0"/>
                        </a:rPr>
                        <a:t>Mt</a:t>
                      </a:r>
                      <a:r>
                        <a:rPr lang="en-US" sz="1200" kern="100">
                          <a:effectLst/>
                          <a:latin typeface="游明朝" panose="02020400000000000000" pitchFamily="18" charset="-128"/>
                          <a:ea typeface="游明朝" panose="02020400000000000000" pitchFamily="18" charset="-128"/>
                          <a:cs typeface="Arial" panose="020B0604020202020204" pitchFamily="34" charset="0"/>
                        </a:rPr>
                        <a:t> 9:36).  Whenever we feel that everyone ignores us, that no one cares what becomes of us, that we are of no importance to anyone, he remains concerned for us.  To Nathanael, standing apart and busy about his own affairs, he could say, “I saw you under the fig tree before Philip called you” (</a:t>
                      </a:r>
                      <a:r>
                        <a:rPr lang="en-US" sz="1200" i="1" kern="100">
                          <a:effectLst/>
                          <a:latin typeface="游明朝" panose="02020400000000000000" pitchFamily="18" charset="-128"/>
                          <a:ea typeface="游明朝" panose="02020400000000000000" pitchFamily="18" charset="-128"/>
                          <a:cs typeface="Arial" panose="020B0604020202020204" pitchFamily="34" charset="0"/>
                        </a:rPr>
                        <a:t>Jn</a:t>
                      </a:r>
                      <a:r>
                        <a:rPr lang="en-US" sz="1200" kern="100">
                          <a:effectLst/>
                          <a:latin typeface="游明朝" panose="02020400000000000000" pitchFamily="18" charset="-128"/>
                          <a:ea typeface="游明朝" panose="02020400000000000000" pitchFamily="18" charset="-128"/>
                          <a:cs typeface="Arial" panose="020B0604020202020204" pitchFamily="34" charset="0"/>
                        </a:rPr>
                        <a:t> 1:48).</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40. </a:t>
                      </a:r>
                      <a:r>
                        <a:rPr lang="ja-JP" sz="1200" kern="100">
                          <a:effectLst/>
                          <a:latin typeface="游明朝" panose="02020400000000000000" pitchFamily="18" charset="-128"/>
                          <a:ea typeface="游明朝" panose="02020400000000000000" pitchFamily="18" charset="-128"/>
                          <a:cs typeface="Arial" panose="020B0604020202020204" pitchFamily="34" charset="0"/>
                        </a:rPr>
                        <a:t>福音書の多くの頁が、イエスが各個人にどれほど関心を寄せているか、抱えている問題や逼迫したニーズを何よりも気遣っているか、描写しています。「群衆を見て、助ける者もなく疲れ切っているのを見て、イエスは</a:t>
                      </a:r>
                      <a:r>
                        <a:rPr lang="en-US" sz="1200" kern="100">
                          <a:effectLst/>
                          <a:latin typeface="游明朝" panose="02020400000000000000" pitchFamily="18" charset="-128"/>
                          <a:ea typeface="游明朝" panose="02020400000000000000" pitchFamily="18" charset="-128"/>
                          <a:cs typeface="Arial" panose="020B0604020202020204" pitchFamily="34" charset="0"/>
                        </a:rPr>
                        <a:t> compassion [</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24]</a:t>
                      </a:r>
                      <a:r>
                        <a:rPr lang="ja-JP" sz="1200" kern="100">
                          <a:effectLst/>
                          <a:latin typeface="游明朝" panose="02020400000000000000" pitchFamily="18" charset="-128"/>
                          <a:ea typeface="游明朝" panose="02020400000000000000" pitchFamily="18" charset="-128"/>
                          <a:cs typeface="Arial" panose="020B0604020202020204" pitchFamily="34" charset="0"/>
                        </a:rPr>
                        <a:t>を感じ苦労を共にしようと思った」（マタイ</a:t>
                      </a:r>
                      <a:r>
                        <a:rPr lang="en-US" sz="1200" kern="100">
                          <a:effectLst/>
                          <a:latin typeface="游明朝" panose="02020400000000000000" pitchFamily="18" charset="-128"/>
                          <a:ea typeface="游明朝" panose="02020400000000000000" pitchFamily="18" charset="-128"/>
                          <a:cs typeface="Arial" panose="020B0604020202020204" pitchFamily="34" charset="0"/>
                        </a:rPr>
                        <a:t>9:36</a:t>
                      </a:r>
                      <a:r>
                        <a:rPr lang="ja-JP" sz="1200" kern="100">
                          <a:effectLst/>
                          <a:latin typeface="游明朝" panose="02020400000000000000" pitchFamily="18" charset="-128"/>
                          <a:ea typeface="游明朝" panose="02020400000000000000" pitchFamily="18" charset="-128"/>
                          <a:cs typeface="Arial" panose="020B0604020202020204" pitchFamily="34" charset="0"/>
                        </a:rPr>
                        <a:t>）。皆が私達を無視し、私達がどうなっても誰も気にしない、私達は誰にとっても何の重要性もない、こう感じるとき、そんなとき何時でも、イエスは私達に関心を持ち続けます。ナタニエルは自分のことに忙しく（訳補：イエスとは）距離を置いていましたが、イエスは彼を十二使徒の一員に加えるとき「フィリポが貴方に声を掛ける前に私は貴方がイチジクの木の下にいるのを見ていた」（ヨハネ</a:t>
                      </a:r>
                      <a:r>
                        <a:rPr lang="en-US" sz="1200" kern="100">
                          <a:effectLst/>
                          <a:latin typeface="游明朝" panose="02020400000000000000" pitchFamily="18" charset="-128"/>
                          <a:ea typeface="游明朝" panose="02020400000000000000" pitchFamily="18" charset="-128"/>
                          <a:cs typeface="Arial" panose="020B0604020202020204" pitchFamily="34" charset="0"/>
                        </a:rPr>
                        <a:t>1:48</a:t>
                      </a:r>
                      <a:r>
                        <a:rPr lang="ja-JP" sz="1200" kern="100">
                          <a:effectLst/>
                          <a:latin typeface="游明朝" panose="02020400000000000000" pitchFamily="18" charset="-128"/>
                          <a:ea typeface="游明朝" panose="02020400000000000000" pitchFamily="18" charset="-128"/>
                          <a:cs typeface="Arial" panose="020B0604020202020204" pitchFamily="34" charset="0"/>
                        </a:rPr>
                        <a:t>）と言えたのです。</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24] passion</a:t>
                      </a:r>
                      <a:r>
                        <a:rPr lang="ja-JP" sz="1200" kern="100">
                          <a:effectLst/>
                          <a:latin typeface="游明朝" panose="02020400000000000000" pitchFamily="18" charset="-128"/>
                          <a:ea typeface="游明朝" panose="02020400000000000000" pitchFamily="18" charset="-128"/>
                          <a:cs typeface="Arial" panose="020B0604020202020204" pitchFamily="34" charset="0"/>
                        </a:rPr>
                        <a:t>には一般的な「熱情」の他に、キリスト教においては「受難」という意味がある。従ってこの</a:t>
                      </a:r>
                      <a:r>
                        <a:rPr lang="en-US" sz="1200" kern="100">
                          <a:effectLst/>
                          <a:latin typeface="游明朝" panose="02020400000000000000" pitchFamily="18" charset="-128"/>
                          <a:ea typeface="游明朝" panose="02020400000000000000" pitchFamily="18" charset="-128"/>
                          <a:cs typeface="Arial" panose="020B0604020202020204" pitchFamily="34" charset="0"/>
                        </a:rPr>
                        <a:t>compassion</a:t>
                      </a:r>
                      <a:r>
                        <a:rPr lang="ja-JP" sz="1200" kern="100">
                          <a:effectLst/>
                          <a:latin typeface="游明朝" panose="02020400000000000000" pitchFamily="18" charset="-128"/>
                          <a:ea typeface="游明朝" panose="02020400000000000000" pitchFamily="18" charset="-128"/>
                          <a:cs typeface="Arial" panose="020B0604020202020204" pitchFamily="34" charset="0"/>
                        </a:rPr>
                        <a:t>には、一般的な「同情」の他に「苦労をともにする」という意味がある。</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26783097"/>
                  </a:ext>
                </a:extLst>
              </a:tr>
              <a:tr h="1397623">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41. Precisely out of concern for us, Jesus knows every one of our good intentions and small acts of charity.  The Gospel tells us that once he “saw a poor widow put in two small copper coins” in the Temple treasury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Lk</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21:2) and immediately brought it to the attention of his disciples.  Jesus thus appreciates the good that he sees in us.  When the centurion approached him with complete confidence, “Jesus listened to him and was amazed”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Mt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8:10).  How reassuring it is to know that, even if others are not aware of our good intentions or actions, Jesus sees them and regards them highly.</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精確に私達への関心からイエスは、私達</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every 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good intentions and small acts of charity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を御存知です。福音にこうあります。聖堂の献金箱に「ある貧しい寡婦がなけなしのレプトン銅貨二枚を入れたのをイエスが見て」（ルカ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補：「確かに言っておくが、この貧しい寡婦は、誰よりも沢山入れた。あの金持ち達は皆、有り余る中から献金したが、この人は、乏しい中から持っている生活費を全部入れたのだから」とイエスは言い）、これは直ちに弟子達の気付きとなりました。また、百人隊長が（訳補：自分の僕者の中風がイエスによって治療されると）全くの確信をもってイエスに近づくと、「イエスは彼の話を聞いて感心しました」（マタイ</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8:10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）。何と心強いことでしょう。たとえ他の誰も私達の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good intentions or actions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に気づかないとしてもイエスは気付き、とても大切にしてくれます。</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2894" marR="42894" marT="33759" marB="337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06024659"/>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1313854" y="25144"/>
            <a:ext cx="6516291" cy="280341"/>
          </a:xfrm>
        </p:spPr>
        <p:txBody>
          <a:bodyPr>
            <a:noAutofit/>
          </a:bodyPr>
          <a:lstStyle/>
          <a:p>
            <a:pPr>
              <a:lnSpc>
                <a:spcPts val="2100"/>
              </a:lnSpc>
            </a:pPr>
            <a:r>
              <a:rPr kumimoji="1" lang="ja-JP" altLang="en-US" sz="1600" dirty="0"/>
              <a:t>イエスは様々な場面で </a:t>
            </a:r>
            <a:r>
              <a:rPr kumimoji="1" lang="en-US" altLang="ja-JP" sz="1600" dirty="0"/>
              <a:t>passionate and compassionate</a:t>
            </a:r>
            <a:r>
              <a:rPr kumimoji="1" lang="ja-JP" altLang="en-US" sz="1600" dirty="0"/>
              <a:t>な愛を示しました</a:t>
            </a:r>
            <a:r>
              <a:rPr kumimoji="1" lang="ja-JP" altLang="en-US" sz="1800" dirty="0"/>
              <a:t>。</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7" name="表 6">
            <a:extLst>
              <a:ext uri="{FF2B5EF4-FFF2-40B4-BE49-F238E27FC236}">
                <a16:creationId xmlns:a16="http://schemas.microsoft.com/office/drawing/2014/main" id="{96114FF9-316A-EEA1-0DA2-3A40F6335BDD}"/>
              </a:ext>
            </a:extLst>
          </p:cNvPr>
          <p:cNvGraphicFramePr>
            <a:graphicFrameLocks noGrp="1"/>
          </p:cNvGraphicFramePr>
          <p:nvPr>
            <p:extLst>
              <p:ext uri="{D42A27DB-BD31-4B8C-83A1-F6EECF244321}">
                <p14:modId xmlns:p14="http://schemas.microsoft.com/office/powerpoint/2010/main" val="4133715768"/>
              </p:ext>
            </p:extLst>
          </p:nvPr>
        </p:nvGraphicFramePr>
        <p:xfrm>
          <a:off x="0" y="280341"/>
          <a:ext cx="9144000" cy="6542990"/>
        </p:xfrm>
        <a:graphic>
          <a:graphicData uri="http://schemas.openxmlformats.org/drawingml/2006/table">
            <a:tbl>
              <a:tblPr firstRow="1" firstCol="1" bandRow="1"/>
              <a:tblGrid>
                <a:gridCol w="4448175">
                  <a:extLst>
                    <a:ext uri="{9D8B030D-6E8A-4147-A177-3AD203B41FA5}">
                      <a16:colId xmlns:a16="http://schemas.microsoft.com/office/drawing/2014/main" val="12635923"/>
                    </a:ext>
                  </a:extLst>
                </a:gridCol>
                <a:gridCol w="4695825">
                  <a:extLst>
                    <a:ext uri="{9D8B030D-6E8A-4147-A177-3AD203B41FA5}">
                      <a16:colId xmlns:a16="http://schemas.microsoft.com/office/drawing/2014/main" val="3427202249"/>
                    </a:ext>
                  </a:extLst>
                </a:gridCol>
              </a:tblGrid>
              <a:tr h="554185">
                <a:tc>
                  <a:txBody>
                    <a:bodyPr/>
                    <a:lstStyle/>
                    <a:p>
                      <a:pPr marL="1270" algn="just">
                        <a:lnSpc>
                          <a:spcPts val="1200"/>
                        </a:lnSpc>
                        <a:buNone/>
                      </a:pPr>
                      <a:r>
                        <a:rPr lang="en-US" sz="1050" kern="100">
                          <a:effectLst/>
                          <a:latin typeface="游明朝" panose="02020400000000000000" pitchFamily="18" charset="-128"/>
                          <a:ea typeface="游明朝" panose="02020400000000000000" pitchFamily="18" charset="-128"/>
                          <a:cs typeface="Arial" panose="020B0604020202020204" pitchFamily="34" charset="0"/>
                        </a:rPr>
                        <a:t>42. In his humanity, Jesus learned this from Mary, his mother.</a:t>
                      </a:r>
                      <a:r>
                        <a:rPr lang="ja-JP" sz="1050" kern="100">
                          <a:effectLst/>
                          <a:latin typeface="游明朝" panose="02020400000000000000" pitchFamily="18" charset="-128"/>
                          <a:ea typeface="游明朝" panose="02020400000000000000" pitchFamily="18" charset="-128"/>
                          <a:cs typeface="Arial" panose="020B0604020202020204" pitchFamily="34" charset="0"/>
                        </a:rPr>
                        <a:t>　</a:t>
                      </a:r>
                      <a:r>
                        <a:rPr lang="en-US" sz="1050" kern="100">
                          <a:effectLst/>
                          <a:latin typeface="游明朝" panose="02020400000000000000" pitchFamily="18" charset="-128"/>
                          <a:ea typeface="游明朝" panose="02020400000000000000" pitchFamily="18" charset="-128"/>
                          <a:cs typeface="Arial" panose="020B0604020202020204" pitchFamily="34" charset="0"/>
                        </a:rPr>
                        <a:t> Our Lady carefully pondered the things she had experienced; she “treasured them… in her heart” (</a:t>
                      </a:r>
                      <a:r>
                        <a:rPr lang="en-US" sz="1050" i="1" kern="100">
                          <a:effectLst/>
                          <a:latin typeface="游明朝" panose="02020400000000000000" pitchFamily="18" charset="-128"/>
                          <a:ea typeface="游明朝" panose="02020400000000000000" pitchFamily="18" charset="-128"/>
                          <a:cs typeface="Arial" panose="020B0604020202020204" pitchFamily="34" charset="0"/>
                        </a:rPr>
                        <a:t>Lk</a:t>
                      </a:r>
                      <a:r>
                        <a:rPr lang="en-US" sz="1050" kern="100">
                          <a:effectLst/>
                          <a:latin typeface="游明朝" panose="02020400000000000000" pitchFamily="18" charset="-128"/>
                          <a:ea typeface="游明朝" panose="02020400000000000000" pitchFamily="18" charset="-128"/>
                          <a:cs typeface="Arial" panose="020B0604020202020204" pitchFamily="34" charset="0"/>
                        </a:rPr>
                        <a:t> 2:19, 51) and, with Saint Joseph, she taught Jesus from his earliest years to be attentive in this same way.</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a:effectLst/>
                          <a:latin typeface="游明朝" panose="02020400000000000000" pitchFamily="18" charset="-128"/>
                          <a:ea typeface="游明朝" panose="02020400000000000000" pitchFamily="18" charset="-128"/>
                          <a:cs typeface="Arial" panose="020B0604020202020204" pitchFamily="34" charset="0"/>
                        </a:rPr>
                        <a:t>42. </a:t>
                      </a:r>
                      <a:r>
                        <a:rPr lang="ja-JP" sz="1100" kern="100">
                          <a:effectLst/>
                          <a:latin typeface="游明朝" panose="02020400000000000000" pitchFamily="18" charset="-128"/>
                          <a:ea typeface="游明朝" panose="02020400000000000000" pitchFamily="18" charset="-128"/>
                          <a:cs typeface="Arial" panose="020B0604020202020204" pitchFamily="34" charset="0"/>
                        </a:rPr>
                        <a:t>人間としてのイエスは、母である聖マリアからこの注意深い眼差しを学びました。聖マリアは自分が経験した諸々のことに注意深く思いを巡らし、「大切にそれらを心に留め置く」（ルカ</a:t>
                      </a:r>
                      <a:r>
                        <a:rPr lang="en-US" sz="1100" kern="100">
                          <a:effectLst/>
                          <a:latin typeface="游明朝" panose="02020400000000000000" pitchFamily="18" charset="-128"/>
                          <a:ea typeface="游明朝" panose="02020400000000000000" pitchFamily="18" charset="-128"/>
                          <a:cs typeface="Arial" panose="020B0604020202020204" pitchFamily="34" charset="0"/>
                        </a:rPr>
                        <a:t>2:19</a:t>
                      </a:r>
                      <a:r>
                        <a:rPr lang="ja-JP" sz="1100" kern="100">
                          <a:effectLst/>
                          <a:latin typeface="游明朝" panose="02020400000000000000" pitchFamily="18" charset="-128"/>
                          <a:ea typeface="游明朝" panose="02020400000000000000" pitchFamily="18" charset="-128"/>
                          <a:cs typeface="Arial" panose="020B0604020202020204" pitchFamily="34" charset="0"/>
                        </a:rPr>
                        <a:t>、</a:t>
                      </a:r>
                      <a:r>
                        <a:rPr lang="en-US" sz="1100" kern="100">
                          <a:effectLst/>
                          <a:latin typeface="游明朝" panose="02020400000000000000" pitchFamily="18" charset="-128"/>
                          <a:ea typeface="游明朝" panose="02020400000000000000" pitchFamily="18" charset="-128"/>
                          <a:cs typeface="Arial" panose="020B0604020202020204" pitchFamily="34" charset="0"/>
                        </a:rPr>
                        <a:t>51</a:t>
                      </a:r>
                      <a:r>
                        <a:rPr lang="ja-JP" sz="1100" kern="100">
                          <a:effectLst/>
                          <a:latin typeface="游明朝" panose="02020400000000000000" pitchFamily="18" charset="-128"/>
                          <a:ea typeface="游明朝" panose="02020400000000000000" pitchFamily="18" charset="-128"/>
                          <a:cs typeface="Arial" panose="020B0604020202020204" pitchFamily="34" charset="0"/>
                        </a:rPr>
                        <a:t>）人でした。そして幼き頃からイエスに、自分と同様に注意深くあるようにと、聖ヨセフと共に教えました。</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99027870"/>
                  </a:ext>
                </a:extLst>
              </a:tr>
              <a:tr h="138286">
                <a:tc>
                  <a:txBody>
                    <a:bodyPr/>
                    <a:lstStyle/>
                    <a:p>
                      <a:pPr marL="1270" algn="just">
                        <a:lnSpc>
                          <a:spcPts val="1200"/>
                        </a:lnSpc>
                        <a:buNone/>
                      </a:pPr>
                      <a:r>
                        <a:rPr lang="en-US" sz="1050" b="1" kern="100">
                          <a:effectLst/>
                          <a:latin typeface="游明朝" panose="02020400000000000000" pitchFamily="18" charset="-128"/>
                          <a:ea typeface="游明朝" panose="02020400000000000000" pitchFamily="18" charset="-128"/>
                          <a:cs typeface="Arial" panose="020B0604020202020204" pitchFamily="34" charset="0"/>
                        </a:rPr>
                        <a:t>JESUS’ WORDS</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100" b="1" kern="100">
                          <a:effectLst/>
                          <a:latin typeface="游明朝" panose="02020400000000000000" pitchFamily="18" charset="-128"/>
                          <a:ea typeface="游明朝" panose="02020400000000000000" pitchFamily="18" charset="-128"/>
                          <a:cs typeface="Arial" panose="020B0604020202020204" pitchFamily="34" charset="0"/>
                        </a:rPr>
                        <a:t>イエスの諸々の言葉</a:t>
                      </a:r>
                      <a:endParaRPr lang="ja-JP" sz="12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678157100"/>
                  </a:ext>
                </a:extLst>
              </a:tr>
              <a:tr h="1053263">
                <a:tc>
                  <a:txBody>
                    <a:bodyPr/>
                    <a:lstStyle/>
                    <a:p>
                      <a:pPr marL="1270" algn="just">
                        <a:lnSpc>
                          <a:spcPts val="1200"/>
                        </a:lnSpc>
                        <a:buNone/>
                      </a:pPr>
                      <a:r>
                        <a:rPr lang="en-US" sz="1050" kern="100">
                          <a:effectLst/>
                          <a:latin typeface="游明朝" panose="02020400000000000000" pitchFamily="18" charset="-128"/>
                          <a:ea typeface="游明朝" panose="02020400000000000000" pitchFamily="18" charset="-128"/>
                          <a:cs typeface="Arial" panose="020B0604020202020204" pitchFamily="34" charset="0"/>
                        </a:rPr>
                        <a:t>43. Although the Scriptures preserve Jesus’ words, ever alive and timely, there are moments when he speaks to us inwardly, calls us and leads us to a better place.  That better place is his heart.  There he invites us to find fresh strength and peace: “Come to me, all who are weary and are carrying heavy burdens, and I will give you rest” (</a:t>
                      </a:r>
                      <a:r>
                        <a:rPr lang="en-US" sz="1050" i="1" kern="100">
                          <a:effectLst/>
                          <a:latin typeface="游明朝" panose="02020400000000000000" pitchFamily="18" charset="-128"/>
                          <a:ea typeface="游明朝" panose="02020400000000000000" pitchFamily="18" charset="-128"/>
                          <a:cs typeface="Arial" panose="020B0604020202020204" pitchFamily="34" charset="0"/>
                        </a:rPr>
                        <a:t>Mt</a:t>
                      </a:r>
                      <a:r>
                        <a:rPr lang="en-US" sz="1050" kern="100">
                          <a:effectLst/>
                          <a:latin typeface="游明朝" panose="02020400000000000000" pitchFamily="18" charset="-128"/>
                          <a:ea typeface="游明朝" panose="02020400000000000000" pitchFamily="18" charset="-128"/>
                          <a:cs typeface="Arial" panose="020B0604020202020204" pitchFamily="34" charset="0"/>
                        </a:rPr>
                        <a:t> 11:28).  In this sense, he could say to his disciples, “Abide in me” (</a:t>
                      </a:r>
                      <a:r>
                        <a:rPr lang="en-US" sz="1050" i="1" kern="100">
                          <a:effectLst/>
                          <a:latin typeface="游明朝" panose="02020400000000000000" pitchFamily="18" charset="-128"/>
                          <a:ea typeface="游明朝" panose="02020400000000000000" pitchFamily="18" charset="-128"/>
                          <a:cs typeface="Arial" panose="020B0604020202020204" pitchFamily="34" charset="0"/>
                        </a:rPr>
                        <a:t>Jn</a:t>
                      </a:r>
                      <a:r>
                        <a:rPr lang="en-US" sz="1050" kern="100">
                          <a:effectLst/>
                          <a:latin typeface="游明朝" panose="02020400000000000000" pitchFamily="18" charset="-128"/>
                          <a:ea typeface="游明朝" panose="02020400000000000000" pitchFamily="18" charset="-128"/>
                          <a:cs typeface="Arial" panose="020B0604020202020204" pitchFamily="34" charset="0"/>
                        </a:rPr>
                        <a:t> 15:4).</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43.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書がその時々の生き生きとしたイエスの言葉を書き留める一方で、今この時もイエスが私達の内面に語りかけ、呼びかけ、より良い場へと導いてくれる瞬間があります。そのより良い場とは、イエスの心です。イエスはそこで、新たな力と平安を見出すよう私達を招いています。「疲れた者、重荷を負う者は、皆、私のもとに来なさい。皆さんを休ませてあげよう」（マタイ</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11:28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）。こうしてイエスは弟子達に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“Abide in me”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訳補：「私に繫がっていなさい。私も皆さんに繫がっている。ぶどうの枝が、木に繫がっていなければ、自分では実を結ぶことが出来ない様に、皆さんも、私に繫がっていなければ、実を結ぶことが出来ない。」）（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15:4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）と言ったのです。</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552083446"/>
                  </a:ext>
                </a:extLst>
              </a:tr>
              <a:tr h="803724">
                <a:tc>
                  <a:txBody>
                    <a:bodyPr/>
                    <a:lstStyle/>
                    <a:p>
                      <a:pPr marL="1270" algn="just">
                        <a:lnSpc>
                          <a:spcPts val="1200"/>
                        </a:lnSpc>
                        <a:buNone/>
                      </a:pPr>
                      <a:r>
                        <a:rPr lang="en-US" sz="1050" kern="100">
                          <a:effectLst/>
                          <a:latin typeface="游明朝" panose="02020400000000000000" pitchFamily="18" charset="-128"/>
                          <a:ea typeface="游明朝" panose="02020400000000000000" pitchFamily="18" charset="-128"/>
                          <a:cs typeface="Arial" panose="020B0604020202020204" pitchFamily="34" charset="0"/>
                        </a:rPr>
                        <a:t>44. Jesus’ words show that his holiness did not exclude deep emotions.  On various occasions, he demonstrated a love that was both passionate and compassionate.  He could be deeply moved and grieved, even to the point of shedding tears.  It is clear that Jesus was not indifferent to the daily cares and concerns of people, such as their weariness or hunger: “I have compassion for this crowd... they have nothing to eat... they will faint on the way, and some of them have come from a great distance” (</a:t>
                      </a:r>
                      <a:r>
                        <a:rPr lang="en-US" sz="1050" i="1" kern="100">
                          <a:effectLst/>
                          <a:latin typeface="游明朝" panose="02020400000000000000" pitchFamily="18" charset="-128"/>
                          <a:ea typeface="游明朝" panose="02020400000000000000" pitchFamily="18" charset="-128"/>
                          <a:cs typeface="Arial" panose="020B0604020202020204" pitchFamily="34" charset="0"/>
                        </a:rPr>
                        <a:t>Mk</a:t>
                      </a:r>
                      <a:r>
                        <a:rPr lang="en-US" sz="1050" kern="100">
                          <a:effectLst/>
                          <a:latin typeface="游明朝" panose="02020400000000000000" pitchFamily="18" charset="-128"/>
                          <a:ea typeface="游明朝" panose="02020400000000000000" pitchFamily="18" charset="-128"/>
                          <a:cs typeface="Arial" panose="020B0604020202020204" pitchFamily="34" charset="0"/>
                        </a:rPr>
                        <a:t> 8:2-3).</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44.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イエスの聖性は激しい感情を決して排除しませんでした。イエスの数々の言葉からそう分かります。イエスは様々な場面で</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passionate and compassionate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な愛を示しました。心底から深く悲しみ、涙を流すことさえありました。イエスが</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people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の日々の悩みや心配事、例えば疲労や飢えに無関心ではなかったことは明らかです。「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I have compassion for this crowd.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彼らはもう三日も私と一緒にいるのに食べ物がない。空腹のまま帰らせると、途中で疲れきってしまうだろう。中には遠くから来ている者もいる。」（マルコ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8:2-3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29677226"/>
                  </a:ext>
                </a:extLst>
              </a:tr>
              <a:tr h="1801880">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45. The Gospel makes no secret of Jesus’ love for Jerusalem: “As he came near and saw the city, he wept over it”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Lk</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19:41).  He then voiced the deepest desire of his heart: “If you had only recognized on this day the things that make for peace”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Lk </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19:42).  The evangelists, while at times showing him in his power and glory, also portray his profound emotions in the face of death and the grief felt by his friends.  Before recounting how Jesus, standing before the tomb of Lazarus, “began to weep”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Jn</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11:35), the Gospel observes that, “Jesus loved Martha and her sister and Lazarus”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Jn</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11:5) and that, seeing Mary and those who were with her weeping, “he was greatly disturbed in spirit and deeply moved”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Jn</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11:33).  The Gospel account leaves no doubt that his tears were genuine, the sign of inner turmoil.  Nor do the Gospels attempt to conceal Jesus’ anguish over his impending violent death at the hands of those whom he had loved so greatly: he “began to be distressed and agitated”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Mk</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14:33), even to the point of crying out, “I am deeply grieved, even to death”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Mk</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14:34).  This inner turmoil finds its most powerful expression in his cry from the cross: “My God, my God, why have you forsaken me?”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Mk</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15:34).</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45.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イエスはエルサレムを愛していました。これを福音書は隠しません。「イエスは近づいて、その都市を見て、そこで起きることで泣いた」（ルカ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19:41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）。そして、「今日お前が、平和をもたらす物事を知っていさえいればよかったのに」（ルカ</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19:42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心の奥底にある願いを口にしました。福音記者達は、時々のイエスの力と栄光を記す一方で、死を前にしたイエスの深い感情や、イエスの友人達の悲しみも描写しています。ラザロの墓の前に立ったイエスが「泣き始めた」（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11:35</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）こと、その前に「イエスはマルタとその姉妹とラザロを愛していた」（ヨハネ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11:5</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）ことを福音書は記し、マリアと彼女と一緒にいた人々が泣いているのを見て「イエスは大きく胸の内を乱し、深く動揺した」（ヨハネ</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11:33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述べています。イエスの涙は心からのものであり内面の葛藤の表れだったと、福音は疑う余地なく示しています。自分が深く愛した者達の手が、暴力的な死を自分に迫ってくるというイエスの苦悩、これを福音書は隠そうともしません。イエスは「悲しみ、動揺し始めた」（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14:33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）、「悲しみに暮れて死んでしまいたい」（マルコ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14:34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）と叫ぶほどでした。この内面の葛藤は、十字架上での叫びに最も強く表れています。「わが神、わが神、なぜ私を見捨てたのですか」（マルコ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15:34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7431" marR="37431" marT="29459" marB="29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35323281"/>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1213701" y="319087"/>
            <a:ext cx="6716597" cy="247625"/>
          </a:xfrm>
        </p:spPr>
        <p:txBody>
          <a:bodyPr>
            <a:noAutofit/>
          </a:bodyPr>
          <a:lstStyle/>
          <a:p>
            <a:r>
              <a:rPr lang="ja-JP" altLang="en-US" sz="1800" kern="100" dirty="0">
                <a:latin typeface="游明朝" panose="02020400000000000000" pitchFamily="18" charset="-128"/>
                <a:ea typeface="游明朝" panose="02020400000000000000" pitchFamily="18" charset="-128"/>
                <a:cs typeface="Arial" panose="020B0604020202020204" pitchFamily="34" charset="0"/>
              </a:rPr>
              <a:t>第一章「心の重要性」では</a:t>
            </a:r>
            <a:r>
              <a:rPr lang="en-US" altLang="ja-JP" sz="1800" kern="100" dirty="0">
                <a:latin typeface="游明朝" panose="02020400000000000000" pitchFamily="18" charset="-128"/>
                <a:ea typeface="游明朝" panose="02020400000000000000" pitchFamily="18" charset="-128"/>
                <a:cs typeface="Arial" panose="020B0604020202020204" pitchFamily="34" charset="0"/>
              </a:rPr>
              <a:t>considering Christ[</a:t>
            </a:r>
            <a:r>
              <a:rPr lang="ja-JP" altLang="en-US" sz="1800" kern="100" dirty="0">
                <a:latin typeface="游明朝" panose="02020400000000000000" pitchFamily="18" charset="-128"/>
                <a:ea typeface="游明朝" panose="02020400000000000000" pitchFamily="18" charset="-128"/>
                <a:cs typeface="Arial" panose="020B0604020202020204" pitchFamily="34" charset="0"/>
              </a:rPr>
              <a:t>訳註</a:t>
            </a:r>
            <a:r>
              <a:rPr lang="en-US" altLang="ja-JP" sz="1800" kern="100" dirty="0">
                <a:latin typeface="游明朝" panose="02020400000000000000" pitchFamily="18" charset="-128"/>
                <a:ea typeface="游明朝" panose="02020400000000000000" pitchFamily="18" charset="-128"/>
                <a:cs typeface="Arial" panose="020B0604020202020204" pitchFamily="34" charset="0"/>
              </a:rPr>
              <a:t>25]</a:t>
            </a:r>
            <a:r>
              <a:rPr lang="ja-JP" altLang="en-US" sz="1800" kern="100" dirty="0">
                <a:latin typeface="游明朝" panose="02020400000000000000" pitchFamily="18" charset="-128"/>
                <a:ea typeface="游明朝" panose="02020400000000000000" pitchFamily="18" charset="-128"/>
                <a:cs typeface="Arial" panose="020B0604020202020204" pitchFamily="34" charset="0"/>
              </a:rPr>
              <a:t>を行った。</a:t>
            </a:r>
            <a:endParaRPr kumimoji="1" lang="ja-JP" altLang="en-US" sz="1800" dirty="0"/>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7" name="表 6">
            <a:extLst>
              <a:ext uri="{FF2B5EF4-FFF2-40B4-BE49-F238E27FC236}">
                <a16:creationId xmlns:a16="http://schemas.microsoft.com/office/drawing/2014/main" id="{9195BC84-22DE-D897-A05B-03DD6A544A28}"/>
              </a:ext>
            </a:extLst>
          </p:cNvPr>
          <p:cNvGraphicFramePr>
            <a:graphicFrameLocks noGrp="1"/>
          </p:cNvGraphicFramePr>
          <p:nvPr>
            <p:extLst>
              <p:ext uri="{D42A27DB-BD31-4B8C-83A1-F6EECF244321}">
                <p14:modId xmlns:p14="http://schemas.microsoft.com/office/powerpoint/2010/main" val="1372128589"/>
              </p:ext>
            </p:extLst>
          </p:nvPr>
        </p:nvGraphicFramePr>
        <p:xfrm>
          <a:off x="598603" y="866067"/>
          <a:ext cx="7946794" cy="5672846"/>
        </p:xfrm>
        <a:graphic>
          <a:graphicData uri="http://schemas.openxmlformats.org/drawingml/2006/table">
            <a:tbl>
              <a:tblPr firstRow="1" firstCol="1" bandRow="1"/>
              <a:tblGrid>
                <a:gridCol w="3973397">
                  <a:extLst>
                    <a:ext uri="{9D8B030D-6E8A-4147-A177-3AD203B41FA5}">
                      <a16:colId xmlns:a16="http://schemas.microsoft.com/office/drawing/2014/main" val="4282031633"/>
                    </a:ext>
                  </a:extLst>
                </a:gridCol>
                <a:gridCol w="3973397">
                  <a:extLst>
                    <a:ext uri="{9D8B030D-6E8A-4147-A177-3AD203B41FA5}">
                      <a16:colId xmlns:a16="http://schemas.microsoft.com/office/drawing/2014/main" val="2321181411"/>
                    </a:ext>
                  </a:extLst>
                </a:gridCol>
              </a:tblGrid>
              <a:tr h="249259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46. At first glance, </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all this may smack of pious sentimentalism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Yet it is supremely serious and of decisive importance, and finds its most sublime expression in Christ crucified.  The cross is Jesus’ most eloquent word of love.  A word that is not shallow, sentimental or merely edifying.  It is love, sheer love.  That is why Saint Paul, struggling to find the right words to describe his relationship with Christ, could speak of “the Son of God, who loved me and gave himself for me”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Gal</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2:20).  This was Paul’s deepest conviction: the knowledge that he was loved.  Christ’s self-offering on the cross became the driving force in Paul’s life, yet it only made sense to him because he knew that something even greater lay behind it: the fact that “he loved me”.  At a time when many were seeking salvation, prosperity or security elsewhere, Paul, moved by the Spirit, was able to see farther and to marvel at the greatest and most essential thing of all: “Christ loved me”.</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46.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うしたことは一見すると、信心ぶった感傷主義じみていると思われるかもしれません。しかしよく考えれば、磔刑に処されたキリストが発する至高の表現であり、極めて重大で決定的な重要性を帯びていると分かります。即ち十字架はイエスが最も雄弁に愛を語る言葉表現なのです。浅薄でも感傷的でも、ましてや単に徳を促す言葉でもありません。それは愛、純粋な愛です。だからこそ、自分とキリストとの関係を表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right words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を見つけようと苦闘していたパウロは、「私を愛し、私のために自身を与えた神の子」（ガラテヤ</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語ることができたのです。これがパウロの最も深い確信、つまり自分が愛されているという認識です。この十字架上でのキリストの自己犠牲を、パウロは人生の原動力としましたが、彼がそう感じ得たのは、その背後に更に大きな何か、即ち「イエスが私を愛していた」という事実があると知っていたからです。救済、繁栄、安全をどこか別の場所に求めるのが多勢だった時代に、聖霊に動かされたパウロは、</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深遠</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を見通す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ability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をもって、何にも増して最も肝要なこと、即ち「キリストは私を愛していた」ということに驚嘆できたのです。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88597083"/>
                  </a:ext>
                </a:extLst>
              </a:tr>
              <a:tr h="185874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47. Now, after </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considering Christ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and seeing how his actions and words grant us insight into</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his heart,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let us turn to the Church’s reflection on the holy mystery of the Lord’s Sacred Heart.</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47.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以上第一章では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considering Christ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を行い、第二章では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his actions and words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が、私達にとって、</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his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を洞察する上でどの様な助けとなるのかを見てきました。第３章では、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Lord’s Sacred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の神聖な神秘に関し</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Church</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がどう考察してきたかに目を向けましょう。</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単純に訳せば「キリストについて考える」だが、</a:t>
                      </a:r>
                      <a:r>
                        <a:rPr lang="en-US" sz="1200" u="sng" kern="100" dirty="0" err="1">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EoF基調論文</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サブタイトルの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consideration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（約因）の例もある。もしかしたら日本語になりにくい含意が隠されているのかもしれない。聖書</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記述の</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Hebrews 3:1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を強く連想させるが、それは</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reflect on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Jesus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であって</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consider Christ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ではない。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Christ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は元々は救世主（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Savior</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）の尊称だから、この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considering Christ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Jesus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という救世主が提起した新たな</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hlinkClick r:id="rId4"/>
                        </a:rPr>
                        <a:t>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hlinkClick r:id="rId4"/>
                        </a:rPr>
                        <a:t>観</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・価値観の考察」を意味しているのかもしれない。</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64337278"/>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407</TotalTime>
  <Words>7759</Words>
  <Application>Microsoft Office PowerPoint</Application>
  <PresentationFormat>画面に合わせる (4:3)</PresentationFormat>
  <Paragraphs>81</Paragraphs>
  <Slides>6</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神の子は受肉し「自分を空（から）にしてa slave（奴隷）の姿をとった」 （フィリピ2:7）</vt:lpstr>
      <vt:lpstr>Let him draw near and sit at your side. （イエスを近くに寄せて傍らに座らせよう）</vt:lpstr>
      <vt:lpstr>この金持ちの視線とイエスの視線が交錯する瞬間を想像できますか</vt:lpstr>
      <vt:lpstr>イエスは様々な場面で passionate and compassionateな愛を示しました。</vt:lpstr>
      <vt:lpstr>第一章「心の重要性」ではconsidering Christ[訳註25]を行った。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7</cp:revision>
  <dcterms:created xsi:type="dcterms:W3CDTF">2025-03-05T06:59:22Z</dcterms:created>
  <dcterms:modified xsi:type="dcterms:W3CDTF">2025-08-31T06:56:49Z</dcterms:modified>
</cp:coreProperties>
</file>