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itmedia.co.jp/im/articles/1004/12/news092.htm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itmedia.co.jp/im/articles/1004/12/news092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860A6-F6DC-4BE0-B841-18AA78D27248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ECCEFE6-1C5D-409C-994F-0D72140B40AD}">
      <dgm:prSet phldrT="[テキスト]" custT="1"/>
      <dgm:spPr>
        <a:noFill/>
        <a:ln>
          <a:solidFill>
            <a:schemeClr val="tx1"/>
          </a:solidFill>
        </a:ln>
      </dgm:spPr>
      <dgm:t>
        <a:bodyPr anchor="ctr" anchorCtr="0"/>
        <a:lstStyle/>
        <a:p>
          <a:r>
            <a:rPr kumimoji="1" lang="ja-JP" altLang="en-US" sz="1300" dirty="0">
              <a:solidFill>
                <a:schemeClr val="tx1"/>
              </a:solidFill>
            </a:rPr>
            <a:t>宗教者達が直観的に</a:t>
          </a:r>
          <a:r>
            <a:rPr kumimoji="1" lang="en-US" altLang="ja-JP" sz="1300" dirty="0">
              <a:solidFill>
                <a:schemeClr val="tx1"/>
              </a:solidFill>
            </a:rPr>
            <a:t>conceive</a:t>
          </a:r>
          <a:r>
            <a:rPr kumimoji="1" lang="ja-JP" altLang="en-US" sz="1300" dirty="0">
              <a:solidFill>
                <a:schemeClr val="tx1"/>
              </a:solidFill>
            </a:rPr>
            <a:t>している</a:t>
          </a:r>
          <a:br>
            <a:rPr kumimoji="1" lang="en-US" altLang="ja-JP" sz="1300" dirty="0">
              <a:solidFill>
                <a:schemeClr val="tx1"/>
              </a:solidFill>
            </a:rPr>
          </a:br>
          <a:r>
            <a:rPr kumimoji="1" lang="en-US" altLang="ja-JP" sz="2400" dirty="0">
              <a:solidFill>
                <a:schemeClr val="tx1"/>
              </a:solidFill>
            </a:rPr>
            <a:t>hidden realities</a:t>
          </a:r>
          <a:br>
            <a:rPr kumimoji="1" lang="en-US" altLang="ja-JP" sz="2400" dirty="0">
              <a:solidFill>
                <a:schemeClr val="tx1"/>
              </a:solidFill>
            </a:rPr>
          </a:br>
          <a:r>
            <a:rPr kumimoji="1" lang="ja-JP" altLang="en-US" sz="1400" dirty="0">
              <a:solidFill>
                <a:schemeClr val="tx1"/>
              </a:solidFill>
            </a:rPr>
            <a:t>（</a:t>
          </a:r>
          <a:r>
            <a:rPr kumimoji="1" lang="ja-JP" altLang="en-US" sz="1400" dirty="0">
              <a:solidFill>
                <a:schemeClr val="tx1"/>
              </a:solidFill>
              <a:hlinkClick xmlns:r="http://schemas.openxmlformats.org/officeDocument/2006/relationships" r:id="rId1"/>
            </a:rPr>
            <a:t>概念の明示的仕様</a:t>
          </a:r>
          <a:r>
            <a:rPr kumimoji="1" lang="ja-JP" altLang="en-US" sz="1400" dirty="0">
              <a:solidFill>
                <a:schemeClr val="tx1"/>
              </a:solidFill>
            </a:rPr>
            <a:t>が不足。</a:t>
          </a:r>
          <a:br>
            <a:rPr kumimoji="1" lang="en-US" altLang="ja-JP" sz="1400" dirty="0">
              <a:solidFill>
                <a:schemeClr val="tx1"/>
              </a:solidFill>
            </a:rPr>
          </a:br>
          <a:r>
            <a:rPr kumimoji="1" lang="ja-JP" altLang="en-US" sz="1400" dirty="0">
              <a:solidFill>
                <a:schemeClr val="tx1"/>
              </a:solidFill>
            </a:rPr>
            <a:t>反証探しに至らない。）</a:t>
          </a:r>
        </a:p>
      </dgm:t>
    </dgm:pt>
    <dgm:pt modelId="{16EB182D-7587-4FAB-BF07-D9A06D8860A0}" type="parTrans" cxnId="{2FE62617-69BD-43A1-9BB0-A196226460C4}">
      <dgm:prSet/>
      <dgm:spPr/>
      <dgm:t>
        <a:bodyPr/>
        <a:lstStyle/>
        <a:p>
          <a:endParaRPr kumimoji="1" lang="ja-JP" altLang="en-US"/>
        </a:p>
      </dgm:t>
    </dgm:pt>
    <dgm:pt modelId="{00F22AB5-27DD-4328-A18B-BD63850A8465}" type="sibTrans" cxnId="{2FE62617-69BD-43A1-9BB0-A196226460C4}">
      <dgm:prSet/>
      <dgm:spPr/>
      <dgm:t>
        <a:bodyPr/>
        <a:lstStyle/>
        <a:p>
          <a:endParaRPr kumimoji="1" lang="ja-JP" altLang="en-US"/>
        </a:p>
      </dgm:t>
    </dgm:pt>
    <dgm:pt modelId="{F1789F5A-DF2E-419E-BFBB-9A006B244AAA}">
      <dgm:prSet phldrT="[テキスト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sz="1400" dirty="0">
              <a:solidFill>
                <a:schemeClr val="tx1"/>
              </a:solidFill>
            </a:rPr>
            <a:t>科学者達が</a:t>
          </a:r>
          <a:r>
            <a:rPr kumimoji="1" lang="en-US" altLang="ja-JP" sz="1400" dirty="0">
              <a:solidFill>
                <a:schemeClr val="tx1"/>
              </a:solidFill>
            </a:rPr>
            <a:t>conceive</a:t>
          </a:r>
          <a:r>
            <a:rPr kumimoji="1" lang="ja-JP" altLang="en-US" sz="1400" dirty="0">
              <a:solidFill>
                <a:schemeClr val="tx1"/>
              </a:solidFill>
            </a:rPr>
            <a:t>している</a:t>
          </a:r>
          <a:br>
            <a:rPr kumimoji="1" lang="en-US" altLang="ja-JP" sz="700" dirty="0">
              <a:solidFill>
                <a:schemeClr val="tx1"/>
              </a:solidFill>
            </a:rPr>
          </a:br>
          <a:r>
            <a:rPr kumimoji="1" lang="en-US" altLang="ja-JP" sz="2400" dirty="0">
              <a:solidFill>
                <a:schemeClr val="tx1"/>
              </a:solidFill>
            </a:rPr>
            <a:t>hidden realities</a:t>
          </a:r>
          <a:br>
            <a:rPr kumimoji="1" lang="en-US" altLang="ja-JP" sz="700" dirty="0">
              <a:solidFill>
                <a:schemeClr val="tx1"/>
              </a:solidFill>
            </a:rPr>
          </a:br>
          <a:r>
            <a:rPr kumimoji="1" lang="ja-JP" altLang="en-US" sz="1400" dirty="0">
              <a:solidFill>
                <a:schemeClr val="tx1"/>
              </a:solidFill>
            </a:rPr>
            <a:t>（反証可能）</a:t>
          </a:r>
        </a:p>
      </dgm:t>
    </dgm:pt>
    <dgm:pt modelId="{53952924-A932-4BA9-9EA5-E6547D27217A}" type="parTrans" cxnId="{0292D0A2-DEB4-4460-B5D6-710FF083DAFB}">
      <dgm:prSet/>
      <dgm:spPr/>
      <dgm:t>
        <a:bodyPr/>
        <a:lstStyle/>
        <a:p>
          <a:endParaRPr kumimoji="1" lang="ja-JP" altLang="en-US"/>
        </a:p>
      </dgm:t>
    </dgm:pt>
    <dgm:pt modelId="{68D3DB88-6462-4383-934E-1372B0A7ECED}" type="sibTrans" cxnId="{0292D0A2-DEB4-4460-B5D6-710FF083DAFB}">
      <dgm:prSet/>
      <dgm:spPr/>
      <dgm:t>
        <a:bodyPr/>
        <a:lstStyle/>
        <a:p>
          <a:endParaRPr kumimoji="1" lang="ja-JP" altLang="en-US"/>
        </a:p>
      </dgm:t>
    </dgm:pt>
    <dgm:pt modelId="{F75B66C3-AFED-4585-BCE9-73A98193945F}">
      <dgm:prSet phldrT="[テキスト]" custT="1"/>
      <dgm:spPr>
        <a:noFill/>
        <a:ln>
          <a:solidFill>
            <a:schemeClr val="tx1"/>
          </a:solidFill>
        </a:ln>
      </dgm:spPr>
      <dgm:t>
        <a:bodyPr/>
        <a:lstStyle/>
        <a:p>
          <a:pPr>
            <a:lnSpc>
              <a:spcPts val="1700"/>
            </a:lnSpc>
          </a:pPr>
          <a:r>
            <a:rPr kumimoji="1" lang="ja-JP" altLang="en-US" sz="1300" baseline="0" dirty="0">
              <a:solidFill>
                <a:schemeClr val="tx1"/>
              </a:solidFill>
            </a:rPr>
            <a:t>私達がその中に</a:t>
          </a:r>
          <a:r>
            <a:rPr kumimoji="1" lang="en-US" altLang="ja-JP" sz="1300" baseline="0" dirty="0">
              <a:solidFill>
                <a:schemeClr val="tx1"/>
              </a:solidFill>
            </a:rPr>
            <a:t>exist</a:t>
          </a:r>
          <a:r>
            <a:rPr kumimoji="1" lang="ja-JP" altLang="en-US" sz="1300" baseline="0" dirty="0">
              <a:solidFill>
                <a:schemeClr val="tx1"/>
              </a:solidFill>
            </a:rPr>
            <a:t>していると感じている</a:t>
          </a:r>
          <a:br>
            <a:rPr kumimoji="1" lang="en-US" altLang="ja-JP" sz="1300" baseline="0" dirty="0">
              <a:solidFill>
                <a:schemeClr val="tx1"/>
              </a:solidFill>
            </a:rPr>
          </a:br>
          <a:r>
            <a:rPr kumimoji="1" lang="en-US" altLang="ja-JP" sz="2400" baseline="0" dirty="0">
              <a:solidFill>
                <a:schemeClr val="tx1"/>
              </a:solidFill>
            </a:rPr>
            <a:t>a partly crystalline and </a:t>
          </a:r>
        </a:p>
        <a:p>
          <a:pPr>
            <a:lnSpc>
              <a:spcPts val="1700"/>
            </a:lnSpc>
          </a:pPr>
          <a:r>
            <a:rPr kumimoji="1" lang="en-US" altLang="ja-JP" sz="2400" baseline="0" dirty="0">
              <a:solidFill>
                <a:schemeClr val="tx1"/>
              </a:solidFill>
            </a:rPr>
            <a:t>partly amorphous reality</a:t>
          </a:r>
          <a:br>
            <a:rPr kumimoji="1" lang="en-US" altLang="ja-JP" sz="1300" baseline="0" dirty="0">
              <a:solidFill>
                <a:schemeClr val="tx1"/>
              </a:solidFill>
            </a:rPr>
          </a:br>
          <a:r>
            <a:rPr kumimoji="1" lang="ja-JP" altLang="en-US" sz="1200" baseline="0" dirty="0">
              <a:solidFill>
                <a:schemeClr val="tx1"/>
              </a:solidFill>
            </a:rPr>
            <a:t>（部分的に結晶質で部分的に非晶質な一つの現実）</a:t>
          </a:r>
        </a:p>
      </dgm:t>
    </dgm:pt>
    <dgm:pt modelId="{0BF11D01-48EB-493E-B850-6E9E51FE5CF1}" type="parTrans" cxnId="{5A71344C-D12B-4793-8281-0D2FD9FED4C2}">
      <dgm:prSet/>
      <dgm:spPr/>
      <dgm:t>
        <a:bodyPr/>
        <a:lstStyle/>
        <a:p>
          <a:endParaRPr kumimoji="1" lang="ja-JP" altLang="en-US"/>
        </a:p>
      </dgm:t>
    </dgm:pt>
    <dgm:pt modelId="{DEE5D268-D74B-4904-890E-E381758A69C5}" type="sibTrans" cxnId="{5A71344C-D12B-4793-8281-0D2FD9FED4C2}">
      <dgm:prSet/>
      <dgm:spPr/>
      <dgm:t>
        <a:bodyPr/>
        <a:lstStyle/>
        <a:p>
          <a:endParaRPr kumimoji="1" lang="ja-JP" altLang="en-US"/>
        </a:p>
      </dgm:t>
    </dgm:pt>
    <dgm:pt modelId="{66CA836E-AEC0-40B2-B177-1569665C79C9}" type="pres">
      <dgm:prSet presAssocID="{78F860A6-F6DC-4BE0-B841-18AA78D27248}" presName="Name0" presStyleCnt="0">
        <dgm:presLayoutVars>
          <dgm:chMax val="7"/>
          <dgm:resizeHandles val="exact"/>
        </dgm:presLayoutVars>
      </dgm:prSet>
      <dgm:spPr/>
    </dgm:pt>
    <dgm:pt modelId="{9E9E445C-EE8E-422B-87FE-45C5D137F3ED}" type="pres">
      <dgm:prSet presAssocID="{78F860A6-F6DC-4BE0-B841-18AA78D27248}" presName="comp1" presStyleCnt="0"/>
      <dgm:spPr/>
    </dgm:pt>
    <dgm:pt modelId="{E26626AF-DC12-4B99-A5C4-BC7EC451FBEA}" type="pres">
      <dgm:prSet presAssocID="{78F860A6-F6DC-4BE0-B841-18AA78D27248}" presName="circle1" presStyleLbl="node1" presStyleIdx="0" presStyleCnt="3" custScaleX="130526" custScaleY="80102" custLinFactNeighborX="0" custLinFactNeighborY="10877"/>
      <dgm:spPr/>
    </dgm:pt>
    <dgm:pt modelId="{11BB315F-B5C7-4788-9222-BC28F859CB9E}" type="pres">
      <dgm:prSet presAssocID="{78F860A6-F6DC-4BE0-B841-18AA78D27248}" presName="c1text" presStyleLbl="node1" presStyleIdx="0" presStyleCnt="3">
        <dgm:presLayoutVars>
          <dgm:bulletEnabled val="1"/>
        </dgm:presLayoutVars>
      </dgm:prSet>
      <dgm:spPr/>
    </dgm:pt>
    <dgm:pt modelId="{E17DD794-5258-4708-8ECA-DC3847E9985F}" type="pres">
      <dgm:prSet presAssocID="{78F860A6-F6DC-4BE0-B841-18AA78D27248}" presName="comp2" presStyleCnt="0"/>
      <dgm:spPr/>
    </dgm:pt>
    <dgm:pt modelId="{82115F91-4EDD-4785-A6E8-9437712B2125}" type="pres">
      <dgm:prSet presAssocID="{78F860A6-F6DC-4BE0-B841-18AA78D27248}" presName="circle2" presStyleLbl="node1" presStyleIdx="1" presStyleCnt="3" custScaleX="155337" custScaleY="62859" custLinFactNeighborX="788" custLinFactNeighborY="10667"/>
      <dgm:spPr/>
    </dgm:pt>
    <dgm:pt modelId="{700C0E3D-7F51-4700-AEF2-43404052E5E7}" type="pres">
      <dgm:prSet presAssocID="{78F860A6-F6DC-4BE0-B841-18AA78D27248}" presName="c2text" presStyleLbl="node1" presStyleIdx="1" presStyleCnt="3">
        <dgm:presLayoutVars>
          <dgm:bulletEnabled val="1"/>
        </dgm:presLayoutVars>
      </dgm:prSet>
      <dgm:spPr/>
    </dgm:pt>
    <dgm:pt modelId="{3F930B50-71A5-4D01-9551-70CA4C9E4A23}" type="pres">
      <dgm:prSet presAssocID="{78F860A6-F6DC-4BE0-B841-18AA78D27248}" presName="comp3" presStyleCnt="0"/>
      <dgm:spPr/>
    </dgm:pt>
    <dgm:pt modelId="{DB0D9EE9-5E10-411D-A318-E65E7855F35F}" type="pres">
      <dgm:prSet presAssocID="{78F860A6-F6DC-4BE0-B841-18AA78D27248}" presName="circle3" presStyleLbl="node1" presStyleIdx="2" presStyleCnt="3" custScaleX="165647" custScaleY="49474" custLinFactNeighborY="5155"/>
      <dgm:spPr/>
    </dgm:pt>
    <dgm:pt modelId="{5CA70733-BAF8-4936-8F3D-7E7654AD4944}" type="pres">
      <dgm:prSet presAssocID="{78F860A6-F6DC-4BE0-B841-18AA78D27248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40E4616-99A5-463F-AC64-FE692C848B70}" type="presOf" srcId="{F75B66C3-AFED-4585-BCE9-73A98193945F}" destId="{DB0D9EE9-5E10-411D-A318-E65E7855F35F}" srcOrd="0" destOrd="0" presId="urn:microsoft.com/office/officeart/2005/8/layout/venn2"/>
    <dgm:cxn modelId="{2FE62617-69BD-43A1-9BB0-A196226460C4}" srcId="{78F860A6-F6DC-4BE0-B841-18AA78D27248}" destId="{0ECCEFE6-1C5D-409C-994F-0D72140B40AD}" srcOrd="0" destOrd="0" parTransId="{16EB182D-7587-4FAB-BF07-D9A06D8860A0}" sibTransId="{00F22AB5-27DD-4328-A18B-BD63850A8465}"/>
    <dgm:cxn modelId="{24174640-158A-4957-A7C0-F913D9312D55}" type="presOf" srcId="{0ECCEFE6-1C5D-409C-994F-0D72140B40AD}" destId="{11BB315F-B5C7-4788-9222-BC28F859CB9E}" srcOrd="1" destOrd="0" presId="urn:microsoft.com/office/officeart/2005/8/layout/venn2"/>
    <dgm:cxn modelId="{5A71344C-D12B-4793-8281-0D2FD9FED4C2}" srcId="{78F860A6-F6DC-4BE0-B841-18AA78D27248}" destId="{F75B66C3-AFED-4585-BCE9-73A98193945F}" srcOrd="2" destOrd="0" parTransId="{0BF11D01-48EB-493E-B850-6E9E51FE5CF1}" sibTransId="{DEE5D268-D74B-4904-890E-E381758A69C5}"/>
    <dgm:cxn modelId="{8A783785-32D2-46B4-9AF4-89B591D94948}" type="presOf" srcId="{0ECCEFE6-1C5D-409C-994F-0D72140B40AD}" destId="{E26626AF-DC12-4B99-A5C4-BC7EC451FBEA}" srcOrd="0" destOrd="0" presId="urn:microsoft.com/office/officeart/2005/8/layout/venn2"/>
    <dgm:cxn modelId="{1AADB098-5CCA-45AB-9C63-6AB446386BBF}" type="presOf" srcId="{78F860A6-F6DC-4BE0-B841-18AA78D27248}" destId="{66CA836E-AEC0-40B2-B177-1569665C79C9}" srcOrd="0" destOrd="0" presId="urn:microsoft.com/office/officeart/2005/8/layout/venn2"/>
    <dgm:cxn modelId="{0292D0A2-DEB4-4460-B5D6-710FF083DAFB}" srcId="{78F860A6-F6DC-4BE0-B841-18AA78D27248}" destId="{F1789F5A-DF2E-419E-BFBB-9A006B244AAA}" srcOrd="1" destOrd="0" parTransId="{53952924-A932-4BA9-9EA5-E6547D27217A}" sibTransId="{68D3DB88-6462-4383-934E-1372B0A7ECED}"/>
    <dgm:cxn modelId="{C65C33A5-B7B5-458A-93A1-ACFB3F0BA5F5}" type="presOf" srcId="{F75B66C3-AFED-4585-BCE9-73A98193945F}" destId="{5CA70733-BAF8-4936-8F3D-7E7654AD4944}" srcOrd="1" destOrd="0" presId="urn:microsoft.com/office/officeart/2005/8/layout/venn2"/>
    <dgm:cxn modelId="{0B72F6DE-D761-46E2-86FC-176D14541DAA}" type="presOf" srcId="{F1789F5A-DF2E-419E-BFBB-9A006B244AAA}" destId="{700C0E3D-7F51-4700-AEF2-43404052E5E7}" srcOrd="1" destOrd="0" presId="urn:microsoft.com/office/officeart/2005/8/layout/venn2"/>
    <dgm:cxn modelId="{DA3895EF-FBF3-412F-8FD9-0538B4F98E56}" type="presOf" srcId="{F1789F5A-DF2E-419E-BFBB-9A006B244AAA}" destId="{82115F91-4EDD-4785-A6E8-9437712B2125}" srcOrd="0" destOrd="0" presId="urn:microsoft.com/office/officeart/2005/8/layout/venn2"/>
    <dgm:cxn modelId="{B40D418A-51EF-457A-B1CD-F0543646F53D}" type="presParOf" srcId="{66CA836E-AEC0-40B2-B177-1569665C79C9}" destId="{9E9E445C-EE8E-422B-87FE-45C5D137F3ED}" srcOrd="0" destOrd="0" presId="urn:microsoft.com/office/officeart/2005/8/layout/venn2"/>
    <dgm:cxn modelId="{63D2C0DB-AE03-47CC-BC71-312CC7553DBB}" type="presParOf" srcId="{9E9E445C-EE8E-422B-87FE-45C5D137F3ED}" destId="{E26626AF-DC12-4B99-A5C4-BC7EC451FBEA}" srcOrd="0" destOrd="0" presId="urn:microsoft.com/office/officeart/2005/8/layout/venn2"/>
    <dgm:cxn modelId="{6FBA6CDA-3F64-43BC-97D6-0AE692322E6D}" type="presParOf" srcId="{9E9E445C-EE8E-422B-87FE-45C5D137F3ED}" destId="{11BB315F-B5C7-4788-9222-BC28F859CB9E}" srcOrd="1" destOrd="0" presId="urn:microsoft.com/office/officeart/2005/8/layout/venn2"/>
    <dgm:cxn modelId="{F62D6D9B-011D-4B83-99D7-C91031CF61E1}" type="presParOf" srcId="{66CA836E-AEC0-40B2-B177-1569665C79C9}" destId="{E17DD794-5258-4708-8ECA-DC3847E9985F}" srcOrd="1" destOrd="0" presId="urn:microsoft.com/office/officeart/2005/8/layout/venn2"/>
    <dgm:cxn modelId="{8C8E2CA0-2338-41CF-A24F-FE82592762A4}" type="presParOf" srcId="{E17DD794-5258-4708-8ECA-DC3847E9985F}" destId="{82115F91-4EDD-4785-A6E8-9437712B2125}" srcOrd="0" destOrd="0" presId="urn:microsoft.com/office/officeart/2005/8/layout/venn2"/>
    <dgm:cxn modelId="{CB47985E-E17A-46B4-B0E9-A6CBC9DF9DFC}" type="presParOf" srcId="{E17DD794-5258-4708-8ECA-DC3847E9985F}" destId="{700C0E3D-7F51-4700-AEF2-43404052E5E7}" srcOrd="1" destOrd="0" presId="urn:microsoft.com/office/officeart/2005/8/layout/venn2"/>
    <dgm:cxn modelId="{22E36916-4983-44AA-A43C-7EEB7E2906E0}" type="presParOf" srcId="{66CA836E-AEC0-40B2-B177-1569665C79C9}" destId="{3F930B50-71A5-4D01-9551-70CA4C9E4A23}" srcOrd="2" destOrd="0" presId="urn:microsoft.com/office/officeart/2005/8/layout/venn2"/>
    <dgm:cxn modelId="{81F96DEB-D473-4558-8309-8227EBA9A552}" type="presParOf" srcId="{3F930B50-71A5-4D01-9551-70CA4C9E4A23}" destId="{DB0D9EE9-5E10-411D-A318-E65E7855F35F}" srcOrd="0" destOrd="0" presId="urn:microsoft.com/office/officeart/2005/8/layout/venn2"/>
    <dgm:cxn modelId="{F9DABB89-C1BB-48D2-91F1-056AC9C1C0A8}" type="presParOf" srcId="{3F930B50-71A5-4D01-9551-70CA4C9E4A23}" destId="{5CA70733-BAF8-4936-8F3D-7E7654AD494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626AF-DC12-4B99-A5C4-BC7EC451FBEA}">
      <dsp:nvSpPr>
        <dsp:cNvPr id="0" name=""/>
        <dsp:cNvSpPr/>
      </dsp:nvSpPr>
      <dsp:spPr>
        <a:xfrm>
          <a:off x="102088" y="1333482"/>
          <a:ext cx="8747317" cy="5368107"/>
        </a:xfrm>
        <a:prstGeom prst="ellipse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>
              <a:solidFill>
                <a:schemeClr val="tx1"/>
              </a:solidFill>
            </a:rPr>
            <a:t>宗教者達が直観的に</a:t>
          </a:r>
          <a:r>
            <a:rPr kumimoji="1" lang="en-US" altLang="ja-JP" sz="1300" kern="1200" dirty="0">
              <a:solidFill>
                <a:schemeClr val="tx1"/>
              </a:solidFill>
            </a:rPr>
            <a:t>conceive</a:t>
          </a:r>
          <a:r>
            <a:rPr kumimoji="1" lang="ja-JP" altLang="en-US" sz="1300" kern="1200" dirty="0">
              <a:solidFill>
                <a:schemeClr val="tx1"/>
              </a:solidFill>
            </a:rPr>
            <a:t>している</a:t>
          </a:r>
          <a:br>
            <a:rPr kumimoji="1" lang="en-US" altLang="ja-JP" sz="1300" kern="1200" dirty="0">
              <a:solidFill>
                <a:schemeClr val="tx1"/>
              </a:solidFill>
            </a:rPr>
          </a:br>
          <a:r>
            <a:rPr kumimoji="1" lang="en-US" altLang="ja-JP" sz="2400" kern="1200" dirty="0">
              <a:solidFill>
                <a:schemeClr val="tx1"/>
              </a:solidFill>
            </a:rPr>
            <a:t>hidden realities</a:t>
          </a:r>
          <a:br>
            <a:rPr kumimoji="1" lang="en-US" altLang="ja-JP" sz="2400" kern="1200" dirty="0">
              <a:solidFill>
                <a:schemeClr val="tx1"/>
              </a:solidFill>
            </a:rPr>
          </a:br>
          <a:r>
            <a:rPr kumimoji="1" lang="ja-JP" altLang="en-US" sz="1400" kern="1200" dirty="0">
              <a:solidFill>
                <a:schemeClr val="tx1"/>
              </a:solidFill>
            </a:rPr>
            <a:t>（</a:t>
          </a:r>
          <a:r>
            <a:rPr kumimoji="1" lang="ja-JP" altLang="en-US" sz="1400" kern="1200" dirty="0">
              <a:solidFill>
                <a:schemeClr val="tx1"/>
              </a:solidFill>
              <a:hlinkClick xmlns:r="http://schemas.openxmlformats.org/officeDocument/2006/relationships" r:id="rId1"/>
            </a:rPr>
            <a:t>概念の明示的仕様</a:t>
          </a:r>
          <a:r>
            <a:rPr kumimoji="1" lang="ja-JP" altLang="en-US" sz="1400" kern="1200" dirty="0">
              <a:solidFill>
                <a:schemeClr val="tx1"/>
              </a:solidFill>
            </a:rPr>
            <a:t>が不足。</a:t>
          </a:r>
          <a:br>
            <a:rPr kumimoji="1" lang="en-US" altLang="ja-JP" sz="1400" kern="1200" dirty="0">
              <a:solidFill>
                <a:schemeClr val="tx1"/>
              </a:solidFill>
            </a:rPr>
          </a:br>
          <a:r>
            <a:rPr kumimoji="1" lang="ja-JP" altLang="en-US" sz="1400" kern="1200" dirty="0">
              <a:solidFill>
                <a:schemeClr val="tx1"/>
              </a:solidFill>
            </a:rPr>
            <a:t>反証探しに至らない。）</a:t>
          </a:r>
        </a:p>
      </dsp:txBody>
      <dsp:txXfrm>
        <a:off x="2947153" y="1601887"/>
        <a:ext cx="3057187" cy="805216"/>
      </dsp:txXfrm>
    </dsp:sp>
    <dsp:sp modelId="{82115F91-4EDD-4785-A6E8-9437712B2125}">
      <dsp:nvSpPr>
        <dsp:cNvPr id="0" name=""/>
        <dsp:cNvSpPr/>
      </dsp:nvSpPr>
      <dsp:spPr>
        <a:xfrm>
          <a:off x="611585" y="3144930"/>
          <a:ext cx="7807536" cy="3159414"/>
        </a:xfrm>
        <a:prstGeom prst="ellipse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科学者達が</a:t>
          </a:r>
          <a:r>
            <a:rPr kumimoji="1" lang="en-US" altLang="ja-JP" sz="1400" kern="1200" dirty="0">
              <a:solidFill>
                <a:schemeClr val="tx1"/>
              </a:solidFill>
            </a:rPr>
            <a:t>conceive</a:t>
          </a:r>
          <a:r>
            <a:rPr kumimoji="1" lang="ja-JP" altLang="en-US" sz="1400" kern="1200" dirty="0">
              <a:solidFill>
                <a:schemeClr val="tx1"/>
              </a:solidFill>
            </a:rPr>
            <a:t>している</a:t>
          </a:r>
          <a:br>
            <a:rPr kumimoji="1" lang="en-US" altLang="ja-JP" sz="700" kern="1200" dirty="0">
              <a:solidFill>
                <a:schemeClr val="tx1"/>
              </a:solidFill>
            </a:rPr>
          </a:br>
          <a:r>
            <a:rPr kumimoji="1" lang="en-US" altLang="ja-JP" sz="2400" kern="1200" dirty="0">
              <a:solidFill>
                <a:schemeClr val="tx1"/>
              </a:solidFill>
            </a:rPr>
            <a:t>hidden realities</a:t>
          </a:r>
          <a:br>
            <a:rPr kumimoji="1" lang="en-US" altLang="ja-JP" sz="700" kern="1200" dirty="0">
              <a:solidFill>
                <a:schemeClr val="tx1"/>
              </a:solidFill>
            </a:rPr>
          </a:br>
          <a:r>
            <a:rPr kumimoji="1" lang="ja-JP" altLang="en-US" sz="1400" kern="1200" dirty="0">
              <a:solidFill>
                <a:schemeClr val="tx1"/>
              </a:solidFill>
            </a:rPr>
            <a:t>（反証可能）</a:t>
          </a:r>
        </a:p>
      </dsp:txBody>
      <dsp:txXfrm>
        <a:off x="2696197" y="3342393"/>
        <a:ext cx="3638312" cy="592390"/>
      </dsp:txXfrm>
    </dsp:sp>
    <dsp:sp modelId="{DB0D9EE9-5E10-411D-A318-E65E7855F35F}">
      <dsp:nvSpPr>
        <dsp:cNvPr id="0" name=""/>
        <dsp:cNvSpPr/>
      </dsp:nvSpPr>
      <dsp:spPr>
        <a:xfrm>
          <a:off x="1700501" y="4370039"/>
          <a:ext cx="5550491" cy="1657772"/>
        </a:xfrm>
        <a:prstGeom prst="ellipse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ts val="17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baseline="0" dirty="0">
              <a:solidFill>
                <a:schemeClr val="tx1"/>
              </a:solidFill>
            </a:rPr>
            <a:t>私達がその中に</a:t>
          </a:r>
          <a:r>
            <a:rPr kumimoji="1" lang="en-US" altLang="ja-JP" sz="1300" kern="1200" baseline="0" dirty="0">
              <a:solidFill>
                <a:schemeClr val="tx1"/>
              </a:solidFill>
            </a:rPr>
            <a:t>exist</a:t>
          </a:r>
          <a:r>
            <a:rPr kumimoji="1" lang="ja-JP" altLang="en-US" sz="1300" kern="1200" baseline="0" dirty="0">
              <a:solidFill>
                <a:schemeClr val="tx1"/>
              </a:solidFill>
            </a:rPr>
            <a:t>していると感じている</a:t>
          </a:r>
          <a:br>
            <a:rPr kumimoji="1" lang="en-US" altLang="ja-JP" sz="1300" kern="1200" baseline="0" dirty="0">
              <a:solidFill>
                <a:schemeClr val="tx1"/>
              </a:solidFill>
            </a:rPr>
          </a:br>
          <a:r>
            <a:rPr kumimoji="1" lang="en-US" altLang="ja-JP" sz="2400" kern="1200" baseline="0" dirty="0">
              <a:solidFill>
                <a:schemeClr val="tx1"/>
              </a:solidFill>
            </a:rPr>
            <a:t>a partly crystalline and </a:t>
          </a:r>
        </a:p>
        <a:p>
          <a:pPr marL="0" lvl="0" indent="0" algn="ctr" defTabSz="577850">
            <a:lnSpc>
              <a:spcPts val="17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baseline="0" dirty="0">
              <a:solidFill>
                <a:schemeClr val="tx1"/>
              </a:solidFill>
            </a:rPr>
            <a:t>partly amorphous reality</a:t>
          </a:r>
          <a:br>
            <a:rPr kumimoji="1" lang="en-US" altLang="ja-JP" sz="1300" kern="1200" baseline="0" dirty="0">
              <a:solidFill>
                <a:schemeClr val="tx1"/>
              </a:solidFill>
            </a:rPr>
          </a:br>
          <a:r>
            <a:rPr kumimoji="1" lang="ja-JP" altLang="en-US" sz="1200" kern="1200" baseline="0" dirty="0">
              <a:solidFill>
                <a:schemeClr val="tx1"/>
              </a:solidFill>
            </a:rPr>
            <a:t>（部分的に結晶質で部分的に非晶質な一つの現実）</a:t>
          </a:r>
        </a:p>
      </dsp:txBody>
      <dsp:txXfrm>
        <a:off x="2513351" y="4784482"/>
        <a:ext cx="3924790" cy="828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72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29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89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5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0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9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21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8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83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7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4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59C9-91D8-458C-9CE8-9FA8D5D27455}" type="datetimeFigureOut">
              <a:rPr kumimoji="1" lang="ja-JP" altLang="en-US" smtClean="0"/>
              <a:t>2021/9/25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C65AA-65E5-4620-AE96-C843BA35A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0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9EB2BB-E636-483E-B303-AC4D65AA0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019" y="136527"/>
            <a:ext cx="5699961" cy="717716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altLang="ja-JP" dirty="0"/>
              <a:t>reality</a:t>
            </a:r>
            <a:r>
              <a:rPr lang="ja-JP" altLang="en-US" dirty="0"/>
              <a:t>構成図</a:t>
            </a:r>
          </a:p>
        </p:txBody>
      </p:sp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DD96EDD7-5B01-4B98-AA9E-7DC8019D2B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4638226"/>
              </p:ext>
            </p:extLst>
          </p:nvPr>
        </p:nvGraphicFramePr>
        <p:xfrm>
          <a:off x="96252" y="0"/>
          <a:ext cx="8951494" cy="6701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261836-F467-4808-BEDD-8F4C9021C896}"/>
              </a:ext>
            </a:extLst>
          </p:cNvPr>
          <p:cNvSpPr txBox="1"/>
          <p:nvPr/>
        </p:nvSpPr>
        <p:spPr>
          <a:xfrm>
            <a:off x="6327844" y="6516924"/>
            <a:ext cx="296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rev.3.1 20210925 by Jun Saito</a:t>
            </a:r>
            <a:endParaRPr kumimoji="1" lang="ja-JP" altLang="en-US" dirty="0"/>
          </a:p>
        </p:txBody>
      </p:sp>
      <p:sp>
        <p:nvSpPr>
          <p:cNvPr id="6" name="矢印: 右カーブ 5">
            <a:extLst>
              <a:ext uri="{FF2B5EF4-FFF2-40B4-BE49-F238E27FC236}">
                <a16:creationId xmlns:a16="http://schemas.microsoft.com/office/drawing/2014/main" id="{BAEF18B4-A2DA-4D5B-907B-4F54FD7A9711}"/>
              </a:ext>
            </a:extLst>
          </p:cNvPr>
          <p:cNvSpPr/>
          <p:nvPr/>
        </p:nvSpPr>
        <p:spPr>
          <a:xfrm>
            <a:off x="2364764" y="2399097"/>
            <a:ext cx="707138" cy="275763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矢印: 環状 6">
            <a:extLst>
              <a:ext uri="{FF2B5EF4-FFF2-40B4-BE49-F238E27FC236}">
                <a16:creationId xmlns:a16="http://schemas.microsoft.com/office/drawing/2014/main" id="{11A22BB9-2F23-4E5F-8671-063052F435B3}"/>
              </a:ext>
            </a:extLst>
          </p:cNvPr>
          <p:cNvSpPr/>
          <p:nvPr/>
        </p:nvSpPr>
        <p:spPr>
          <a:xfrm rot="5400000">
            <a:off x="5429216" y="4214370"/>
            <a:ext cx="1399831" cy="120069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E7030A-D40A-41CE-83F9-99689D5B62AC}"/>
              </a:ext>
            </a:extLst>
          </p:cNvPr>
          <p:cNvSpPr txBox="1"/>
          <p:nvPr/>
        </p:nvSpPr>
        <p:spPr>
          <a:xfrm>
            <a:off x="1306189" y="2506271"/>
            <a:ext cx="1311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communion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188E29-3A65-466F-A7FC-F03439CDB323}"/>
              </a:ext>
            </a:extLst>
          </p:cNvPr>
          <p:cNvSpPr txBox="1"/>
          <p:nvPr/>
        </p:nvSpPr>
        <p:spPr>
          <a:xfrm>
            <a:off x="6577586" y="4195919"/>
            <a:ext cx="18510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波束の収縮</a:t>
            </a:r>
            <a:br>
              <a:rPr kumimoji="1" lang="en-US" altLang="ja-JP" dirty="0"/>
            </a:br>
            <a:r>
              <a:rPr kumimoji="1" lang="en-US" altLang="ja-JP" sz="1200" dirty="0"/>
              <a:t>(reduction of wave packet)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75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96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reality構成図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Jun</dc:creator>
  <cp:lastModifiedBy>Saito Jun</cp:lastModifiedBy>
  <cp:revision>12</cp:revision>
  <dcterms:created xsi:type="dcterms:W3CDTF">2021-04-21T07:02:53Z</dcterms:created>
  <dcterms:modified xsi:type="dcterms:W3CDTF">2021-09-24T23:25:22Z</dcterms:modified>
</cp:coreProperties>
</file>