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307" r:id="rId5"/>
    <p:sldId id="334" r:id="rId6"/>
    <p:sldId id="306" r:id="rId7"/>
    <p:sldId id="336" r:id="rId8"/>
    <p:sldId id="310" r:id="rId9"/>
    <p:sldId id="335" r:id="rId10"/>
    <p:sldId id="338" r:id="rId11"/>
    <p:sldId id="332" r:id="rId12"/>
    <p:sldId id="333" r:id="rId13"/>
    <p:sldId id="339" r:id="rId14"/>
    <p:sldId id="318" r:id="rId15"/>
    <p:sldId id="286" r:id="rId16"/>
    <p:sldId id="289"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to Jun" initials="SJ" lastIdx="1" clrIdx="0">
    <p:extLst>
      <p:ext uri="{19B8F6BF-5375-455C-9EA6-DF929625EA0E}">
        <p15:presenceInfo xmlns:p15="http://schemas.microsoft.com/office/powerpoint/2012/main" userId="47466eb5046dd0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B8BC"/>
    <a:srgbClr val="FFFF00"/>
    <a:srgbClr val="F0303E"/>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9444A-823A-4193-A288-DE2FD7D44DF5}" v="4029" dt="2018-11-08T01:22:04.8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878" autoAdjust="0"/>
  </p:normalViewPr>
  <p:slideViewPr>
    <p:cSldViewPr snapToGrid="0">
      <p:cViewPr varScale="1">
        <p:scale>
          <a:sx n="74" d="100"/>
          <a:sy n="74" d="100"/>
        </p:scale>
        <p:origin x="988" y="36"/>
      </p:cViewPr>
      <p:guideLst/>
    </p:cSldViewPr>
  </p:slideViewPr>
  <p:notesTextViewPr>
    <p:cViewPr>
      <p:scale>
        <a:sx n="1" d="1"/>
        <a:sy n="1" d="1"/>
      </p:scale>
      <p:origin x="0" y="0"/>
    </p:cViewPr>
  </p:notesTextViewPr>
  <p:notesViewPr>
    <p:cSldViewPr snapToGrid="0">
      <p:cViewPr>
        <p:scale>
          <a:sx n="100" d="100"/>
          <a:sy n="100" d="100"/>
        </p:scale>
        <p:origin x="1560" y="-22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to Jun" userId="47466eb5046dd00d" providerId="LiveId" clId="{B613FC1A-E48A-4AD1-84F0-CC05A159CA0D}"/>
    <pc:docChg chg="modSld">
      <pc:chgData name="Saito Jun" userId="47466eb5046dd00d" providerId="LiveId" clId="{B613FC1A-E48A-4AD1-84F0-CC05A159CA0D}" dt="2018-11-01T10:06:53.813" v="17" actId="6549"/>
      <pc:docMkLst>
        <pc:docMk/>
      </pc:docMkLst>
      <pc:sldChg chg="modNotes">
        <pc:chgData name="Saito Jun" userId="47466eb5046dd00d" providerId="LiveId" clId="{B613FC1A-E48A-4AD1-84F0-CC05A159CA0D}" dt="2018-11-01T10:06:53.813" v="17" actId="6549"/>
        <pc:sldMkLst>
          <pc:docMk/>
          <pc:sldMk cId="2124362202" sldId="286"/>
        </pc:sldMkLst>
      </pc:sldChg>
      <pc:sldChg chg="modNotes">
        <pc:chgData name="Saito Jun" userId="47466eb5046dd00d" providerId="LiveId" clId="{B613FC1A-E48A-4AD1-84F0-CC05A159CA0D}" dt="2018-11-01T10:03:38.822" v="16"/>
        <pc:sldMkLst>
          <pc:docMk/>
          <pc:sldMk cId="3506819807" sldId="289"/>
        </pc:sldMkLst>
      </pc:sldChg>
    </pc:docChg>
  </pc:docChgLst>
  <pc:docChgLst>
    <pc:chgData name="Saito Jun" userId="47466eb5046dd00d" providerId="LiveId" clId="{21AF4D6D-7B43-4254-96A6-9ECBA2B54F1B}"/>
    <pc:docChg chg="undo custSel addSld delSld modSld sldOrd">
      <pc:chgData name="Saito Jun" userId="47466eb5046dd00d" providerId="LiveId" clId="{21AF4D6D-7B43-4254-96A6-9ECBA2B54F1B}" dt="2018-11-02T06:56:35.509" v="15511"/>
      <pc:docMkLst>
        <pc:docMk/>
      </pc:docMkLst>
      <pc:sldChg chg="modSp modNotes">
        <pc:chgData name="Saito Jun" userId="47466eb5046dd00d" providerId="LiveId" clId="{21AF4D6D-7B43-4254-96A6-9ECBA2B54F1B}" dt="2018-11-01T08:41:06.899" v="13352" actId="20578"/>
        <pc:sldMkLst>
          <pc:docMk/>
          <pc:sldMk cId="2655121004" sldId="256"/>
        </pc:sldMkLst>
        <pc:spChg chg="mod">
          <ac:chgData name="Saito Jun" userId="47466eb5046dd00d" providerId="LiveId" clId="{21AF4D6D-7B43-4254-96A6-9ECBA2B54F1B}" dt="2018-10-30T01:18:45.312" v="6927" actId="6549"/>
          <ac:spMkLst>
            <pc:docMk/>
            <pc:sldMk cId="2655121004" sldId="256"/>
            <ac:spMk id="2" creationId="{A56930E9-7CFB-4FDC-833D-F36B0307CE5B}"/>
          </ac:spMkLst>
        </pc:spChg>
        <pc:spChg chg="mod">
          <ac:chgData name="Saito Jun" userId="47466eb5046dd00d" providerId="LiveId" clId="{21AF4D6D-7B43-4254-96A6-9ECBA2B54F1B}" dt="2018-10-27T01:46:21.319" v="113" actId="207"/>
          <ac:spMkLst>
            <pc:docMk/>
            <pc:sldMk cId="2655121004" sldId="256"/>
            <ac:spMk id="8" creationId="{EE1087D0-B8EB-43DE-B4A7-F52C34BEE2BC}"/>
          </ac:spMkLst>
        </pc:spChg>
      </pc:sldChg>
      <pc:sldChg chg="addSp modSp modNotes">
        <pc:chgData name="Saito Jun" userId="47466eb5046dd00d" providerId="LiveId" clId="{21AF4D6D-7B43-4254-96A6-9ECBA2B54F1B}" dt="2018-10-29T06:08:47.582" v="6892"/>
        <pc:sldMkLst>
          <pc:docMk/>
          <pc:sldMk cId="2124362202" sldId="286"/>
        </pc:sldMkLst>
        <pc:spChg chg="mod">
          <ac:chgData name="Saito Jun" userId="47466eb5046dd00d" providerId="LiveId" clId="{21AF4D6D-7B43-4254-96A6-9ECBA2B54F1B}" dt="2018-10-27T06:31:08.624" v="1951" actId="27636"/>
          <ac:spMkLst>
            <pc:docMk/>
            <pc:sldMk cId="2124362202" sldId="286"/>
            <ac:spMk id="2" creationId="{00000000-0000-0000-0000-000000000000}"/>
          </ac:spMkLst>
        </pc:spChg>
        <pc:spChg chg="mod">
          <ac:chgData name="Saito Jun" userId="47466eb5046dd00d" providerId="LiveId" clId="{21AF4D6D-7B43-4254-96A6-9ECBA2B54F1B}" dt="2018-10-27T06:31:13.906" v="1953" actId="14100"/>
          <ac:spMkLst>
            <pc:docMk/>
            <pc:sldMk cId="2124362202" sldId="286"/>
            <ac:spMk id="3" creationId="{00000000-0000-0000-0000-000000000000}"/>
          </ac:spMkLst>
        </pc:spChg>
        <pc:spChg chg="mod">
          <ac:chgData name="Saito Jun" userId="47466eb5046dd00d" providerId="LiveId" clId="{21AF4D6D-7B43-4254-96A6-9ECBA2B54F1B}" dt="2018-10-29T05:35:37.187" v="5663" actId="14100"/>
          <ac:spMkLst>
            <pc:docMk/>
            <pc:sldMk cId="2124362202" sldId="286"/>
            <ac:spMk id="4" creationId="{00000000-0000-0000-0000-000000000000}"/>
          </ac:spMkLst>
        </pc:spChg>
        <pc:spChg chg="mod">
          <ac:chgData name="Saito Jun" userId="47466eb5046dd00d" providerId="LiveId" clId="{21AF4D6D-7B43-4254-96A6-9ECBA2B54F1B}" dt="2018-10-29T05:35:11.844" v="5662" actId="27636"/>
          <ac:spMkLst>
            <pc:docMk/>
            <pc:sldMk cId="2124362202" sldId="286"/>
            <ac:spMk id="5" creationId="{00000000-0000-0000-0000-000000000000}"/>
          </ac:spMkLst>
        </pc:spChg>
        <pc:spChg chg="add mod">
          <ac:chgData name="Saito Jun" userId="47466eb5046dd00d" providerId="LiveId" clId="{21AF4D6D-7B43-4254-96A6-9ECBA2B54F1B}" dt="2018-10-29T06:08:47.582" v="6892"/>
          <ac:spMkLst>
            <pc:docMk/>
            <pc:sldMk cId="2124362202" sldId="286"/>
            <ac:spMk id="10" creationId="{4C842189-78A6-4C9A-86A6-CB529703B66C}"/>
          </ac:spMkLst>
        </pc:spChg>
        <pc:picChg chg="add mod">
          <ac:chgData name="Saito Jun" userId="47466eb5046dd00d" providerId="LiveId" clId="{21AF4D6D-7B43-4254-96A6-9ECBA2B54F1B}" dt="2018-10-27T06:30:30.058" v="1918" actId="1076"/>
          <ac:picMkLst>
            <pc:docMk/>
            <pc:sldMk cId="2124362202" sldId="286"/>
            <ac:picMk id="8" creationId="{B8BF2C59-9DF7-4DBB-93C5-AD8DC3AA4FC6}"/>
          </ac:picMkLst>
        </pc:picChg>
        <pc:picChg chg="add mod">
          <ac:chgData name="Saito Jun" userId="47466eb5046dd00d" providerId="LiveId" clId="{21AF4D6D-7B43-4254-96A6-9ECBA2B54F1B}" dt="2018-10-27T06:29:55.722" v="1899" actId="1076"/>
          <ac:picMkLst>
            <pc:docMk/>
            <pc:sldMk cId="2124362202" sldId="286"/>
            <ac:picMk id="9" creationId="{B1248BAD-3540-4934-B17F-C966134E850D}"/>
          </ac:picMkLst>
        </pc:picChg>
        <pc:cxnChg chg="add mod">
          <ac:chgData name="Saito Jun" userId="47466eb5046dd00d" providerId="LiveId" clId="{21AF4D6D-7B43-4254-96A6-9ECBA2B54F1B}" dt="2018-10-29T05:43:16.011" v="5769" actId="14100"/>
          <ac:cxnSpMkLst>
            <pc:docMk/>
            <pc:sldMk cId="2124362202" sldId="286"/>
            <ac:cxnSpMk id="11" creationId="{76ACDAE3-306F-4830-A3A0-41581A4AA60B}"/>
          </ac:cxnSpMkLst>
        </pc:cxnChg>
      </pc:sldChg>
      <pc:sldChg chg="addSp delSp modSp delAnim modAnim modNotes">
        <pc:chgData name="Saito Jun" userId="47466eb5046dd00d" providerId="LiveId" clId="{21AF4D6D-7B43-4254-96A6-9ECBA2B54F1B}" dt="2018-10-29T06:07:03.242" v="6885"/>
        <pc:sldMkLst>
          <pc:docMk/>
          <pc:sldMk cId="3506819807" sldId="289"/>
        </pc:sldMkLst>
        <pc:spChg chg="add mod">
          <ac:chgData name="Saito Jun" userId="47466eb5046dd00d" providerId="LiveId" clId="{21AF4D6D-7B43-4254-96A6-9ECBA2B54F1B}" dt="2018-10-27T06:33:36.369" v="2047" actId="1076"/>
          <ac:spMkLst>
            <pc:docMk/>
            <pc:sldMk cId="3506819807" sldId="289"/>
            <ac:spMk id="10" creationId="{DC504562-D323-48EA-8A2C-117D80C3293D}"/>
          </ac:spMkLst>
        </pc:spChg>
        <pc:spChg chg="add mod">
          <ac:chgData name="Saito Jun" userId="47466eb5046dd00d" providerId="LiveId" clId="{21AF4D6D-7B43-4254-96A6-9ECBA2B54F1B}" dt="2018-10-27T06:35:11.105" v="2124" actId="1076"/>
          <ac:spMkLst>
            <pc:docMk/>
            <pc:sldMk cId="3506819807" sldId="289"/>
            <ac:spMk id="11" creationId="{CC08361C-89DD-42E8-955D-DED986A4205B}"/>
          </ac:spMkLst>
        </pc:spChg>
        <pc:picChg chg="mod">
          <ac:chgData name="Saito Jun" userId="47466eb5046dd00d" providerId="LiveId" clId="{21AF4D6D-7B43-4254-96A6-9ECBA2B54F1B}" dt="2018-10-29T04:49:41.595" v="5489" actId="1076"/>
          <ac:picMkLst>
            <pc:docMk/>
            <pc:sldMk cId="3506819807" sldId="289"/>
            <ac:picMk id="7" creationId="{00000000-0000-0000-0000-000000000000}"/>
          </ac:picMkLst>
        </pc:picChg>
        <pc:picChg chg="del">
          <ac:chgData name="Saito Jun" userId="47466eb5046dd00d" providerId="LiveId" clId="{21AF4D6D-7B43-4254-96A6-9ECBA2B54F1B}" dt="2018-10-29T05:24:35.369" v="5490" actId="478"/>
          <ac:picMkLst>
            <pc:docMk/>
            <pc:sldMk cId="3506819807" sldId="289"/>
            <ac:picMk id="9" creationId="{00000000-0000-0000-0000-000000000000}"/>
          </ac:picMkLst>
        </pc:picChg>
        <pc:picChg chg="add mod">
          <ac:chgData name="Saito Jun" userId="47466eb5046dd00d" providerId="LiveId" clId="{21AF4D6D-7B43-4254-96A6-9ECBA2B54F1B}" dt="2018-10-29T05:24:49.935" v="5493" actId="1076"/>
          <ac:picMkLst>
            <pc:docMk/>
            <pc:sldMk cId="3506819807" sldId="289"/>
            <ac:picMk id="12" creationId="{C117A21A-3530-4D2B-AA90-C0C9D26911D0}"/>
          </ac:picMkLst>
        </pc:picChg>
      </pc:sldChg>
      <pc:sldChg chg="modSp modNotes">
        <pc:chgData name="Saito Jun" userId="47466eb5046dd00d" providerId="LiveId" clId="{21AF4D6D-7B43-4254-96A6-9ECBA2B54F1B}" dt="2018-11-02T06:49:10.450" v="15424"/>
        <pc:sldMkLst>
          <pc:docMk/>
          <pc:sldMk cId="2201600515" sldId="306"/>
        </pc:sldMkLst>
        <pc:spChg chg="mod">
          <ac:chgData name="Saito Jun" userId="47466eb5046dd00d" providerId="LiveId" clId="{21AF4D6D-7B43-4254-96A6-9ECBA2B54F1B}" dt="2018-10-27T03:04:40.437" v="842" actId="20577"/>
          <ac:spMkLst>
            <pc:docMk/>
            <pc:sldMk cId="2201600515" sldId="306"/>
            <ac:spMk id="5" creationId="{00000000-0000-0000-0000-000000000000}"/>
          </ac:spMkLst>
        </pc:spChg>
      </pc:sldChg>
      <pc:sldChg chg="modSp modNotes">
        <pc:chgData name="Saito Jun" userId="47466eb5046dd00d" providerId="LiveId" clId="{21AF4D6D-7B43-4254-96A6-9ECBA2B54F1B}" dt="2018-11-02T06:40:34.739" v="15401"/>
        <pc:sldMkLst>
          <pc:docMk/>
          <pc:sldMk cId="2353775117" sldId="307"/>
        </pc:sldMkLst>
        <pc:spChg chg="mod">
          <ac:chgData name="Saito Jun" userId="47466eb5046dd00d" providerId="LiveId" clId="{21AF4D6D-7B43-4254-96A6-9ECBA2B54F1B}" dt="2018-10-27T01:48:51.381" v="178" actId="1076"/>
          <ac:spMkLst>
            <pc:docMk/>
            <pc:sldMk cId="2353775117" sldId="307"/>
            <ac:spMk id="2" creationId="{00000000-0000-0000-0000-000000000000}"/>
          </ac:spMkLst>
        </pc:spChg>
        <pc:spChg chg="mod">
          <ac:chgData name="Saito Jun" userId="47466eb5046dd00d" providerId="LiveId" clId="{21AF4D6D-7B43-4254-96A6-9ECBA2B54F1B}" dt="2018-10-27T02:45:50.282" v="782" actId="255"/>
          <ac:spMkLst>
            <pc:docMk/>
            <pc:sldMk cId="2353775117" sldId="307"/>
            <ac:spMk id="19" creationId="{00000000-0000-0000-0000-000000000000}"/>
          </ac:spMkLst>
        </pc:spChg>
        <pc:graphicFrameChg chg="mod modGraphic">
          <ac:chgData name="Saito Jun" userId="47466eb5046dd00d" providerId="LiveId" clId="{21AF4D6D-7B43-4254-96A6-9ECBA2B54F1B}" dt="2018-10-27T03:00:27.078" v="828"/>
          <ac:graphicFrameMkLst>
            <pc:docMk/>
            <pc:sldMk cId="2353775117" sldId="307"/>
            <ac:graphicFrameMk id="18" creationId="{00000000-0000-0000-0000-000000000000}"/>
          </ac:graphicFrameMkLst>
        </pc:graphicFrameChg>
        <pc:cxnChg chg="mod">
          <ac:chgData name="Saito Jun" userId="47466eb5046dd00d" providerId="LiveId" clId="{21AF4D6D-7B43-4254-96A6-9ECBA2B54F1B}" dt="2018-10-27T01:49:03.359" v="179" actId="14100"/>
          <ac:cxnSpMkLst>
            <pc:docMk/>
            <pc:sldMk cId="2353775117" sldId="307"/>
            <ac:cxnSpMk id="7" creationId="{43879FC6-3FFE-4BA6-8560-6ACC16DC16F2}"/>
          </ac:cxnSpMkLst>
        </pc:cxnChg>
      </pc:sldChg>
      <pc:sldChg chg="modSp modNotes">
        <pc:chgData name="Saito Jun" userId="47466eb5046dd00d" providerId="LiveId" clId="{21AF4D6D-7B43-4254-96A6-9ECBA2B54F1B}" dt="2018-11-02T06:56:35.509" v="15511"/>
        <pc:sldMkLst>
          <pc:docMk/>
          <pc:sldMk cId="349675948" sldId="310"/>
        </pc:sldMkLst>
        <pc:graphicFrameChg chg="mod modGraphic">
          <ac:chgData name="Saito Jun" userId="47466eb5046dd00d" providerId="LiveId" clId="{21AF4D6D-7B43-4254-96A6-9ECBA2B54F1B}" dt="2018-10-27T02:35:32.289" v="714" actId="207"/>
          <ac:graphicFrameMkLst>
            <pc:docMk/>
            <pc:sldMk cId="349675948" sldId="310"/>
            <ac:graphicFrameMk id="4" creationId="{00000000-0000-0000-0000-000000000000}"/>
          </ac:graphicFrameMkLst>
        </pc:graphicFrameChg>
      </pc:sldChg>
      <pc:sldChg chg="addSp modSp">
        <pc:chgData name="Saito Jun" userId="47466eb5046dd00d" providerId="LiveId" clId="{21AF4D6D-7B43-4254-96A6-9ECBA2B54F1B}" dt="2018-10-27T05:56:55.747" v="861" actId="14100"/>
        <pc:sldMkLst>
          <pc:docMk/>
          <pc:sldMk cId="739617829" sldId="318"/>
        </pc:sldMkLst>
        <pc:spChg chg="add mod">
          <ac:chgData name="Saito Jun" userId="47466eb5046dd00d" providerId="LiveId" clId="{21AF4D6D-7B43-4254-96A6-9ECBA2B54F1B}" dt="2018-10-27T05:56:55.747" v="861" actId="14100"/>
          <ac:spMkLst>
            <pc:docMk/>
            <pc:sldMk cId="739617829" sldId="318"/>
            <ac:spMk id="13" creationId="{6D58577D-B0DC-460A-A321-05A402493EA4}"/>
          </ac:spMkLst>
        </pc:spChg>
        <pc:picChg chg="add mod">
          <ac:chgData name="Saito Jun" userId="47466eb5046dd00d" providerId="LiveId" clId="{21AF4D6D-7B43-4254-96A6-9ECBA2B54F1B}" dt="2018-10-27T05:55:40.403" v="848" actId="1076"/>
          <ac:picMkLst>
            <pc:docMk/>
            <pc:sldMk cId="739617829" sldId="318"/>
            <ac:picMk id="12" creationId="{DF65BC27-C83B-49CE-9695-D2E964D190EE}"/>
          </ac:picMkLst>
        </pc:picChg>
      </pc:sldChg>
      <pc:sldChg chg="addSp modSp">
        <pc:chgData name="Saito Jun" userId="47466eb5046dd00d" providerId="LiveId" clId="{21AF4D6D-7B43-4254-96A6-9ECBA2B54F1B}" dt="2018-11-01T05:39:59.767" v="10202"/>
        <pc:sldMkLst>
          <pc:docMk/>
          <pc:sldMk cId="2144456302" sldId="332"/>
        </pc:sldMkLst>
        <pc:spChg chg="mod">
          <ac:chgData name="Saito Jun" userId="47466eb5046dd00d" providerId="LiveId" clId="{21AF4D6D-7B43-4254-96A6-9ECBA2B54F1B}" dt="2018-10-27T02:24:41.503" v="572"/>
          <ac:spMkLst>
            <pc:docMk/>
            <pc:sldMk cId="2144456302" sldId="332"/>
            <ac:spMk id="2" creationId="{00000000-0000-0000-0000-000000000000}"/>
          </ac:spMkLst>
        </pc:spChg>
        <pc:spChg chg="mod">
          <ac:chgData name="Saito Jun" userId="47466eb5046dd00d" providerId="LiveId" clId="{21AF4D6D-7B43-4254-96A6-9ECBA2B54F1B}" dt="2018-11-01T05:39:59.767" v="10202"/>
          <ac:spMkLst>
            <pc:docMk/>
            <pc:sldMk cId="2144456302" sldId="332"/>
            <ac:spMk id="6" creationId="{00000000-0000-0000-0000-000000000000}"/>
          </ac:spMkLst>
        </pc:spChg>
        <pc:picChg chg="add mod">
          <ac:chgData name="Saito Jun" userId="47466eb5046dd00d" providerId="LiveId" clId="{21AF4D6D-7B43-4254-96A6-9ECBA2B54F1B}" dt="2018-10-27T02:26:18.432" v="577" actId="962"/>
          <ac:picMkLst>
            <pc:docMk/>
            <pc:sldMk cId="2144456302" sldId="332"/>
            <ac:picMk id="7" creationId="{F0F7ADD5-5A45-4A73-8E68-2F37D1812882}"/>
          </ac:picMkLst>
        </pc:picChg>
      </pc:sldChg>
      <pc:sldChg chg="addSp modSp modAnim">
        <pc:chgData name="Saito Jun" userId="47466eb5046dd00d" providerId="LiveId" clId="{21AF4D6D-7B43-4254-96A6-9ECBA2B54F1B}" dt="2018-10-28T09:15:51.155" v="5470"/>
        <pc:sldMkLst>
          <pc:docMk/>
          <pc:sldMk cId="1869955598" sldId="333"/>
        </pc:sldMkLst>
        <pc:spChg chg="mod">
          <ac:chgData name="Saito Jun" userId="47466eb5046dd00d" providerId="LiveId" clId="{21AF4D6D-7B43-4254-96A6-9ECBA2B54F1B}" dt="2018-10-27T03:08:09.510" v="845" actId="255"/>
          <ac:spMkLst>
            <pc:docMk/>
            <pc:sldMk cId="1869955598" sldId="333"/>
            <ac:spMk id="5" creationId="{00000000-0000-0000-0000-000000000000}"/>
          </ac:spMkLst>
        </pc:spChg>
        <pc:spChg chg="mod">
          <ac:chgData name="Saito Jun" userId="47466eb5046dd00d" providerId="LiveId" clId="{21AF4D6D-7B43-4254-96A6-9ECBA2B54F1B}" dt="2018-10-27T03:07:52.364" v="843" actId="1076"/>
          <ac:spMkLst>
            <pc:docMk/>
            <pc:sldMk cId="1869955598" sldId="333"/>
            <ac:spMk id="6" creationId="{00000000-0000-0000-0000-000000000000}"/>
          </ac:spMkLst>
        </pc:spChg>
        <pc:spChg chg="mod">
          <ac:chgData name="Saito Jun" userId="47466eb5046dd00d" providerId="LiveId" clId="{21AF4D6D-7B43-4254-96A6-9ECBA2B54F1B}" dt="2018-10-27T03:07:52.364" v="843" actId="1076"/>
          <ac:spMkLst>
            <pc:docMk/>
            <pc:sldMk cId="1869955598" sldId="333"/>
            <ac:spMk id="8" creationId="{00000000-0000-0000-0000-000000000000}"/>
          </ac:spMkLst>
        </pc:spChg>
        <pc:picChg chg="mod">
          <ac:chgData name="Saito Jun" userId="47466eb5046dd00d" providerId="LiveId" clId="{21AF4D6D-7B43-4254-96A6-9ECBA2B54F1B}" dt="2018-10-27T03:07:52.364" v="843" actId="1076"/>
          <ac:picMkLst>
            <pc:docMk/>
            <pc:sldMk cId="1869955598" sldId="333"/>
            <ac:picMk id="2" creationId="{00000000-0000-0000-0000-000000000000}"/>
          </ac:picMkLst>
        </pc:picChg>
        <pc:picChg chg="add mod">
          <ac:chgData name="Saito Jun" userId="47466eb5046dd00d" providerId="LiveId" clId="{21AF4D6D-7B43-4254-96A6-9ECBA2B54F1B}" dt="2018-10-27T23:28:22.083" v="4022" actId="1076"/>
          <ac:picMkLst>
            <pc:docMk/>
            <pc:sldMk cId="1869955598" sldId="333"/>
            <ac:picMk id="4" creationId="{8EAC1E0A-EFA6-4233-8243-0E7EF0A3E4C9}"/>
          </ac:picMkLst>
        </pc:picChg>
      </pc:sldChg>
      <pc:sldChg chg="modSp modNotes">
        <pc:chgData name="Saito Jun" userId="47466eb5046dd00d" providerId="LiveId" clId="{21AF4D6D-7B43-4254-96A6-9ECBA2B54F1B}" dt="2018-11-01T08:44:31.539" v="13364"/>
        <pc:sldMkLst>
          <pc:docMk/>
          <pc:sldMk cId="4041198720" sldId="334"/>
        </pc:sldMkLst>
        <pc:spChg chg="mod">
          <ac:chgData name="Saito Jun" userId="47466eb5046dd00d" providerId="LiveId" clId="{21AF4D6D-7B43-4254-96A6-9ECBA2B54F1B}" dt="2018-10-27T03:01:20.549" v="829" actId="207"/>
          <ac:spMkLst>
            <pc:docMk/>
            <pc:sldMk cId="4041198720" sldId="334"/>
            <ac:spMk id="4" creationId="{00000000-0000-0000-0000-000000000000}"/>
          </ac:spMkLst>
        </pc:spChg>
      </pc:sldChg>
      <pc:sldChg chg="addSp modSp">
        <pc:chgData name="Saito Jun" userId="47466eb5046dd00d" providerId="LiveId" clId="{21AF4D6D-7B43-4254-96A6-9ECBA2B54F1B}" dt="2018-10-27T00:50:23.084" v="11" actId="1076"/>
        <pc:sldMkLst>
          <pc:docMk/>
          <pc:sldMk cId="1313669017" sldId="335"/>
        </pc:sldMkLst>
        <pc:picChg chg="add mod modCrop">
          <ac:chgData name="Saito Jun" userId="47466eb5046dd00d" providerId="LiveId" clId="{21AF4D6D-7B43-4254-96A6-9ECBA2B54F1B}" dt="2018-10-27T00:50:23.084" v="11" actId="1076"/>
          <ac:picMkLst>
            <pc:docMk/>
            <pc:sldMk cId="1313669017" sldId="335"/>
            <ac:picMk id="5" creationId="{023963CA-03BE-4953-8A7D-70CD6967ECF7}"/>
          </ac:picMkLst>
        </pc:picChg>
      </pc:sldChg>
      <pc:sldChg chg="addSp modSp ord modNotes">
        <pc:chgData name="Saito Jun" userId="47466eb5046dd00d" providerId="LiveId" clId="{21AF4D6D-7B43-4254-96A6-9ECBA2B54F1B}" dt="2018-11-02T06:51:54.081" v="15425" actId="6549"/>
        <pc:sldMkLst>
          <pc:docMk/>
          <pc:sldMk cId="424348385" sldId="336"/>
        </pc:sldMkLst>
        <pc:spChg chg="mod">
          <ac:chgData name="Saito Jun" userId="47466eb5046dd00d" providerId="LiveId" clId="{21AF4D6D-7B43-4254-96A6-9ECBA2B54F1B}" dt="2018-11-01T06:19:48.017" v="10768"/>
          <ac:spMkLst>
            <pc:docMk/>
            <pc:sldMk cId="424348385" sldId="336"/>
            <ac:spMk id="2" creationId="{00000000-0000-0000-0000-000000000000}"/>
          </ac:spMkLst>
        </pc:spChg>
        <pc:spChg chg="mod">
          <ac:chgData name="Saito Jun" userId="47466eb5046dd00d" providerId="LiveId" clId="{21AF4D6D-7B43-4254-96A6-9ECBA2B54F1B}" dt="2018-11-01T07:21:19.925" v="11686" actId="6549"/>
          <ac:spMkLst>
            <pc:docMk/>
            <pc:sldMk cId="424348385" sldId="336"/>
            <ac:spMk id="3" creationId="{00000000-0000-0000-0000-000000000000}"/>
          </ac:spMkLst>
        </pc:spChg>
        <pc:spChg chg="add mod">
          <ac:chgData name="Saito Jun" userId="47466eb5046dd00d" providerId="LiveId" clId="{21AF4D6D-7B43-4254-96A6-9ECBA2B54F1B}" dt="2018-10-27T02:33:12.249" v="682" actId="1076"/>
          <ac:spMkLst>
            <pc:docMk/>
            <pc:sldMk cId="424348385" sldId="336"/>
            <ac:spMk id="6" creationId="{5E8A4599-FAEB-4C2A-BD07-4ECF901C7DBB}"/>
          </ac:spMkLst>
        </pc:spChg>
        <pc:picChg chg="add mod">
          <ac:chgData name="Saito Jun" userId="47466eb5046dd00d" providerId="LiveId" clId="{21AF4D6D-7B43-4254-96A6-9ECBA2B54F1B}" dt="2018-10-27T02:31:13.289" v="582" actId="1076"/>
          <ac:picMkLst>
            <pc:docMk/>
            <pc:sldMk cId="424348385" sldId="336"/>
            <ac:picMk id="5" creationId="{2DBE7743-A724-4656-B240-EBEF8C3F0D5C}"/>
          </ac:picMkLst>
        </pc:picChg>
      </pc:sldChg>
      <pc:sldChg chg="addSp delSp modSp add ord delAnim modAnim modNotes">
        <pc:chgData name="Saito Jun" userId="47466eb5046dd00d" providerId="LiveId" clId="{21AF4D6D-7B43-4254-96A6-9ECBA2B54F1B}" dt="2018-10-27T06:13:21.768" v="1138"/>
        <pc:sldMkLst>
          <pc:docMk/>
          <pc:sldMk cId="391763348" sldId="338"/>
        </pc:sldMkLst>
        <pc:picChg chg="add mod">
          <ac:chgData name="Saito Jun" userId="47466eb5046dd00d" providerId="LiveId" clId="{21AF4D6D-7B43-4254-96A6-9ECBA2B54F1B}" dt="2018-10-27T01:38:19.881" v="103" actId="1076"/>
          <ac:picMkLst>
            <pc:docMk/>
            <pc:sldMk cId="391763348" sldId="338"/>
            <ac:picMk id="3" creationId="{0DD2F878-7E82-4893-9FDA-509571E69960}"/>
          </ac:picMkLst>
        </pc:picChg>
        <pc:picChg chg="del">
          <ac:chgData name="Saito Jun" userId="47466eb5046dd00d" providerId="LiveId" clId="{21AF4D6D-7B43-4254-96A6-9ECBA2B54F1B}" dt="2018-10-27T01:38:02.464" v="101" actId="478"/>
          <ac:picMkLst>
            <pc:docMk/>
            <pc:sldMk cId="391763348" sldId="338"/>
            <ac:picMk id="7" creationId="{D8F81ADF-8856-4BA4-A65B-5FE3A2DC6973}"/>
          </ac:picMkLst>
        </pc:picChg>
      </pc:sldChg>
      <pc:sldChg chg="addSp modSp add">
        <pc:chgData name="Saito Jun" userId="47466eb5046dd00d" providerId="LiveId" clId="{21AF4D6D-7B43-4254-96A6-9ECBA2B54F1B}" dt="2018-10-27T02:42:43.766" v="780" actId="14100"/>
        <pc:sldMkLst>
          <pc:docMk/>
          <pc:sldMk cId="2637053380" sldId="339"/>
        </pc:sldMkLst>
        <pc:spChg chg="mod">
          <ac:chgData name="Saito Jun" userId="47466eb5046dd00d" providerId="LiveId" clId="{21AF4D6D-7B43-4254-96A6-9ECBA2B54F1B}" dt="2018-10-27T02:42:39.255" v="779" actId="14100"/>
          <ac:spMkLst>
            <pc:docMk/>
            <pc:sldMk cId="2637053380" sldId="339"/>
            <ac:spMk id="2" creationId="{72D01819-BE68-4543-82C3-EEB831D249CF}"/>
          </ac:spMkLst>
        </pc:spChg>
        <pc:spChg chg="add mod">
          <ac:chgData name="Saito Jun" userId="47466eb5046dd00d" providerId="LiveId" clId="{21AF4D6D-7B43-4254-96A6-9ECBA2B54F1B}" dt="2018-10-27T02:13:15.528" v="439" actId="207"/>
          <ac:spMkLst>
            <pc:docMk/>
            <pc:sldMk cId="2637053380" sldId="339"/>
            <ac:spMk id="6" creationId="{079658CC-7E45-4F48-B4AF-F39DB6937470}"/>
          </ac:spMkLst>
        </pc:spChg>
        <pc:spChg chg="add mod">
          <ac:chgData name="Saito Jun" userId="47466eb5046dd00d" providerId="LiveId" clId="{21AF4D6D-7B43-4254-96A6-9ECBA2B54F1B}" dt="2018-10-27T02:15:59.231" v="518" actId="1076"/>
          <ac:spMkLst>
            <pc:docMk/>
            <pc:sldMk cId="2637053380" sldId="339"/>
            <ac:spMk id="9" creationId="{51C66CD3-47C0-41B6-8CA1-39CAA66AE903}"/>
          </ac:spMkLst>
        </pc:spChg>
        <pc:spChg chg="add mod">
          <ac:chgData name="Saito Jun" userId="47466eb5046dd00d" providerId="LiveId" clId="{21AF4D6D-7B43-4254-96A6-9ECBA2B54F1B}" dt="2018-10-27T02:42:32.175" v="778" actId="1076"/>
          <ac:spMkLst>
            <pc:docMk/>
            <pc:sldMk cId="2637053380" sldId="339"/>
            <ac:spMk id="11" creationId="{9C6FDA21-0685-4A91-8FD3-4D9F8061261A}"/>
          </ac:spMkLst>
        </pc:spChg>
        <pc:spChg chg="add mod">
          <ac:chgData name="Saito Jun" userId="47466eb5046dd00d" providerId="LiveId" clId="{21AF4D6D-7B43-4254-96A6-9ECBA2B54F1B}" dt="2018-10-27T02:42:32.175" v="778" actId="1076"/>
          <ac:spMkLst>
            <pc:docMk/>
            <pc:sldMk cId="2637053380" sldId="339"/>
            <ac:spMk id="12" creationId="{3D8C630C-FC0C-4B60-97C7-74D9B7E8C331}"/>
          </ac:spMkLst>
        </pc:spChg>
        <pc:picChg chg="add mod">
          <ac:chgData name="Saito Jun" userId="47466eb5046dd00d" providerId="LiveId" clId="{21AF4D6D-7B43-4254-96A6-9ECBA2B54F1B}" dt="2018-10-27T02:09:27.952" v="389" actId="1076"/>
          <ac:picMkLst>
            <pc:docMk/>
            <pc:sldMk cId="2637053380" sldId="339"/>
            <ac:picMk id="4" creationId="{A2F5A8F7-2E81-4624-B864-1A423243314D}"/>
          </ac:picMkLst>
        </pc:picChg>
        <pc:picChg chg="add mod">
          <ac:chgData name="Saito Jun" userId="47466eb5046dd00d" providerId="LiveId" clId="{21AF4D6D-7B43-4254-96A6-9ECBA2B54F1B}" dt="2018-10-27T02:42:09.175" v="777" actId="1076"/>
          <ac:picMkLst>
            <pc:docMk/>
            <pc:sldMk cId="2637053380" sldId="339"/>
            <ac:picMk id="5" creationId="{C340BC22-EE00-4841-A2EA-038526F51CEE}"/>
          </ac:picMkLst>
        </pc:picChg>
        <pc:picChg chg="add mod">
          <ac:chgData name="Saito Jun" userId="47466eb5046dd00d" providerId="LiveId" clId="{21AF4D6D-7B43-4254-96A6-9ECBA2B54F1B}" dt="2018-10-27T02:42:32.175" v="778" actId="1076"/>
          <ac:picMkLst>
            <pc:docMk/>
            <pc:sldMk cId="2637053380" sldId="339"/>
            <ac:picMk id="10" creationId="{FABBB42F-2AED-4FE0-9E9B-69B234D91466}"/>
          </ac:picMkLst>
        </pc:picChg>
        <pc:cxnChg chg="add mod">
          <ac:chgData name="Saito Jun" userId="47466eb5046dd00d" providerId="LiveId" clId="{21AF4D6D-7B43-4254-96A6-9ECBA2B54F1B}" dt="2018-10-27T02:42:43.766" v="780" actId="14100"/>
          <ac:cxnSpMkLst>
            <pc:docMk/>
            <pc:sldMk cId="2637053380" sldId="339"/>
            <ac:cxnSpMk id="7" creationId="{FADE2E29-4B6C-4BFB-A819-1C875DC20A8F}"/>
          </ac:cxnSpMkLst>
        </pc:cxnChg>
      </pc:sldChg>
    </pc:docChg>
  </pc:docChgLst>
  <pc:docChgLst>
    <pc:chgData name="Saito Jun" userId="47466eb5046dd00d" providerId="LiveId" clId="{6F49BDBE-3335-4FC7-B28E-7BFD259CF148}"/>
    <pc:docChg chg="undo custSel modSld">
      <pc:chgData name="Saito Jun" userId="47466eb5046dd00d" providerId="LiveId" clId="{6F49BDBE-3335-4FC7-B28E-7BFD259CF148}" dt="2018-10-20T06:21:19.343" v="311" actId="6549"/>
      <pc:docMkLst>
        <pc:docMk/>
      </pc:docMkLst>
      <pc:sldChg chg="modSp addCm delCm">
        <pc:chgData name="Saito Jun" userId="47466eb5046dd00d" providerId="LiveId" clId="{6F49BDBE-3335-4FC7-B28E-7BFD259CF148}" dt="2018-10-20T01:04:22.018" v="290" actId="692"/>
        <pc:sldMkLst>
          <pc:docMk/>
          <pc:sldMk cId="2655121004" sldId="256"/>
        </pc:sldMkLst>
        <pc:spChg chg="mod">
          <ac:chgData name="Saito Jun" userId="47466eb5046dd00d" providerId="LiveId" clId="{6F49BDBE-3335-4FC7-B28E-7BFD259CF148}" dt="2018-10-20T01:04:22.018" v="290" actId="692"/>
          <ac:spMkLst>
            <pc:docMk/>
            <pc:sldMk cId="2655121004" sldId="256"/>
            <ac:spMk id="2" creationId="{A56930E9-7CFB-4FDC-833D-F36B0307CE5B}"/>
          </ac:spMkLst>
        </pc:spChg>
        <pc:spChg chg="mod">
          <ac:chgData name="Saito Jun" userId="47466eb5046dd00d" providerId="LiveId" clId="{6F49BDBE-3335-4FC7-B28E-7BFD259CF148}" dt="2018-10-20T00:56:44.815" v="274" actId="1076"/>
          <ac:spMkLst>
            <pc:docMk/>
            <pc:sldMk cId="2655121004" sldId="256"/>
            <ac:spMk id="3" creationId="{06552C5B-2F0A-48DE-98C7-4636B8BD879C}"/>
          </ac:spMkLst>
        </pc:spChg>
        <pc:spChg chg="mod">
          <ac:chgData name="Saito Jun" userId="47466eb5046dd00d" providerId="LiveId" clId="{6F49BDBE-3335-4FC7-B28E-7BFD259CF148}" dt="2018-10-20T00:35:40.921" v="77"/>
          <ac:spMkLst>
            <pc:docMk/>
            <pc:sldMk cId="2655121004" sldId="256"/>
            <ac:spMk id="8" creationId="{EE1087D0-B8EB-43DE-B4A7-F52C34BEE2BC}"/>
          </ac:spMkLst>
        </pc:spChg>
      </pc:sldChg>
      <pc:sldChg chg="addSp delSp modSp">
        <pc:chgData name="Saito Jun" userId="47466eb5046dd00d" providerId="LiveId" clId="{6F49BDBE-3335-4FC7-B28E-7BFD259CF148}" dt="2018-10-20T06:21:19.343" v="311" actId="6549"/>
        <pc:sldMkLst>
          <pc:docMk/>
          <pc:sldMk cId="2353775117" sldId="307"/>
        </pc:sldMkLst>
        <pc:spChg chg="mod">
          <ac:chgData name="Saito Jun" userId="47466eb5046dd00d" providerId="LiveId" clId="{6F49BDBE-3335-4FC7-B28E-7BFD259CF148}" dt="2018-10-20T00:53:02.284" v="222" actId="14100"/>
          <ac:spMkLst>
            <pc:docMk/>
            <pc:sldMk cId="2353775117" sldId="307"/>
            <ac:spMk id="2" creationId="{00000000-0000-0000-0000-000000000000}"/>
          </ac:spMkLst>
        </pc:spChg>
        <pc:spChg chg="add del mod">
          <ac:chgData name="Saito Jun" userId="47466eb5046dd00d" providerId="LiveId" clId="{6F49BDBE-3335-4FC7-B28E-7BFD259CF148}" dt="2018-10-20T00:40:01.425" v="85"/>
          <ac:spMkLst>
            <pc:docMk/>
            <pc:sldMk cId="2353775117" sldId="307"/>
            <ac:spMk id="3" creationId="{96061E05-4D22-46A8-8EBF-B55A1738EA02}"/>
          </ac:spMkLst>
        </pc:spChg>
        <pc:spChg chg="add mod">
          <ac:chgData name="Saito Jun" userId="47466eb5046dd00d" providerId="LiveId" clId="{6F49BDBE-3335-4FC7-B28E-7BFD259CF148}" dt="2018-10-20T01:07:58.944" v="304" actId="6549"/>
          <ac:spMkLst>
            <pc:docMk/>
            <pc:sldMk cId="2353775117" sldId="307"/>
            <ac:spMk id="4" creationId="{0D56C804-202A-4F03-BC14-36160E482B0B}"/>
          </ac:spMkLst>
        </pc:spChg>
        <pc:spChg chg="mod">
          <ac:chgData name="Saito Jun" userId="47466eb5046dd00d" providerId="LiveId" clId="{6F49BDBE-3335-4FC7-B28E-7BFD259CF148}" dt="2018-10-20T00:38:26.230" v="78" actId="1076"/>
          <ac:spMkLst>
            <pc:docMk/>
            <pc:sldMk cId="2353775117" sldId="307"/>
            <ac:spMk id="25" creationId="{00000000-0000-0000-0000-000000000000}"/>
          </ac:spMkLst>
        </pc:spChg>
        <pc:spChg chg="mod">
          <ac:chgData name="Saito Jun" userId="47466eb5046dd00d" providerId="LiveId" clId="{6F49BDBE-3335-4FC7-B28E-7BFD259CF148}" dt="2018-10-20T00:38:26.230" v="78" actId="1076"/>
          <ac:spMkLst>
            <pc:docMk/>
            <pc:sldMk cId="2353775117" sldId="307"/>
            <ac:spMk id="26" creationId="{00000000-0000-0000-0000-000000000000}"/>
          </ac:spMkLst>
        </pc:spChg>
        <pc:spChg chg="mod">
          <ac:chgData name="Saito Jun" userId="47466eb5046dd00d" providerId="LiveId" clId="{6F49BDBE-3335-4FC7-B28E-7BFD259CF148}" dt="2018-10-20T00:40:54.822" v="90" actId="164"/>
          <ac:spMkLst>
            <pc:docMk/>
            <pc:sldMk cId="2353775117" sldId="307"/>
            <ac:spMk id="27" creationId="{00000000-0000-0000-0000-000000000000}"/>
          </ac:spMkLst>
        </pc:spChg>
        <pc:spChg chg="mod">
          <ac:chgData name="Saito Jun" userId="47466eb5046dd00d" providerId="LiveId" clId="{6F49BDBE-3335-4FC7-B28E-7BFD259CF148}" dt="2018-10-20T00:40:54.822" v="90" actId="164"/>
          <ac:spMkLst>
            <pc:docMk/>
            <pc:sldMk cId="2353775117" sldId="307"/>
            <ac:spMk id="28" creationId="{00000000-0000-0000-0000-000000000000}"/>
          </ac:spMkLst>
        </pc:spChg>
        <pc:grpChg chg="add mod">
          <ac:chgData name="Saito Jun" userId="47466eb5046dd00d" providerId="LiveId" clId="{6F49BDBE-3335-4FC7-B28E-7BFD259CF148}" dt="2018-10-20T01:08:17.865" v="305" actId="1076"/>
          <ac:grpSpMkLst>
            <pc:docMk/>
            <pc:sldMk cId="2353775117" sldId="307"/>
            <ac:grpSpMk id="5" creationId="{279ECC0F-A98D-4DF6-93F8-8839F3C03FC0}"/>
          </ac:grpSpMkLst>
        </pc:grpChg>
        <pc:grpChg chg="mod">
          <ac:chgData name="Saito Jun" userId="47466eb5046dd00d" providerId="LiveId" clId="{6F49BDBE-3335-4FC7-B28E-7BFD259CF148}" dt="2018-10-20T00:38:26.230" v="78" actId="1076"/>
          <ac:grpSpMkLst>
            <pc:docMk/>
            <pc:sldMk cId="2353775117" sldId="307"/>
            <ac:grpSpMk id="24" creationId="{00000000-0000-0000-0000-000000000000}"/>
          </ac:grpSpMkLst>
        </pc:grpChg>
        <pc:graphicFrameChg chg="mod modGraphic">
          <ac:chgData name="Saito Jun" userId="47466eb5046dd00d" providerId="LiveId" clId="{6F49BDBE-3335-4FC7-B28E-7BFD259CF148}" dt="2018-10-20T06:21:19.343" v="311" actId="6549"/>
          <ac:graphicFrameMkLst>
            <pc:docMk/>
            <pc:sldMk cId="2353775117" sldId="307"/>
            <ac:graphicFrameMk id="18" creationId="{00000000-0000-0000-0000-000000000000}"/>
          </ac:graphicFrameMkLst>
        </pc:graphicFrameChg>
        <pc:cxnChg chg="add mod">
          <ac:chgData name="Saito Jun" userId="47466eb5046dd00d" providerId="LiveId" clId="{6F49BDBE-3335-4FC7-B28E-7BFD259CF148}" dt="2018-10-20T00:54:41.064" v="254" actId="692"/>
          <ac:cxnSpMkLst>
            <pc:docMk/>
            <pc:sldMk cId="2353775117" sldId="307"/>
            <ac:cxnSpMk id="7" creationId="{43879FC6-3FFE-4BA6-8560-6ACC16DC16F2}"/>
          </ac:cxnSpMkLst>
        </pc:cxnChg>
      </pc:sldChg>
    </pc:docChg>
  </pc:docChgLst>
  <pc:docChgLst>
    <pc:chgData name="Saito Jun" userId="47466eb5046dd00d" providerId="LiveId" clId="{B67DEEBF-46A1-4B55-B982-1931A1C9926E}"/>
    <pc:docChg chg="custSel addSld modSld modMainMaster">
      <pc:chgData name="Saito Jun" userId="47466eb5046dd00d" providerId="LiveId" clId="{B67DEEBF-46A1-4B55-B982-1931A1C9926E}" dt="2018-08-20T09:58:22.944" v="200"/>
      <pc:docMkLst>
        <pc:docMk/>
      </pc:docMkLst>
      <pc:sldChg chg="addSp modSp add">
        <pc:chgData name="Saito Jun" userId="47466eb5046dd00d" providerId="LiveId" clId="{B67DEEBF-46A1-4B55-B982-1931A1C9926E}" dt="2018-08-15T06:37:45.493" v="199" actId="6549"/>
        <pc:sldMkLst>
          <pc:docMk/>
          <pc:sldMk cId="2655121004" sldId="256"/>
        </pc:sldMkLst>
        <pc:spChg chg="mod">
          <ac:chgData name="Saito Jun" userId="47466eb5046dd00d" providerId="LiveId" clId="{B67DEEBF-46A1-4B55-B982-1931A1C9926E}" dt="2018-08-15T05:57:45.664" v="48" actId="1076"/>
          <ac:spMkLst>
            <pc:docMk/>
            <pc:sldMk cId="2655121004" sldId="256"/>
            <ac:spMk id="2" creationId="{A56930E9-7CFB-4FDC-833D-F36B0307CE5B}"/>
          </ac:spMkLst>
        </pc:spChg>
        <pc:spChg chg="mod">
          <ac:chgData name="Saito Jun" userId="47466eb5046dd00d" providerId="LiveId" clId="{B67DEEBF-46A1-4B55-B982-1931A1C9926E}" dt="2018-08-15T06:00:02.639" v="172" actId="404"/>
          <ac:spMkLst>
            <pc:docMk/>
            <pc:sldMk cId="2655121004" sldId="256"/>
            <ac:spMk id="3" creationId="{06552C5B-2F0A-48DE-98C7-4636B8BD879C}"/>
          </ac:spMkLst>
        </pc:spChg>
        <pc:spChg chg="add mod">
          <ac:chgData name="Saito Jun" userId="47466eb5046dd00d" providerId="LiveId" clId="{B67DEEBF-46A1-4B55-B982-1931A1C9926E}" dt="2018-08-15T06:01:49.973" v="191" actId="1076"/>
          <ac:spMkLst>
            <pc:docMk/>
            <pc:sldMk cId="2655121004" sldId="256"/>
            <ac:spMk id="5" creationId="{FEA73EF8-887F-4D75-9AEC-09396B5C5008}"/>
          </ac:spMkLst>
        </pc:spChg>
        <pc:spChg chg="add mod">
          <ac:chgData name="Saito Jun" userId="47466eb5046dd00d" providerId="LiveId" clId="{B67DEEBF-46A1-4B55-B982-1931A1C9926E}" dt="2018-08-15T06:03:58.653" v="197" actId="1076"/>
          <ac:spMkLst>
            <pc:docMk/>
            <pc:sldMk cId="2655121004" sldId="256"/>
            <ac:spMk id="6" creationId="{E9C897CC-41C9-4CC1-BF4C-A9E56A071C07}"/>
          </ac:spMkLst>
        </pc:spChg>
        <pc:spChg chg="add mod">
          <ac:chgData name="Saito Jun" userId="47466eb5046dd00d" providerId="LiveId" clId="{B67DEEBF-46A1-4B55-B982-1931A1C9926E}" dt="2018-08-15T06:37:45.493" v="199" actId="6549"/>
          <ac:spMkLst>
            <pc:docMk/>
            <pc:sldMk cId="2655121004" sldId="256"/>
            <ac:spMk id="7" creationId="{4E0ACD6E-8B32-4F87-B2FE-E476078EB211}"/>
          </ac:spMkLst>
        </pc:spChg>
        <pc:picChg chg="add mod">
          <ac:chgData name="Saito Jun" userId="47466eb5046dd00d" providerId="LiveId" clId="{B67DEEBF-46A1-4B55-B982-1931A1C9926E}" dt="2018-08-15T06:01:10.773" v="174" actId="1076"/>
          <ac:picMkLst>
            <pc:docMk/>
            <pc:sldMk cId="2655121004" sldId="256"/>
            <ac:picMk id="4" creationId="{EAE1B5AF-65B5-4FCD-8E0C-337F11F56649}"/>
          </ac:picMkLst>
        </pc:picChg>
      </pc:sldChg>
      <pc:sldMasterChg chg="modSp modSldLayout">
        <pc:chgData name="Saito Jun" userId="47466eb5046dd00d" providerId="LiveId" clId="{B67DEEBF-46A1-4B55-B982-1931A1C9926E}" dt="2018-08-15T05:55:21.968" v="0"/>
        <pc:sldMasterMkLst>
          <pc:docMk/>
          <pc:sldMasterMk cId="2393121170" sldId="2147483648"/>
        </pc:sldMasterMkLst>
        <pc:spChg chg="mod">
          <ac:chgData name="Saito Jun" userId="47466eb5046dd00d" providerId="LiveId" clId="{B67DEEBF-46A1-4B55-B982-1931A1C9926E}" dt="2018-08-15T05:55:21.968" v="0"/>
          <ac:spMkLst>
            <pc:docMk/>
            <pc:sldMasterMk cId="2393121170" sldId="2147483648"/>
            <ac:spMk id="2" creationId="{AB3EEC2A-27DD-497A-99CB-D2CCDCAFD8DE}"/>
          </ac:spMkLst>
        </pc:spChg>
        <pc:spChg chg="mod">
          <ac:chgData name="Saito Jun" userId="47466eb5046dd00d" providerId="LiveId" clId="{B67DEEBF-46A1-4B55-B982-1931A1C9926E}" dt="2018-08-15T05:55:21.968" v="0"/>
          <ac:spMkLst>
            <pc:docMk/>
            <pc:sldMasterMk cId="2393121170" sldId="2147483648"/>
            <ac:spMk id="3" creationId="{1F68E936-B893-4F26-BC21-42F57739FA94}"/>
          </ac:spMkLst>
        </pc:spChg>
        <pc:spChg chg="mod">
          <ac:chgData name="Saito Jun" userId="47466eb5046dd00d" providerId="LiveId" clId="{B67DEEBF-46A1-4B55-B982-1931A1C9926E}" dt="2018-08-15T05:55:21.968" v="0"/>
          <ac:spMkLst>
            <pc:docMk/>
            <pc:sldMasterMk cId="2393121170" sldId="2147483648"/>
            <ac:spMk id="4" creationId="{EEFB38E5-E526-4A7D-B3D8-BE26DB643B67}"/>
          </ac:spMkLst>
        </pc:spChg>
        <pc:spChg chg="mod">
          <ac:chgData name="Saito Jun" userId="47466eb5046dd00d" providerId="LiveId" clId="{B67DEEBF-46A1-4B55-B982-1931A1C9926E}" dt="2018-08-15T05:55:21.968" v="0"/>
          <ac:spMkLst>
            <pc:docMk/>
            <pc:sldMasterMk cId="2393121170" sldId="2147483648"/>
            <ac:spMk id="5" creationId="{348D0D4A-8131-4BC8-BF76-598CD5D3417D}"/>
          </ac:spMkLst>
        </pc:spChg>
        <pc:spChg chg="mod">
          <ac:chgData name="Saito Jun" userId="47466eb5046dd00d" providerId="LiveId" clId="{B67DEEBF-46A1-4B55-B982-1931A1C9926E}" dt="2018-08-15T05:55:21.968" v="0"/>
          <ac:spMkLst>
            <pc:docMk/>
            <pc:sldMasterMk cId="2393121170" sldId="2147483648"/>
            <ac:spMk id="6" creationId="{9918E499-2D7C-4AF4-BB2E-0FBBFCA100E1}"/>
          </ac:spMkLst>
        </pc:spChg>
        <pc:sldLayoutChg chg="modSp">
          <pc:chgData name="Saito Jun" userId="47466eb5046dd00d" providerId="LiveId" clId="{B67DEEBF-46A1-4B55-B982-1931A1C9926E}" dt="2018-08-15T05:55:21.968" v="0"/>
          <pc:sldLayoutMkLst>
            <pc:docMk/>
            <pc:sldMasterMk cId="2393121170" sldId="2147483648"/>
            <pc:sldLayoutMk cId="3617746477" sldId="2147483649"/>
          </pc:sldLayoutMkLst>
          <pc:spChg chg="mod">
            <ac:chgData name="Saito Jun" userId="47466eb5046dd00d" providerId="LiveId" clId="{B67DEEBF-46A1-4B55-B982-1931A1C9926E}" dt="2018-08-15T05:55:21.968" v="0"/>
            <ac:spMkLst>
              <pc:docMk/>
              <pc:sldMasterMk cId="2393121170" sldId="2147483648"/>
              <pc:sldLayoutMk cId="3617746477" sldId="2147483649"/>
              <ac:spMk id="2" creationId="{B320FD4F-4418-4620-9408-0BC79600640E}"/>
            </ac:spMkLst>
          </pc:spChg>
          <pc:spChg chg="mod">
            <ac:chgData name="Saito Jun" userId="47466eb5046dd00d" providerId="LiveId" clId="{B67DEEBF-46A1-4B55-B982-1931A1C9926E}" dt="2018-08-15T05:55:21.968" v="0"/>
            <ac:spMkLst>
              <pc:docMk/>
              <pc:sldMasterMk cId="2393121170" sldId="2147483648"/>
              <pc:sldLayoutMk cId="3617746477" sldId="2147483649"/>
              <ac:spMk id="3" creationId="{9A06E702-345E-4164-9D76-A7877B149871}"/>
            </ac:spMkLst>
          </pc:spChg>
        </pc:sldLayoutChg>
        <pc:sldLayoutChg chg="modSp">
          <pc:chgData name="Saito Jun" userId="47466eb5046dd00d" providerId="LiveId" clId="{B67DEEBF-46A1-4B55-B982-1931A1C9926E}" dt="2018-08-15T05:55:21.968" v="0"/>
          <pc:sldLayoutMkLst>
            <pc:docMk/>
            <pc:sldMasterMk cId="2393121170" sldId="2147483648"/>
            <pc:sldLayoutMk cId="1086262928" sldId="2147483651"/>
          </pc:sldLayoutMkLst>
          <pc:spChg chg="mod">
            <ac:chgData name="Saito Jun" userId="47466eb5046dd00d" providerId="LiveId" clId="{B67DEEBF-46A1-4B55-B982-1931A1C9926E}" dt="2018-08-15T05:55:21.968" v="0"/>
            <ac:spMkLst>
              <pc:docMk/>
              <pc:sldMasterMk cId="2393121170" sldId="2147483648"/>
              <pc:sldLayoutMk cId="1086262928" sldId="2147483651"/>
              <ac:spMk id="2" creationId="{855397D6-8049-4F4C-B425-F79507BD7DDB}"/>
            </ac:spMkLst>
          </pc:spChg>
          <pc:spChg chg="mod">
            <ac:chgData name="Saito Jun" userId="47466eb5046dd00d" providerId="LiveId" clId="{B67DEEBF-46A1-4B55-B982-1931A1C9926E}" dt="2018-08-15T05:55:21.968" v="0"/>
            <ac:spMkLst>
              <pc:docMk/>
              <pc:sldMasterMk cId="2393121170" sldId="2147483648"/>
              <pc:sldLayoutMk cId="1086262928" sldId="2147483651"/>
              <ac:spMk id="3" creationId="{32383109-B3E2-4670-B429-28B847B76394}"/>
            </ac:spMkLst>
          </pc:spChg>
        </pc:sldLayoutChg>
        <pc:sldLayoutChg chg="modSp">
          <pc:chgData name="Saito Jun" userId="47466eb5046dd00d" providerId="LiveId" clId="{B67DEEBF-46A1-4B55-B982-1931A1C9926E}" dt="2018-08-15T05:55:21.968" v="0"/>
          <pc:sldLayoutMkLst>
            <pc:docMk/>
            <pc:sldMasterMk cId="2393121170" sldId="2147483648"/>
            <pc:sldLayoutMk cId="3160355072" sldId="2147483652"/>
          </pc:sldLayoutMkLst>
          <pc:spChg chg="mod">
            <ac:chgData name="Saito Jun" userId="47466eb5046dd00d" providerId="LiveId" clId="{B67DEEBF-46A1-4B55-B982-1931A1C9926E}" dt="2018-08-15T05:55:21.968" v="0"/>
            <ac:spMkLst>
              <pc:docMk/>
              <pc:sldMasterMk cId="2393121170" sldId="2147483648"/>
              <pc:sldLayoutMk cId="3160355072" sldId="2147483652"/>
              <ac:spMk id="3" creationId="{D3564B7E-DF28-46B1-9849-E2EA74702BBB}"/>
            </ac:spMkLst>
          </pc:spChg>
          <pc:spChg chg="mod">
            <ac:chgData name="Saito Jun" userId="47466eb5046dd00d" providerId="LiveId" clId="{B67DEEBF-46A1-4B55-B982-1931A1C9926E}" dt="2018-08-15T05:55:21.968" v="0"/>
            <ac:spMkLst>
              <pc:docMk/>
              <pc:sldMasterMk cId="2393121170" sldId="2147483648"/>
              <pc:sldLayoutMk cId="3160355072" sldId="2147483652"/>
              <ac:spMk id="4" creationId="{7D7921E7-99EF-4A98-9B56-90A3BD27EBA9}"/>
            </ac:spMkLst>
          </pc:spChg>
        </pc:sldLayoutChg>
        <pc:sldLayoutChg chg="modSp">
          <pc:chgData name="Saito Jun" userId="47466eb5046dd00d" providerId="LiveId" clId="{B67DEEBF-46A1-4B55-B982-1931A1C9926E}" dt="2018-08-15T05:55:21.968" v="0"/>
          <pc:sldLayoutMkLst>
            <pc:docMk/>
            <pc:sldMasterMk cId="2393121170" sldId="2147483648"/>
            <pc:sldLayoutMk cId="3906212729" sldId="2147483653"/>
          </pc:sldLayoutMkLst>
          <pc:spChg chg="mod">
            <ac:chgData name="Saito Jun" userId="47466eb5046dd00d" providerId="LiveId" clId="{B67DEEBF-46A1-4B55-B982-1931A1C9926E}" dt="2018-08-15T05:55:21.968" v="0"/>
            <ac:spMkLst>
              <pc:docMk/>
              <pc:sldMasterMk cId="2393121170" sldId="2147483648"/>
              <pc:sldLayoutMk cId="3906212729" sldId="2147483653"/>
              <ac:spMk id="2" creationId="{67A97185-2946-4610-88C3-8398E98EEB3D}"/>
            </ac:spMkLst>
          </pc:spChg>
          <pc:spChg chg="mod">
            <ac:chgData name="Saito Jun" userId="47466eb5046dd00d" providerId="LiveId" clId="{B67DEEBF-46A1-4B55-B982-1931A1C9926E}" dt="2018-08-15T05:55:21.968" v="0"/>
            <ac:spMkLst>
              <pc:docMk/>
              <pc:sldMasterMk cId="2393121170" sldId="2147483648"/>
              <pc:sldLayoutMk cId="3906212729" sldId="2147483653"/>
              <ac:spMk id="3" creationId="{1F5E1842-9EA8-4F37-B2C6-2ED9E90BDC50}"/>
            </ac:spMkLst>
          </pc:spChg>
          <pc:spChg chg="mod">
            <ac:chgData name="Saito Jun" userId="47466eb5046dd00d" providerId="LiveId" clId="{B67DEEBF-46A1-4B55-B982-1931A1C9926E}" dt="2018-08-15T05:55:21.968" v="0"/>
            <ac:spMkLst>
              <pc:docMk/>
              <pc:sldMasterMk cId="2393121170" sldId="2147483648"/>
              <pc:sldLayoutMk cId="3906212729" sldId="2147483653"/>
              <ac:spMk id="4" creationId="{EAEF3DD9-79CE-47DF-ACC5-B1568722A783}"/>
            </ac:spMkLst>
          </pc:spChg>
          <pc:spChg chg="mod">
            <ac:chgData name="Saito Jun" userId="47466eb5046dd00d" providerId="LiveId" clId="{B67DEEBF-46A1-4B55-B982-1931A1C9926E}" dt="2018-08-15T05:55:21.968" v="0"/>
            <ac:spMkLst>
              <pc:docMk/>
              <pc:sldMasterMk cId="2393121170" sldId="2147483648"/>
              <pc:sldLayoutMk cId="3906212729" sldId="2147483653"/>
              <ac:spMk id="5" creationId="{433A98BC-3CE4-4B96-BE19-D241FCAA132D}"/>
            </ac:spMkLst>
          </pc:spChg>
          <pc:spChg chg="mod">
            <ac:chgData name="Saito Jun" userId="47466eb5046dd00d" providerId="LiveId" clId="{B67DEEBF-46A1-4B55-B982-1931A1C9926E}" dt="2018-08-15T05:55:21.968" v="0"/>
            <ac:spMkLst>
              <pc:docMk/>
              <pc:sldMasterMk cId="2393121170" sldId="2147483648"/>
              <pc:sldLayoutMk cId="3906212729" sldId="2147483653"/>
              <ac:spMk id="6" creationId="{2D276533-4B19-4781-B1AD-70AE9FBB9AE0}"/>
            </ac:spMkLst>
          </pc:spChg>
        </pc:sldLayoutChg>
        <pc:sldLayoutChg chg="modSp">
          <pc:chgData name="Saito Jun" userId="47466eb5046dd00d" providerId="LiveId" clId="{B67DEEBF-46A1-4B55-B982-1931A1C9926E}" dt="2018-08-15T05:55:21.968" v="0"/>
          <pc:sldLayoutMkLst>
            <pc:docMk/>
            <pc:sldMasterMk cId="2393121170" sldId="2147483648"/>
            <pc:sldLayoutMk cId="111696833" sldId="2147483656"/>
          </pc:sldLayoutMkLst>
          <pc:spChg chg="mod">
            <ac:chgData name="Saito Jun" userId="47466eb5046dd00d" providerId="LiveId" clId="{B67DEEBF-46A1-4B55-B982-1931A1C9926E}" dt="2018-08-15T05:55:21.968" v="0"/>
            <ac:spMkLst>
              <pc:docMk/>
              <pc:sldMasterMk cId="2393121170" sldId="2147483648"/>
              <pc:sldLayoutMk cId="111696833" sldId="2147483656"/>
              <ac:spMk id="2" creationId="{2CBE6744-FD18-4504-ABD9-484246ED0A18}"/>
            </ac:spMkLst>
          </pc:spChg>
          <pc:spChg chg="mod">
            <ac:chgData name="Saito Jun" userId="47466eb5046dd00d" providerId="LiveId" clId="{B67DEEBF-46A1-4B55-B982-1931A1C9926E}" dt="2018-08-15T05:55:21.968" v="0"/>
            <ac:spMkLst>
              <pc:docMk/>
              <pc:sldMasterMk cId="2393121170" sldId="2147483648"/>
              <pc:sldLayoutMk cId="111696833" sldId="2147483656"/>
              <ac:spMk id="3" creationId="{8C616FA7-F578-46DE-97B8-47FD7EC78247}"/>
            </ac:spMkLst>
          </pc:spChg>
          <pc:spChg chg="mod">
            <ac:chgData name="Saito Jun" userId="47466eb5046dd00d" providerId="LiveId" clId="{B67DEEBF-46A1-4B55-B982-1931A1C9926E}" dt="2018-08-15T05:55:21.968" v="0"/>
            <ac:spMkLst>
              <pc:docMk/>
              <pc:sldMasterMk cId="2393121170" sldId="2147483648"/>
              <pc:sldLayoutMk cId="111696833" sldId="2147483656"/>
              <ac:spMk id="4" creationId="{4B72DBDF-87FF-4E3E-A4D8-931F326762AB}"/>
            </ac:spMkLst>
          </pc:spChg>
        </pc:sldLayoutChg>
        <pc:sldLayoutChg chg="modSp">
          <pc:chgData name="Saito Jun" userId="47466eb5046dd00d" providerId="LiveId" clId="{B67DEEBF-46A1-4B55-B982-1931A1C9926E}" dt="2018-08-15T05:55:21.968" v="0"/>
          <pc:sldLayoutMkLst>
            <pc:docMk/>
            <pc:sldMasterMk cId="2393121170" sldId="2147483648"/>
            <pc:sldLayoutMk cId="2369702559" sldId="2147483657"/>
          </pc:sldLayoutMkLst>
          <pc:spChg chg="mod">
            <ac:chgData name="Saito Jun" userId="47466eb5046dd00d" providerId="LiveId" clId="{B67DEEBF-46A1-4B55-B982-1931A1C9926E}" dt="2018-08-15T05:55:21.968" v="0"/>
            <ac:spMkLst>
              <pc:docMk/>
              <pc:sldMasterMk cId="2393121170" sldId="2147483648"/>
              <pc:sldLayoutMk cId="2369702559" sldId="2147483657"/>
              <ac:spMk id="2" creationId="{37C815D2-2778-4491-A37A-D93A4748A2DD}"/>
            </ac:spMkLst>
          </pc:spChg>
          <pc:spChg chg="mod">
            <ac:chgData name="Saito Jun" userId="47466eb5046dd00d" providerId="LiveId" clId="{B67DEEBF-46A1-4B55-B982-1931A1C9926E}" dt="2018-08-15T05:55:21.968" v="0"/>
            <ac:spMkLst>
              <pc:docMk/>
              <pc:sldMasterMk cId="2393121170" sldId="2147483648"/>
              <pc:sldLayoutMk cId="2369702559" sldId="2147483657"/>
              <ac:spMk id="3" creationId="{4DFDB769-D04F-4ED8-944C-3B5ED3ED8535}"/>
            </ac:spMkLst>
          </pc:spChg>
          <pc:spChg chg="mod">
            <ac:chgData name="Saito Jun" userId="47466eb5046dd00d" providerId="LiveId" clId="{B67DEEBF-46A1-4B55-B982-1931A1C9926E}" dt="2018-08-15T05:55:21.968" v="0"/>
            <ac:spMkLst>
              <pc:docMk/>
              <pc:sldMasterMk cId="2393121170" sldId="2147483648"/>
              <pc:sldLayoutMk cId="2369702559" sldId="2147483657"/>
              <ac:spMk id="4" creationId="{72B1CACA-862F-4D31-805F-AF66974C911E}"/>
            </ac:spMkLst>
          </pc:spChg>
        </pc:sldLayoutChg>
        <pc:sldLayoutChg chg="modSp">
          <pc:chgData name="Saito Jun" userId="47466eb5046dd00d" providerId="LiveId" clId="{B67DEEBF-46A1-4B55-B982-1931A1C9926E}" dt="2018-08-15T05:55:21.968" v="0"/>
          <pc:sldLayoutMkLst>
            <pc:docMk/>
            <pc:sldMasterMk cId="2393121170" sldId="2147483648"/>
            <pc:sldLayoutMk cId="3823492013" sldId="2147483659"/>
          </pc:sldLayoutMkLst>
          <pc:spChg chg="mod">
            <ac:chgData name="Saito Jun" userId="47466eb5046dd00d" providerId="LiveId" clId="{B67DEEBF-46A1-4B55-B982-1931A1C9926E}" dt="2018-08-15T05:55:21.968" v="0"/>
            <ac:spMkLst>
              <pc:docMk/>
              <pc:sldMasterMk cId="2393121170" sldId="2147483648"/>
              <pc:sldLayoutMk cId="3823492013" sldId="2147483659"/>
              <ac:spMk id="2" creationId="{2E5C63F9-A0CE-4DA7-BF97-019F4106955D}"/>
            </ac:spMkLst>
          </pc:spChg>
          <pc:spChg chg="mod">
            <ac:chgData name="Saito Jun" userId="47466eb5046dd00d" providerId="LiveId" clId="{B67DEEBF-46A1-4B55-B982-1931A1C9926E}" dt="2018-08-15T05:55:21.968" v="0"/>
            <ac:spMkLst>
              <pc:docMk/>
              <pc:sldMasterMk cId="2393121170" sldId="2147483648"/>
              <pc:sldLayoutMk cId="3823492013" sldId="2147483659"/>
              <ac:spMk id="3" creationId="{BA7CCEAE-853F-4A42-8F1A-5E8624C7436A}"/>
            </ac:spMkLst>
          </pc:spChg>
        </pc:sldLayoutChg>
      </pc:sldMasterChg>
    </pc:docChg>
  </pc:docChgLst>
  <pc:docChgLst>
    <pc:chgData name="Saito Jun" userId="47466eb5046dd00d" providerId="LiveId" clId="{02B9444A-823A-4193-A288-DE2FD7D44DF5}"/>
    <pc:docChg chg="undo custSel addSld modSld">
      <pc:chgData name="Saito Jun" userId="47466eb5046dd00d" providerId="LiveId" clId="{02B9444A-823A-4193-A288-DE2FD7D44DF5}" dt="2018-11-08T01:22:04.899" v="24089"/>
      <pc:docMkLst>
        <pc:docMk/>
      </pc:docMkLst>
      <pc:sldChg chg="modSp modNotes">
        <pc:chgData name="Saito Jun" userId="47466eb5046dd00d" providerId="LiveId" clId="{02B9444A-823A-4193-A288-DE2FD7D44DF5}" dt="2018-11-07T00:18:03.932" v="16790"/>
        <pc:sldMkLst>
          <pc:docMk/>
          <pc:sldMk cId="2655121004" sldId="256"/>
        </pc:sldMkLst>
        <pc:spChg chg="mod">
          <ac:chgData name="Saito Jun" userId="47466eb5046dd00d" providerId="LiveId" clId="{02B9444A-823A-4193-A288-DE2FD7D44DF5}" dt="2018-11-02T07:16:55.340" v="31" actId="6549"/>
          <ac:spMkLst>
            <pc:docMk/>
            <pc:sldMk cId="2655121004" sldId="256"/>
            <ac:spMk id="3" creationId="{06552C5B-2F0A-48DE-98C7-4636B8BD879C}"/>
          </ac:spMkLst>
        </pc:spChg>
        <pc:spChg chg="mod">
          <ac:chgData name="Saito Jun" userId="47466eb5046dd00d" providerId="LiveId" clId="{02B9444A-823A-4193-A288-DE2FD7D44DF5}" dt="2018-11-02T07:16:28.667" v="11" actId="1076"/>
          <ac:spMkLst>
            <pc:docMk/>
            <pc:sldMk cId="2655121004" sldId="256"/>
            <ac:spMk id="8" creationId="{EE1087D0-B8EB-43DE-B4A7-F52C34BEE2BC}"/>
          </ac:spMkLst>
        </pc:spChg>
      </pc:sldChg>
      <pc:sldChg chg="modNotes">
        <pc:chgData name="Saito Jun" userId="47466eb5046dd00d" providerId="LiveId" clId="{02B9444A-823A-4193-A288-DE2FD7D44DF5}" dt="2018-11-08T01:07:12.428" v="23750" actId="478"/>
        <pc:sldMkLst>
          <pc:docMk/>
          <pc:sldMk cId="2124362202" sldId="286"/>
        </pc:sldMkLst>
      </pc:sldChg>
      <pc:sldChg chg="addSp modSp">
        <pc:chgData name="Saito Jun" userId="47466eb5046dd00d" providerId="LiveId" clId="{02B9444A-823A-4193-A288-DE2FD7D44DF5}" dt="2018-11-06T00:03:15.651" v="11414"/>
        <pc:sldMkLst>
          <pc:docMk/>
          <pc:sldMk cId="3506819807" sldId="289"/>
        </pc:sldMkLst>
        <pc:spChg chg="mod">
          <ac:chgData name="Saito Jun" userId="47466eb5046dd00d" providerId="LiveId" clId="{02B9444A-823A-4193-A288-DE2FD7D44DF5}" dt="2018-11-05T23:58:11.641" v="11261" actId="113"/>
          <ac:spMkLst>
            <pc:docMk/>
            <pc:sldMk cId="3506819807" sldId="289"/>
            <ac:spMk id="2" creationId="{00000000-0000-0000-0000-000000000000}"/>
          </ac:spMkLst>
        </pc:spChg>
        <pc:spChg chg="mod">
          <ac:chgData name="Saito Jun" userId="47466eb5046dd00d" providerId="LiveId" clId="{02B9444A-823A-4193-A288-DE2FD7D44DF5}" dt="2018-11-05T23:57:37.190" v="11258" actId="14100"/>
          <ac:spMkLst>
            <pc:docMk/>
            <pc:sldMk cId="3506819807" sldId="289"/>
            <ac:spMk id="3" creationId="{00000000-0000-0000-0000-000000000000}"/>
          </ac:spMkLst>
        </pc:spChg>
        <pc:spChg chg="mod">
          <ac:chgData name="Saito Jun" userId="47466eb5046dd00d" providerId="LiveId" clId="{02B9444A-823A-4193-A288-DE2FD7D44DF5}" dt="2018-11-05T23:57:31.555" v="11257" actId="27636"/>
          <ac:spMkLst>
            <pc:docMk/>
            <pc:sldMk cId="3506819807" sldId="289"/>
            <ac:spMk id="5" creationId="{00000000-0000-0000-0000-000000000000}"/>
          </ac:spMkLst>
        </pc:spChg>
        <pc:spChg chg="add mod">
          <ac:chgData name="Saito Jun" userId="47466eb5046dd00d" providerId="LiveId" clId="{02B9444A-823A-4193-A288-DE2FD7D44DF5}" dt="2018-11-06T00:00:07.966" v="11349" actId="1076"/>
          <ac:spMkLst>
            <pc:docMk/>
            <pc:sldMk cId="3506819807" sldId="289"/>
            <ac:spMk id="9" creationId="{7C9EA7C5-F36B-46AB-A92A-14F57C451F6B}"/>
          </ac:spMkLst>
        </pc:spChg>
        <pc:spChg chg="add mod">
          <ac:chgData name="Saito Jun" userId="47466eb5046dd00d" providerId="LiveId" clId="{02B9444A-823A-4193-A288-DE2FD7D44DF5}" dt="2018-11-06T00:03:15.651" v="11414"/>
          <ac:spMkLst>
            <pc:docMk/>
            <pc:sldMk cId="3506819807" sldId="289"/>
            <ac:spMk id="13" creationId="{E34ECB73-5748-4100-B8B5-0E3492616238}"/>
          </ac:spMkLst>
        </pc:spChg>
      </pc:sldChg>
      <pc:sldChg chg="modNotes">
        <pc:chgData name="Saito Jun" userId="47466eb5046dd00d" providerId="LiveId" clId="{02B9444A-823A-4193-A288-DE2FD7D44DF5}" dt="2018-11-05T09:14:35.050" v="9813" actId="207"/>
        <pc:sldMkLst>
          <pc:docMk/>
          <pc:sldMk cId="2201600515" sldId="306"/>
        </pc:sldMkLst>
      </pc:sldChg>
      <pc:sldChg chg="addSp delSp modSp modNotes">
        <pc:chgData name="Saito Jun" userId="47466eb5046dd00d" providerId="LiveId" clId="{02B9444A-823A-4193-A288-DE2FD7D44DF5}" dt="2018-11-08T01:22:04.899" v="24089"/>
        <pc:sldMkLst>
          <pc:docMk/>
          <pc:sldMk cId="2353775117" sldId="307"/>
        </pc:sldMkLst>
        <pc:spChg chg="mod">
          <ac:chgData name="Saito Jun" userId="47466eb5046dd00d" providerId="LiveId" clId="{02B9444A-823A-4193-A288-DE2FD7D44DF5}" dt="2018-11-08T01:15:08.491" v="23951"/>
          <ac:spMkLst>
            <pc:docMk/>
            <pc:sldMk cId="2353775117" sldId="307"/>
            <ac:spMk id="2" creationId="{00000000-0000-0000-0000-000000000000}"/>
          </ac:spMkLst>
        </pc:spChg>
        <pc:spChg chg="add mod">
          <ac:chgData name="Saito Jun" userId="47466eb5046dd00d" providerId="LiveId" clId="{02B9444A-823A-4193-A288-DE2FD7D44DF5}" dt="2018-11-08T01:14:37.955" v="23905" actId="1076"/>
          <ac:spMkLst>
            <pc:docMk/>
            <pc:sldMk cId="2353775117" sldId="307"/>
            <ac:spMk id="3" creationId="{2B505E25-50E5-43AF-A5DC-D16FCF1E2F2F}"/>
          </ac:spMkLst>
        </pc:spChg>
        <pc:graphicFrameChg chg="mod modGraphic">
          <ac:chgData name="Saito Jun" userId="47466eb5046dd00d" providerId="LiveId" clId="{02B9444A-823A-4193-A288-DE2FD7D44DF5}" dt="2018-11-08T01:22:04.899" v="24089"/>
          <ac:graphicFrameMkLst>
            <pc:docMk/>
            <pc:sldMk cId="2353775117" sldId="307"/>
            <ac:graphicFrameMk id="18" creationId="{00000000-0000-0000-0000-000000000000}"/>
          </ac:graphicFrameMkLst>
        </pc:graphicFrameChg>
        <pc:cxnChg chg="del">
          <ac:chgData name="Saito Jun" userId="47466eb5046dd00d" providerId="LiveId" clId="{02B9444A-823A-4193-A288-DE2FD7D44DF5}" dt="2018-11-08T01:14:26.559" v="23902" actId="478"/>
          <ac:cxnSpMkLst>
            <pc:docMk/>
            <pc:sldMk cId="2353775117" sldId="307"/>
            <ac:cxnSpMk id="7" creationId="{43879FC6-3FFE-4BA6-8560-6ACC16DC16F2}"/>
          </ac:cxnSpMkLst>
        </pc:cxnChg>
      </pc:sldChg>
      <pc:sldChg chg="modNotes">
        <pc:chgData name="Saito Jun" userId="47466eb5046dd00d" providerId="LiveId" clId="{02B9444A-823A-4193-A288-DE2FD7D44DF5}" dt="2018-11-06T03:37:00.673" v="16771" actId="113"/>
        <pc:sldMkLst>
          <pc:docMk/>
          <pc:sldMk cId="349675948" sldId="310"/>
        </pc:sldMkLst>
      </pc:sldChg>
      <pc:sldChg chg="addSp delSp modSp modNotes">
        <pc:chgData name="Saito Jun" userId="47466eb5046dd00d" providerId="LiveId" clId="{02B9444A-823A-4193-A288-DE2FD7D44DF5}" dt="2018-11-08T01:13:20.406" v="23901" actId="6549"/>
        <pc:sldMkLst>
          <pc:docMk/>
          <pc:sldMk cId="739617829" sldId="318"/>
        </pc:sldMkLst>
        <pc:picChg chg="add del mod">
          <ac:chgData name="Saito Jun" userId="47466eb5046dd00d" providerId="LiveId" clId="{02B9444A-823A-4193-A288-DE2FD7D44DF5}" dt="2018-11-08T00:41:23.147" v="23017" actId="478"/>
          <ac:picMkLst>
            <pc:docMk/>
            <pc:sldMk cId="739617829" sldId="318"/>
            <ac:picMk id="10" creationId="{C30724B6-4AEA-4089-ADB5-312D26426D81}"/>
          </ac:picMkLst>
        </pc:picChg>
        <pc:picChg chg="add del mod">
          <ac:chgData name="Saito Jun" userId="47466eb5046dd00d" providerId="LiveId" clId="{02B9444A-823A-4193-A288-DE2FD7D44DF5}" dt="2018-11-08T00:48:36.748" v="23057" actId="478"/>
          <ac:picMkLst>
            <pc:docMk/>
            <pc:sldMk cId="739617829" sldId="318"/>
            <ac:picMk id="11" creationId="{4015D226-A2F6-4CC8-8A52-8DA42D18AC6B}"/>
          </ac:picMkLst>
        </pc:picChg>
      </pc:sldChg>
      <pc:sldChg chg="modSp modNotes">
        <pc:chgData name="Saito Jun" userId="47466eb5046dd00d" providerId="LiveId" clId="{02B9444A-823A-4193-A288-DE2FD7D44DF5}" dt="2018-11-07T05:29:55.754" v="21334"/>
        <pc:sldMkLst>
          <pc:docMk/>
          <pc:sldMk cId="2144456302" sldId="332"/>
        </pc:sldMkLst>
        <pc:spChg chg="mod">
          <ac:chgData name="Saito Jun" userId="47466eb5046dd00d" providerId="LiveId" clId="{02B9444A-823A-4193-A288-DE2FD7D44DF5}" dt="2018-11-05T08:59:44.053" v="9540" actId="113"/>
          <ac:spMkLst>
            <pc:docMk/>
            <pc:sldMk cId="2144456302" sldId="332"/>
            <ac:spMk id="6" creationId="{00000000-0000-0000-0000-000000000000}"/>
          </ac:spMkLst>
        </pc:spChg>
        <pc:spChg chg="mod">
          <ac:chgData name="Saito Jun" userId="47466eb5046dd00d" providerId="LiveId" clId="{02B9444A-823A-4193-A288-DE2FD7D44DF5}" dt="2018-11-07T04:00:38.402" v="21010"/>
          <ac:spMkLst>
            <pc:docMk/>
            <pc:sldMk cId="2144456302" sldId="332"/>
            <ac:spMk id="8" creationId="{00000000-0000-0000-0000-000000000000}"/>
          </ac:spMkLst>
        </pc:spChg>
      </pc:sldChg>
      <pc:sldChg chg="addSp delSp modSp delAnim modNotes">
        <pc:chgData name="Saito Jun" userId="47466eb5046dd00d" providerId="LiveId" clId="{02B9444A-823A-4193-A288-DE2FD7D44DF5}" dt="2018-11-07T03:55:41.805" v="20990"/>
        <pc:sldMkLst>
          <pc:docMk/>
          <pc:sldMk cId="1869955598" sldId="333"/>
        </pc:sldMkLst>
        <pc:picChg chg="del">
          <ac:chgData name="Saito Jun" userId="47466eb5046dd00d" providerId="LiveId" clId="{02B9444A-823A-4193-A288-DE2FD7D44DF5}" dt="2018-11-02T07:15:55.906" v="5" actId="478"/>
          <ac:picMkLst>
            <pc:docMk/>
            <pc:sldMk cId="1869955598" sldId="333"/>
            <ac:picMk id="2" creationId="{00000000-0000-0000-0000-000000000000}"/>
          </ac:picMkLst>
        </pc:picChg>
        <pc:picChg chg="add mod">
          <ac:chgData name="Saito Jun" userId="47466eb5046dd00d" providerId="LiveId" clId="{02B9444A-823A-4193-A288-DE2FD7D44DF5}" dt="2018-11-02T07:16:12.173" v="9" actId="962"/>
          <ac:picMkLst>
            <pc:docMk/>
            <pc:sldMk cId="1869955598" sldId="333"/>
            <ac:picMk id="7" creationId="{A819AD33-B9E8-4151-9ABF-F7A0989D093D}"/>
          </ac:picMkLst>
        </pc:picChg>
      </pc:sldChg>
      <pc:sldChg chg="modNotes">
        <pc:chgData name="Saito Jun" userId="47466eb5046dd00d" providerId="LiveId" clId="{02B9444A-823A-4193-A288-DE2FD7D44DF5}" dt="2018-11-05T05:18:23.232" v="4507"/>
        <pc:sldMkLst>
          <pc:docMk/>
          <pc:sldMk cId="4041198720" sldId="334"/>
        </pc:sldMkLst>
      </pc:sldChg>
      <pc:sldChg chg="modNotes">
        <pc:chgData name="Saito Jun" userId="47466eb5046dd00d" providerId="LiveId" clId="{02B9444A-823A-4193-A288-DE2FD7D44DF5}" dt="2018-11-06T03:32:14.258" v="16705" actId="20578"/>
        <pc:sldMkLst>
          <pc:docMk/>
          <pc:sldMk cId="1313669017" sldId="335"/>
        </pc:sldMkLst>
      </pc:sldChg>
      <pc:sldChg chg="modNotes">
        <pc:chgData name="Saito Jun" userId="47466eb5046dd00d" providerId="LiveId" clId="{02B9444A-823A-4193-A288-DE2FD7D44DF5}" dt="2018-11-07T04:05:41.259" v="21163"/>
        <pc:sldMkLst>
          <pc:docMk/>
          <pc:sldMk cId="424348385" sldId="336"/>
        </pc:sldMkLst>
      </pc:sldChg>
      <pc:sldChg chg="addSp delSp modSp delAnim modNotes">
        <pc:chgData name="Saito Jun" userId="47466eb5046dd00d" providerId="LiveId" clId="{02B9444A-823A-4193-A288-DE2FD7D44DF5}" dt="2018-11-07T04:10:36.095" v="21175" actId="6549"/>
        <pc:sldMkLst>
          <pc:docMk/>
          <pc:sldMk cId="391763348" sldId="338"/>
        </pc:sldMkLst>
        <pc:picChg chg="del">
          <ac:chgData name="Saito Jun" userId="47466eb5046dd00d" providerId="LiveId" clId="{02B9444A-823A-4193-A288-DE2FD7D44DF5}" dt="2018-11-02T07:13:19.779" v="0" actId="478"/>
          <ac:picMkLst>
            <pc:docMk/>
            <pc:sldMk cId="391763348" sldId="338"/>
            <ac:picMk id="3" creationId="{0DD2F878-7E82-4893-9FDA-509571E69960}"/>
          </ac:picMkLst>
        </pc:picChg>
        <pc:picChg chg="add mod">
          <ac:chgData name="Saito Jun" userId="47466eb5046dd00d" providerId="LiveId" clId="{02B9444A-823A-4193-A288-DE2FD7D44DF5}" dt="2018-11-02T07:14:39.181" v="4" actId="1076"/>
          <ac:picMkLst>
            <pc:docMk/>
            <pc:sldMk cId="391763348" sldId="338"/>
            <ac:picMk id="6" creationId="{CC2F6845-5795-4E97-85BA-B30FD815471C}"/>
          </ac:picMkLst>
        </pc:picChg>
      </pc:sldChg>
      <pc:sldChg chg="modNotes">
        <pc:chgData name="Saito Jun" userId="47466eb5046dd00d" providerId="LiveId" clId="{02B9444A-823A-4193-A288-DE2FD7D44DF5}" dt="2018-11-07T05:35:17.913" v="21412" actId="6549"/>
        <pc:sldMkLst>
          <pc:docMk/>
          <pc:sldMk cId="2637053380" sldId="339"/>
        </pc:sldMkLst>
      </pc:sldChg>
      <pc:sldChg chg="addSp delSp modSp add modNotes">
        <pc:chgData name="Saito Jun" userId="47466eb5046dd00d" providerId="LiveId" clId="{02B9444A-823A-4193-A288-DE2FD7D44DF5}" dt="2018-11-08T01:10:11.663" v="23870"/>
        <pc:sldMkLst>
          <pc:docMk/>
          <pc:sldMk cId="2609642307" sldId="340"/>
        </pc:sldMkLst>
        <pc:spChg chg="del">
          <ac:chgData name="Saito Jun" userId="47466eb5046dd00d" providerId="LiveId" clId="{02B9444A-823A-4193-A288-DE2FD7D44DF5}" dt="2018-11-07T05:42:21.866" v="21445"/>
          <ac:spMkLst>
            <pc:docMk/>
            <pc:sldMk cId="2609642307" sldId="340"/>
            <ac:spMk id="2" creationId="{FB163225-1975-4FAE-B678-AF275F2EE56E}"/>
          </ac:spMkLst>
        </pc:spChg>
        <pc:spChg chg="del">
          <ac:chgData name="Saito Jun" userId="47466eb5046dd00d" providerId="LiveId" clId="{02B9444A-823A-4193-A288-DE2FD7D44DF5}" dt="2018-11-07T05:42:21.866" v="21445"/>
          <ac:spMkLst>
            <pc:docMk/>
            <pc:sldMk cId="2609642307" sldId="340"/>
            <ac:spMk id="3" creationId="{479E74BD-E462-46A1-A125-7818224B7987}"/>
          </ac:spMkLst>
        </pc:spChg>
        <pc:spChg chg="del">
          <ac:chgData name="Saito Jun" userId="47466eb5046dd00d" providerId="LiveId" clId="{02B9444A-823A-4193-A288-DE2FD7D44DF5}" dt="2018-11-07T05:42:21.866" v="21445"/>
          <ac:spMkLst>
            <pc:docMk/>
            <pc:sldMk cId="2609642307" sldId="340"/>
            <ac:spMk id="4" creationId="{27BDE884-7E52-4E1A-8AAD-670695C40D85}"/>
          </ac:spMkLst>
        </pc:spChg>
        <pc:spChg chg="del">
          <ac:chgData name="Saito Jun" userId="47466eb5046dd00d" providerId="LiveId" clId="{02B9444A-823A-4193-A288-DE2FD7D44DF5}" dt="2018-11-07T05:42:21.866" v="21445"/>
          <ac:spMkLst>
            <pc:docMk/>
            <pc:sldMk cId="2609642307" sldId="340"/>
            <ac:spMk id="5" creationId="{EB623FD6-0B9B-40E6-8486-EFA6695346E8}"/>
          </ac:spMkLst>
        </pc:spChg>
        <pc:spChg chg="del">
          <ac:chgData name="Saito Jun" userId="47466eb5046dd00d" providerId="LiveId" clId="{02B9444A-823A-4193-A288-DE2FD7D44DF5}" dt="2018-11-07T05:42:21.866" v="21445"/>
          <ac:spMkLst>
            <pc:docMk/>
            <pc:sldMk cId="2609642307" sldId="340"/>
            <ac:spMk id="6" creationId="{8251FBB1-5AB2-46A5-BF66-3E32DB023DBE}"/>
          </ac:spMkLst>
        </pc:spChg>
        <pc:spChg chg="add mod">
          <ac:chgData name="Saito Jun" userId="47466eb5046dd00d" providerId="LiveId" clId="{02B9444A-823A-4193-A288-DE2FD7D44DF5}" dt="2018-11-07T09:00:31.879" v="21693" actId="27636"/>
          <ac:spMkLst>
            <pc:docMk/>
            <pc:sldMk cId="2609642307" sldId="340"/>
            <ac:spMk id="8" creationId="{7028BCFA-9DDE-47FD-9829-6EA3FDD307A7}"/>
          </ac:spMkLst>
        </pc:spChg>
        <pc:spChg chg="add del mod">
          <ac:chgData name="Saito Jun" userId="47466eb5046dd00d" providerId="LiveId" clId="{02B9444A-823A-4193-A288-DE2FD7D44DF5}" dt="2018-11-07T08:37:09.593" v="21631"/>
          <ac:spMkLst>
            <pc:docMk/>
            <pc:sldMk cId="2609642307" sldId="340"/>
            <ac:spMk id="9" creationId="{225E1E26-83D8-49A4-9482-57301BA5C6FC}"/>
          </ac:spMkLst>
        </pc:spChg>
        <pc:spChg chg="add del mod">
          <ac:chgData name="Saito Jun" userId="47466eb5046dd00d" providerId="LiveId" clId="{02B9444A-823A-4193-A288-DE2FD7D44DF5}" dt="2018-11-07T08:41:53.615" v="21633"/>
          <ac:spMkLst>
            <pc:docMk/>
            <pc:sldMk cId="2609642307" sldId="340"/>
            <ac:spMk id="12" creationId="{46C755F1-468C-4C5B-A74B-DF29290ED063}"/>
          </ac:spMkLst>
        </pc:spChg>
        <pc:spChg chg="add del mod">
          <ac:chgData name="Saito Jun" userId="47466eb5046dd00d" providerId="LiveId" clId="{02B9444A-823A-4193-A288-DE2FD7D44DF5}" dt="2018-11-07T08:57:37.947" v="21639"/>
          <ac:spMkLst>
            <pc:docMk/>
            <pc:sldMk cId="2609642307" sldId="340"/>
            <ac:spMk id="15" creationId="{2A20C8CF-7C8D-4F28-B05A-F8A5F2035D9C}"/>
          </ac:spMkLst>
        </pc:spChg>
        <pc:picChg chg="add del mod">
          <ac:chgData name="Saito Jun" userId="47466eb5046dd00d" providerId="LiveId" clId="{02B9444A-823A-4193-A288-DE2FD7D44DF5}" dt="2018-11-07T08:41:16.016" v="21632" actId="478"/>
          <ac:picMkLst>
            <pc:docMk/>
            <pc:sldMk cId="2609642307" sldId="340"/>
            <ac:picMk id="10" creationId="{ECA3F5D0-6F69-42BD-8245-63250D99BC2B}"/>
          </ac:picMkLst>
        </pc:picChg>
        <pc:picChg chg="add del mod">
          <ac:chgData name="Saito Jun" userId="47466eb5046dd00d" providerId="LiveId" clId="{02B9444A-823A-4193-A288-DE2FD7D44DF5}" dt="2018-11-07T08:57:13.102" v="21638" actId="478"/>
          <ac:picMkLst>
            <pc:docMk/>
            <pc:sldMk cId="2609642307" sldId="340"/>
            <ac:picMk id="13" creationId="{CBE670A8-9BF9-4B00-8476-E3BF7332B4D9}"/>
          </ac:picMkLst>
        </pc:picChg>
        <pc:picChg chg="add mod">
          <ac:chgData name="Saito Jun" userId="47466eb5046dd00d" providerId="LiveId" clId="{02B9444A-823A-4193-A288-DE2FD7D44DF5}" dt="2018-11-07T08:58:04.492" v="21642" actId="14100"/>
          <ac:picMkLst>
            <pc:docMk/>
            <pc:sldMk cId="2609642307" sldId="340"/>
            <ac:picMk id="16" creationId="{19EA19A9-BACF-4C17-AF3A-B1EC57E9CA1B}"/>
          </ac:picMkLst>
        </pc:picChg>
      </pc:sldChg>
    </pc:docChg>
  </pc:docChgLst>
  <pc:docChgLst>
    <pc:chgData name="Saito Jun" userId="47466eb5046dd00d" providerId="LiveId" clId="{D01266AB-31DF-4415-8679-6AD23F5AE0CA}"/>
    <pc:docChg chg="undo custSel addSld delSld modSld">
      <pc:chgData name="Saito Jun" userId="47466eb5046dd00d" providerId="LiveId" clId="{D01266AB-31DF-4415-8679-6AD23F5AE0CA}" dt="2018-10-06T07:34:04.864" v="2142" actId="6549"/>
      <pc:docMkLst>
        <pc:docMk/>
      </pc:docMkLst>
      <pc:sldChg chg="addSp delSp modSp">
        <pc:chgData name="Saito Jun" userId="47466eb5046dd00d" providerId="LiveId" clId="{D01266AB-31DF-4415-8679-6AD23F5AE0CA}" dt="2018-10-06T07:34:04.864" v="2142" actId="6549"/>
        <pc:sldMkLst>
          <pc:docMk/>
          <pc:sldMk cId="2655121004" sldId="256"/>
        </pc:sldMkLst>
        <pc:spChg chg="mod">
          <ac:chgData name="Saito Jun" userId="47466eb5046dd00d" providerId="LiveId" clId="{D01266AB-31DF-4415-8679-6AD23F5AE0CA}" dt="2018-10-05T09:13:00.976" v="1664" actId="1076"/>
          <ac:spMkLst>
            <pc:docMk/>
            <pc:sldMk cId="2655121004" sldId="256"/>
            <ac:spMk id="2" creationId="{A56930E9-7CFB-4FDC-833D-F36B0307CE5B}"/>
          </ac:spMkLst>
        </pc:spChg>
        <pc:spChg chg="mod">
          <ac:chgData name="Saito Jun" userId="47466eb5046dd00d" providerId="LiveId" clId="{D01266AB-31DF-4415-8679-6AD23F5AE0CA}" dt="2018-10-05T09:23:26.569" v="1943" actId="1076"/>
          <ac:spMkLst>
            <pc:docMk/>
            <pc:sldMk cId="2655121004" sldId="256"/>
            <ac:spMk id="3" creationId="{06552C5B-2F0A-48DE-98C7-4636B8BD879C}"/>
          </ac:spMkLst>
        </pc:spChg>
        <pc:spChg chg="del mod">
          <ac:chgData name="Saito Jun" userId="47466eb5046dd00d" providerId="LiveId" clId="{D01266AB-31DF-4415-8679-6AD23F5AE0CA}" dt="2018-10-05T08:29:45.854" v="548" actId="478"/>
          <ac:spMkLst>
            <pc:docMk/>
            <pc:sldMk cId="2655121004" sldId="256"/>
            <ac:spMk id="6" creationId="{E9C897CC-41C9-4CC1-BF4C-A9E56A071C07}"/>
          </ac:spMkLst>
        </pc:spChg>
        <pc:spChg chg="add mod">
          <ac:chgData name="Saito Jun" userId="47466eb5046dd00d" providerId="LiveId" clId="{D01266AB-31DF-4415-8679-6AD23F5AE0CA}" dt="2018-10-06T07:34:04.864" v="2142" actId="6549"/>
          <ac:spMkLst>
            <pc:docMk/>
            <pc:sldMk cId="2655121004" sldId="256"/>
            <ac:spMk id="8" creationId="{EE1087D0-B8EB-43DE-B4A7-F52C34BEE2BC}"/>
          </ac:spMkLst>
        </pc:spChg>
      </pc:sldChg>
      <pc:sldChg chg="modSp add del">
        <pc:chgData name="Saito Jun" userId="47466eb5046dd00d" providerId="LiveId" clId="{D01266AB-31DF-4415-8679-6AD23F5AE0CA}" dt="2018-10-05T08:16:23.655" v="486"/>
        <pc:sldMkLst>
          <pc:docMk/>
          <pc:sldMk cId="2124362202" sldId="286"/>
        </pc:sldMkLst>
        <pc:spChg chg="mod">
          <ac:chgData name="Saito Jun" userId="47466eb5046dd00d" providerId="LiveId" clId="{D01266AB-31DF-4415-8679-6AD23F5AE0CA}" dt="2018-10-05T08:16:23.655" v="486"/>
          <ac:spMkLst>
            <pc:docMk/>
            <pc:sldMk cId="2124362202" sldId="286"/>
            <ac:spMk id="4" creationId="{00000000-0000-0000-0000-000000000000}"/>
          </ac:spMkLst>
        </pc:spChg>
        <pc:spChg chg="mod">
          <ac:chgData name="Saito Jun" userId="47466eb5046dd00d" providerId="LiveId" clId="{D01266AB-31DF-4415-8679-6AD23F5AE0CA}" dt="2018-10-05T08:16:23.655" v="486"/>
          <ac:spMkLst>
            <pc:docMk/>
            <pc:sldMk cId="2124362202" sldId="286"/>
            <ac:spMk id="5" creationId="{00000000-0000-0000-0000-000000000000}"/>
          </ac:spMkLst>
        </pc:spChg>
      </pc:sldChg>
      <pc:sldChg chg="add del">
        <pc:chgData name="Saito Jun" userId="47466eb5046dd00d" providerId="LiveId" clId="{D01266AB-31DF-4415-8679-6AD23F5AE0CA}" dt="2018-10-05T08:16:23.655" v="486"/>
        <pc:sldMkLst>
          <pc:docMk/>
          <pc:sldMk cId="3506819807"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843455" y="0"/>
            <a:ext cx="5199993" cy="389999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 y="3899995"/>
            <a:ext cx="6856412" cy="524400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2400"/>
            </a:lvl1pPr>
          </a:lstStyle>
          <a:p>
            <a:fld id="{EB408F89-6D6E-40BD-B098-61559612D743}" type="slidenum">
              <a:rPr lang="ja-JP" altLang="en-US" smtClean="0"/>
              <a:pPr/>
              <a:t>‹#›</a:t>
            </a:fld>
            <a:endParaRPr lang="ja-JP" altLang="en-US" dirty="0"/>
          </a:p>
        </p:txBody>
      </p:sp>
    </p:spTree>
    <p:extLst>
      <p:ext uri="{BB962C8B-B14F-4D97-AF65-F5344CB8AC3E}">
        <p14:creationId xmlns:p14="http://schemas.microsoft.com/office/powerpoint/2010/main" val="34085609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a.wikipedia.org/wiki/&#12510;&#12514;&#1253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llc-research.jp/~archives/Papers/IR4/The%20Fourth%20Industrial%20Revolution%20by%20Klaus%20Schwab%20fd04.docx"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dur.ac.uk/theology.religion/ccs/" TargetMode="External"/><Relationship Id="rId3" Type="http://schemas.openxmlformats.org/officeDocument/2006/relationships/hyperlink" Target="https://twitter.com/azd21?lang=ja" TargetMode="External"/><Relationship Id="rId7" Type="http://schemas.openxmlformats.org/officeDocument/2006/relationships/hyperlink" Target="https://ethos.bl.uk/OrderDetails.do;jsessionid=C45271CCF1D88A27DAF069E36B40F449?uin=uk.bl.ethos.682711" TargetMode="External"/><Relationship Id="rId12" Type="http://schemas.openxmlformats.org/officeDocument/2006/relationships/image" Target="../media/image19.png"/><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cafod.org.uk/" TargetMode="External"/><Relationship Id="rId11" Type="http://schemas.openxmlformats.org/officeDocument/2006/relationships/hyperlink" Target="https://durhamabbeyhouse.files.wordpress.com/2016/03/sen-final-with-all-speakers.pptx" TargetMode="External"/><Relationship Id="rId5" Type="http://schemas.openxmlformats.org/officeDocument/2006/relationships/hyperlink" Target="&#12505;&#12540;&#12459;&#12540;&amp;&#12510;&#12483;&#12465;&#12531;&#12472;&#12540;" TargetMode="External"/><Relationship Id="rId10" Type="http://schemas.openxmlformats.org/officeDocument/2006/relationships/hyperlink" Target="https://www.youtube.com/watch?reload=9&amp;v=Uq7-TTaF7Wo&amp;feature=youtu.be" TargetMode="External"/><Relationship Id="rId4" Type="http://schemas.openxmlformats.org/officeDocument/2006/relationships/hyperlink" Target="https://ja.wikipedia.org/wiki/&#25945;&#30343;&#24193;&#31435;&#12450;&#12523;&#12476;&#12531;&#12481;&#12531;&#12459;&#12488;&#12522;&#12483;&#12463;&#22823;&#23398;" TargetMode="External"/><Relationship Id="rId9" Type="http://schemas.openxmlformats.org/officeDocument/2006/relationships/hyperlink" Target="http://www.vatican.va/roman_curia/sviluppo-umano-integrale/index.ht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ja.wikipedia.org/wiki/&#12510;&#12514;&#1253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ja.wikipedia.org/wiki/&#12523;&#12459;&#12539;&#12497;&#12481;&#12519;&#12540;&#12522;"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2.vatican.va/content/francesco/pl/speeches/2015/july/documents/papa-francesco_20150709_bolivia-movimenti-popolari.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news.va/en/news/pope-francis-speech-at-world-meeting-of-popular-mo" TargetMode="External"/><Relationship Id="rId5" Type="http://schemas.openxmlformats.org/officeDocument/2006/relationships/hyperlink" Target="https://ja.wikipedia.org/wiki/&#12510;&#12514;&#12531;" TargetMode="External"/><Relationship Id="rId4" Type="http://schemas.openxmlformats.org/officeDocument/2006/relationships/hyperlink" Target="https://www.uscatholic.org/blog/201507/%E2%80%9Cour-faith-revolutionary%E2%80%9D-pope-francis-immorality-economic-system-3024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lc-research.jp/~archives/Column%20hobo-shuukan/2014/20140320%20W86%20full%20reviseup%20or%20wayaku%20of%20CA/20140320%20W86%20full%20reviseup%20or%20wayaku%20of%20CA%20rev10.doc"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image" Target="../media/image4.png"/><Relationship Id="rId5" Type="http://schemas.openxmlformats.org/officeDocument/2006/relationships/hyperlink" Target="http://llc-research.jp/~archives/Papers/IRS/cost%20effectiveness%20comparison1992-2012.pptx" TargetMode="External"/><Relationship Id="rId4" Type="http://schemas.openxmlformats.org/officeDocument/2006/relationships/hyperlink" Target="http://llc-research.jp/~archives/benkyoukai%202017to20xx/Benkyokai2%20ShinSei%2020180317/Problems%20of%20Justice%20as%20Fairness%20rev1.doc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lc-research.jp/~archives/benkyoukai%202017to20xx/Benkyokai2%20ShinSei%2020180317/Problems%20of%20Justice%20as%20Fairness%20rev1.doc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2.vatican.va/content/francesco/en/encyclicals/documents/papa-francesco_20150524_enciclica-laudato-si.html"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w2.vatican.va/content/francesco/en/speeches/2015/september/documents/papa-francesco_20150924_usa-us-congress.html" TargetMode="External"/><Relationship Id="rId3" Type="http://schemas.openxmlformats.org/officeDocument/2006/relationships/hyperlink" Target="http://llc-research.jp/~archives/benkyoukai%202017to20xx/Benkyokai2%20ShinSei%2020180519/Kiroku/sovereign%20transit%20in%20CST%20rev10%20NOTE%20add%20rev3.pdf" TargetMode="External"/><Relationship Id="rId7" Type="http://schemas.openxmlformats.org/officeDocument/2006/relationships/hyperlink" Target="https://ja.wikipedia.org/wiki/&#25945;&#20250;&#31246;"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ja.wikipedia.org/wiki/&#12452;&#12521;&#12531;&#38761;&#21629;" TargetMode="External"/><Relationship Id="rId5" Type="http://schemas.openxmlformats.org/officeDocument/2006/relationships/hyperlink" Target="https://ja.wikipedia.org/wiki/&#30343;&#24093;&#25945;&#30343;&#20027;&#32681;" TargetMode="External"/><Relationship Id="rId4" Type="http://schemas.openxmlformats.org/officeDocument/2006/relationships/hyperlink" Target="https://ja.wikipedia.org/wiki/&#35199;&#26041;&#25945;&#20250;" TargetMode="External"/><Relationship Id="rId9" Type="http://schemas.openxmlformats.org/officeDocument/2006/relationships/hyperlink" Target="https://www.cbcj.catholic.jp/2015/09/24/8817/"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2.vatican.va/content/leo-xiii/en/encyclicals/documents/hf_l-xiii_enc_15051891_rerum-novarum.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0" y="4763"/>
            <a:ext cx="5200650" cy="3900487"/>
          </a:xfrm>
        </p:spPr>
      </p:sp>
      <p:sp>
        <p:nvSpPr>
          <p:cNvPr id="3" name="ノート プレースホルダー 2"/>
          <p:cNvSpPr>
            <a:spLocks noGrp="1"/>
          </p:cNvSpPr>
          <p:nvPr>
            <p:ph type="body" idx="1"/>
          </p:nvPr>
        </p:nvSpPr>
        <p:spPr>
          <a:xfrm>
            <a:off x="-66174" y="3851869"/>
            <a:ext cx="6937668" cy="5419266"/>
          </a:xfrm>
        </p:spPr>
        <p:txBody>
          <a:bodyPr/>
          <a:lstStyle/>
          <a:p>
            <a:pPr lvl="0" algn="just"/>
            <a:r>
              <a:rPr lang="en-US" altLang="ja-JP" b="1" dirty="0">
                <a:solidFill>
                  <a:prstClr val="black"/>
                </a:solidFill>
              </a:rPr>
              <a:t>Justice</a:t>
            </a:r>
            <a:r>
              <a:rPr lang="ja-JP" altLang="en-US" b="1" dirty="0" err="1">
                <a:solidFill>
                  <a:prstClr val="black"/>
                </a:solidFill>
              </a:rPr>
              <a:t>だけ</a:t>
            </a:r>
            <a:r>
              <a:rPr lang="ja-JP" altLang="en-US" b="1" dirty="0">
                <a:solidFill>
                  <a:prstClr val="black"/>
                </a:solidFill>
              </a:rPr>
              <a:t>では足りない</a:t>
            </a:r>
            <a:r>
              <a:rPr lang="ja-JP" altLang="en-US" dirty="0">
                <a:solidFill>
                  <a:prstClr val="black"/>
                </a:solidFill>
              </a:rPr>
              <a:t>。フランシスコ教皇の思想を大ぐくりにすれば、こうまとめることができる。</a:t>
            </a:r>
            <a:r>
              <a:rPr lang="en-US" altLang="ja-JP" dirty="0">
                <a:solidFill>
                  <a:prstClr val="black"/>
                </a:solidFill>
              </a:rPr>
              <a:t>Justice</a:t>
            </a:r>
            <a:r>
              <a:rPr lang="ja-JP" altLang="en-US" dirty="0">
                <a:solidFill>
                  <a:prstClr val="black"/>
                </a:solidFill>
              </a:rPr>
              <a:t>の他に</a:t>
            </a:r>
            <a:r>
              <a:rPr lang="en-US" altLang="ja-JP" dirty="0">
                <a:solidFill>
                  <a:prstClr val="black"/>
                </a:solidFill>
              </a:rPr>
              <a:t>righteousness</a:t>
            </a:r>
            <a:r>
              <a:rPr lang="ja-JP" altLang="en-US" dirty="0">
                <a:solidFill>
                  <a:prstClr val="black"/>
                </a:solidFill>
              </a:rPr>
              <a:t>が必要ということ。今回は、教皇のこの思想を</a:t>
            </a:r>
            <a:r>
              <a:rPr lang="en-US" altLang="ja-JP" dirty="0">
                <a:solidFill>
                  <a:prstClr val="black"/>
                </a:solidFill>
              </a:rPr>
              <a:t>5</a:t>
            </a:r>
            <a:r>
              <a:rPr lang="ja-JP" altLang="en-US" dirty="0">
                <a:solidFill>
                  <a:prstClr val="black"/>
                </a:solidFill>
              </a:rPr>
              <a:t>回に分けて説明するシリーズの</a:t>
            </a:r>
            <a:r>
              <a:rPr lang="en-US" altLang="ja-JP" dirty="0">
                <a:solidFill>
                  <a:prstClr val="black"/>
                </a:solidFill>
              </a:rPr>
              <a:t>5</a:t>
            </a:r>
            <a:r>
              <a:rPr lang="ja-JP" altLang="en-US" dirty="0">
                <a:solidFill>
                  <a:prstClr val="black"/>
                </a:solidFill>
              </a:rPr>
              <a:t>回目つまり最終回。先回は、</a:t>
            </a:r>
            <a:r>
              <a:rPr lang="en-US" altLang="ja-JP" dirty="0">
                <a:solidFill>
                  <a:prstClr val="black"/>
                </a:solidFill>
              </a:rPr>
              <a:t>Freedom to develop the capabilities(</a:t>
            </a:r>
            <a:r>
              <a:rPr lang="ja-JP" altLang="en-US" dirty="0">
                <a:solidFill>
                  <a:prstClr val="black"/>
                </a:solidFill>
              </a:rPr>
              <a:t>その人特有な能力の社会展開自由</a:t>
            </a:r>
            <a:r>
              <a:rPr lang="en-US" altLang="ja-JP" dirty="0">
                <a:solidFill>
                  <a:prstClr val="black"/>
                </a:solidFill>
              </a:rPr>
              <a:t>)</a:t>
            </a:r>
            <a:r>
              <a:rPr lang="ja-JP" altLang="en-US" dirty="0">
                <a:solidFill>
                  <a:prstClr val="black"/>
                </a:solidFill>
              </a:rPr>
              <a:t>について述べた。これがアマルティア・センの</a:t>
            </a:r>
            <a:r>
              <a:rPr lang="en-US" altLang="ja-JP" dirty="0">
                <a:solidFill>
                  <a:prstClr val="black"/>
                </a:solidFill>
              </a:rPr>
              <a:t>Capability Approach</a:t>
            </a:r>
            <a:r>
              <a:rPr lang="ja-JP" altLang="en-US" dirty="0">
                <a:solidFill>
                  <a:prstClr val="black"/>
                </a:solidFill>
              </a:rPr>
              <a:t>と関連深いことを述べた。今回は、カトリックの経済学 </a:t>
            </a:r>
            <a:r>
              <a:rPr lang="en-US" altLang="ja-JP" dirty="0">
                <a:solidFill>
                  <a:prstClr val="black"/>
                </a:solidFill>
              </a:rPr>
              <a:t>– economy</a:t>
            </a:r>
            <a:r>
              <a:rPr lang="ja-JP" altLang="en-US" dirty="0">
                <a:solidFill>
                  <a:prstClr val="black"/>
                </a:solidFill>
              </a:rPr>
              <a:t>の本来の意味を求めて、を説明する。</a:t>
            </a:r>
            <a:endParaRPr lang="en-US" altLang="ja-JP" dirty="0">
              <a:solidFill>
                <a:prstClr val="black"/>
              </a:solidFill>
            </a:endParaRPr>
          </a:p>
          <a:p>
            <a:pPr lvl="0" algn="just"/>
            <a:endParaRPr lang="en-US" altLang="ja-JP" sz="1100" dirty="0">
              <a:solidFill>
                <a:prstClr val="black"/>
              </a:solidFill>
            </a:endParaRPr>
          </a:p>
          <a:p>
            <a:pPr lvl="0" algn="just"/>
            <a:r>
              <a:rPr lang="ja-JP" altLang="en-US" dirty="0">
                <a:solidFill>
                  <a:prstClr val="black"/>
                </a:solidFill>
              </a:rPr>
              <a:t>今回の</a:t>
            </a:r>
            <a:r>
              <a:rPr lang="en-US" altLang="ja-JP" dirty="0">
                <a:solidFill>
                  <a:prstClr val="black"/>
                </a:solidFill>
              </a:rPr>
              <a:t>｢</a:t>
            </a:r>
            <a:r>
              <a:rPr lang="ja-JP" altLang="en-US" dirty="0">
                <a:solidFill>
                  <a:prstClr val="black"/>
                </a:solidFill>
              </a:rPr>
              <a:t>これだけは覚えたいキーワード三つ</a:t>
            </a:r>
            <a:r>
              <a:rPr lang="en-US" altLang="ja-JP" dirty="0">
                <a:solidFill>
                  <a:prstClr val="black"/>
                </a:solidFill>
              </a:rPr>
              <a:t>｣</a:t>
            </a:r>
            <a:r>
              <a:rPr lang="ja-JP" altLang="en-US" dirty="0">
                <a:solidFill>
                  <a:prstClr val="black"/>
                </a:solidFill>
              </a:rPr>
              <a:t>は</a:t>
            </a:r>
            <a:r>
              <a:rPr lang="en-US" altLang="ja-JP" dirty="0">
                <a:solidFill>
                  <a:prstClr val="black"/>
                </a:solidFill>
              </a:rPr>
              <a:t>consideration</a:t>
            </a:r>
            <a:r>
              <a:rPr lang="ja-JP" altLang="en-US" dirty="0" err="1">
                <a:solidFill>
                  <a:prstClr val="black"/>
                </a:solidFill>
              </a:rPr>
              <a:t>、</a:t>
            </a:r>
            <a:r>
              <a:rPr lang="en-US" altLang="ja-JP" dirty="0">
                <a:solidFill>
                  <a:prstClr val="black"/>
                </a:solidFill>
              </a:rPr>
              <a:t>freedom</a:t>
            </a:r>
            <a:r>
              <a:rPr lang="ja-JP" altLang="en-US" dirty="0">
                <a:solidFill>
                  <a:prstClr val="black"/>
                </a:solidFill>
              </a:rPr>
              <a:t> </a:t>
            </a:r>
            <a:r>
              <a:rPr lang="en-US" altLang="ja-JP" dirty="0">
                <a:solidFill>
                  <a:prstClr val="black"/>
                </a:solidFill>
              </a:rPr>
              <a:t>of contract</a:t>
            </a:r>
            <a:r>
              <a:rPr lang="ja-JP" altLang="en-US" dirty="0">
                <a:solidFill>
                  <a:prstClr val="black"/>
                </a:solidFill>
              </a:rPr>
              <a:t> </a:t>
            </a:r>
            <a:r>
              <a:rPr lang="en-US" altLang="ja-JP" dirty="0">
                <a:solidFill>
                  <a:prstClr val="black"/>
                </a:solidFill>
              </a:rPr>
              <a:t>(liberty of contract</a:t>
            </a:r>
            <a:r>
              <a:rPr lang="ja-JP" altLang="en-US" dirty="0">
                <a:solidFill>
                  <a:prstClr val="black"/>
                </a:solidFill>
              </a:rPr>
              <a:t>ではない</a:t>
            </a:r>
            <a:r>
              <a:rPr lang="en-US" altLang="ja-JP" dirty="0">
                <a:solidFill>
                  <a:prstClr val="black"/>
                </a:solidFill>
              </a:rPr>
              <a:t>)</a:t>
            </a:r>
            <a:r>
              <a:rPr lang="ja-JP" altLang="en-US" dirty="0" err="1">
                <a:solidFill>
                  <a:prstClr val="black"/>
                </a:solidFill>
              </a:rPr>
              <a:t>、</a:t>
            </a:r>
            <a:r>
              <a:rPr lang="en-US" altLang="ja-JP" dirty="0">
                <a:solidFill>
                  <a:prstClr val="black"/>
                </a:solidFill>
              </a:rPr>
              <a:t>our faith challenges the tyranny of </a:t>
            </a:r>
            <a:r>
              <a:rPr lang="en-US" altLang="ja-JP" u="sng" dirty="0">
                <a:hlinkClick r:id="rId3"/>
              </a:rPr>
              <a:t>mammon </a:t>
            </a:r>
            <a:r>
              <a:rPr lang="ja-JP" altLang="en-US" dirty="0">
                <a:solidFill>
                  <a:prstClr val="black"/>
                </a:solidFill>
              </a:rPr>
              <a:t>の三つ。順に</a:t>
            </a:r>
            <a:r>
              <a:rPr lang="en-US" altLang="ja-JP" dirty="0">
                <a:solidFill>
                  <a:prstClr val="black"/>
                </a:solidFill>
              </a:rPr>
              <a:t>｢</a:t>
            </a:r>
            <a:r>
              <a:rPr lang="ja-JP" altLang="en-US" dirty="0">
                <a:solidFill>
                  <a:prstClr val="black"/>
                </a:solidFill>
              </a:rPr>
              <a:t>約因</a:t>
            </a:r>
            <a:r>
              <a:rPr lang="en-US" altLang="ja-JP" dirty="0">
                <a:solidFill>
                  <a:prstClr val="black"/>
                </a:solidFill>
              </a:rPr>
              <a:t>｣｢</a:t>
            </a:r>
            <a:r>
              <a:rPr lang="ja-JP" altLang="en-US" dirty="0">
                <a:solidFill>
                  <a:prstClr val="black"/>
                </a:solidFill>
              </a:rPr>
              <a:t>契約の自由</a:t>
            </a:r>
            <a:r>
              <a:rPr lang="en-US" altLang="ja-JP" dirty="0">
                <a:solidFill>
                  <a:prstClr val="black"/>
                </a:solidFill>
              </a:rPr>
              <a:t>(freedom)｣｢</a:t>
            </a:r>
            <a:r>
              <a:rPr lang="ja-JP" altLang="en-US" dirty="0">
                <a:solidFill>
                  <a:prstClr val="black"/>
                </a:solidFill>
              </a:rPr>
              <a:t>マモン</a:t>
            </a:r>
            <a:r>
              <a:rPr lang="en-US" altLang="ja-JP" dirty="0">
                <a:solidFill>
                  <a:prstClr val="black"/>
                </a:solidFill>
              </a:rPr>
              <a:t>(</a:t>
            </a:r>
            <a:r>
              <a:rPr lang="ja-JP" altLang="en-US" dirty="0">
                <a:solidFill>
                  <a:prstClr val="black"/>
                </a:solidFill>
              </a:rPr>
              <a:t>悪富</a:t>
            </a:r>
            <a:r>
              <a:rPr lang="en-US" altLang="ja-JP" dirty="0">
                <a:solidFill>
                  <a:prstClr val="black"/>
                </a:solidFill>
              </a:rPr>
              <a:t>)</a:t>
            </a:r>
            <a:r>
              <a:rPr lang="ja-JP" altLang="en-US" dirty="0">
                <a:solidFill>
                  <a:prstClr val="black"/>
                </a:solidFill>
              </a:rPr>
              <a:t>の専制に挑む私達の信仰</a:t>
            </a:r>
            <a:r>
              <a:rPr lang="en-US" altLang="ja-JP" dirty="0">
                <a:solidFill>
                  <a:prstClr val="black"/>
                </a:solidFill>
              </a:rPr>
              <a:t>｣</a:t>
            </a:r>
            <a:r>
              <a:rPr lang="ja-JP" altLang="en-US" dirty="0">
                <a:solidFill>
                  <a:prstClr val="black"/>
                </a:solidFill>
              </a:rPr>
              <a:t>と日本語に換言できるが順を追って解説する。</a:t>
            </a:r>
            <a:endParaRPr lang="en-US" altLang="ja-JP" dirty="0">
              <a:solidFill>
                <a:prstClr val="black"/>
              </a:solidFill>
            </a:endParaRPr>
          </a:p>
          <a:p>
            <a:pPr lvl="0" algn="just"/>
            <a:endParaRPr lang="en-US" altLang="ja-JP" sz="1100" dirty="0">
              <a:solidFill>
                <a:prstClr val="black"/>
              </a:solidFill>
            </a:endParaRPr>
          </a:p>
          <a:p>
            <a:pPr lvl="0" algn="just"/>
            <a:r>
              <a:rPr lang="ja-JP" altLang="en-US" dirty="0">
                <a:solidFill>
                  <a:prstClr val="black"/>
                </a:solidFill>
              </a:rPr>
              <a:t>教皇の思想は日本語では説明困難だ。日本語：「正」「自由」「義務」「国」などが、ドイツ語や英語など西洋言語ではそれぞれ</a:t>
            </a:r>
            <a:r>
              <a:rPr lang="en-US" altLang="ja-JP" dirty="0">
                <a:solidFill>
                  <a:prstClr val="black"/>
                </a:solidFill>
              </a:rPr>
              <a:t>2</a:t>
            </a:r>
            <a:r>
              <a:rPr lang="ja-JP" altLang="en-US" dirty="0">
                <a:solidFill>
                  <a:prstClr val="black"/>
                </a:solidFill>
              </a:rPr>
              <a:t>種類あり宗教用語と世俗用語で使い分けができる。意味が異なる。「</a:t>
            </a:r>
            <a:r>
              <a:rPr lang="en-US" altLang="ja-JP" dirty="0">
                <a:solidFill>
                  <a:prstClr val="black"/>
                </a:solidFill>
              </a:rPr>
              <a:t>right</a:t>
            </a:r>
            <a:r>
              <a:rPr lang="ja-JP" altLang="en-US" dirty="0" err="1">
                <a:solidFill>
                  <a:prstClr val="black"/>
                </a:solidFill>
              </a:rPr>
              <a:t>、</a:t>
            </a:r>
            <a:r>
              <a:rPr lang="en-US" altLang="ja-JP" dirty="0">
                <a:solidFill>
                  <a:prstClr val="black"/>
                </a:solidFill>
              </a:rPr>
              <a:t>just</a:t>
            </a:r>
            <a:r>
              <a:rPr lang="ja-JP" altLang="en-US" dirty="0">
                <a:solidFill>
                  <a:prstClr val="black"/>
                </a:solidFill>
              </a:rPr>
              <a:t>」「</a:t>
            </a:r>
            <a:r>
              <a:rPr lang="en-US" altLang="ja-JP" dirty="0">
                <a:solidFill>
                  <a:prstClr val="black"/>
                </a:solidFill>
              </a:rPr>
              <a:t>freedom</a:t>
            </a:r>
            <a:r>
              <a:rPr lang="ja-JP" altLang="en-US" dirty="0" err="1">
                <a:solidFill>
                  <a:prstClr val="black"/>
                </a:solidFill>
              </a:rPr>
              <a:t>、</a:t>
            </a:r>
            <a:r>
              <a:rPr lang="en-US" altLang="ja-JP" dirty="0">
                <a:solidFill>
                  <a:prstClr val="black"/>
                </a:solidFill>
              </a:rPr>
              <a:t>liberty</a:t>
            </a:r>
            <a:r>
              <a:rPr lang="ja-JP" altLang="en-US" dirty="0">
                <a:solidFill>
                  <a:prstClr val="black"/>
                </a:solidFill>
              </a:rPr>
              <a:t>」「</a:t>
            </a:r>
            <a:r>
              <a:rPr lang="en-US" altLang="ja-JP" dirty="0">
                <a:solidFill>
                  <a:prstClr val="black"/>
                </a:solidFill>
              </a:rPr>
              <a:t>obligation</a:t>
            </a:r>
            <a:r>
              <a:rPr lang="ja-JP" altLang="en-US" dirty="0" err="1">
                <a:solidFill>
                  <a:prstClr val="black"/>
                </a:solidFill>
              </a:rPr>
              <a:t>、</a:t>
            </a:r>
            <a:r>
              <a:rPr lang="en-US" altLang="ja-JP" dirty="0">
                <a:solidFill>
                  <a:prstClr val="black"/>
                </a:solidFill>
              </a:rPr>
              <a:t>duty</a:t>
            </a:r>
            <a:r>
              <a:rPr lang="ja-JP" altLang="en-US" dirty="0">
                <a:solidFill>
                  <a:prstClr val="black"/>
                </a:solidFill>
              </a:rPr>
              <a:t>」「</a:t>
            </a:r>
            <a:r>
              <a:rPr lang="en-US" altLang="ja-JP" dirty="0">
                <a:solidFill>
                  <a:prstClr val="black"/>
                </a:solidFill>
              </a:rPr>
              <a:t>nation</a:t>
            </a:r>
            <a:r>
              <a:rPr lang="ja-JP" altLang="en-US" dirty="0" err="1">
                <a:solidFill>
                  <a:prstClr val="black"/>
                </a:solidFill>
              </a:rPr>
              <a:t>、</a:t>
            </a:r>
            <a:r>
              <a:rPr lang="en-US" altLang="ja-JP" dirty="0">
                <a:solidFill>
                  <a:prstClr val="black"/>
                </a:solidFill>
              </a:rPr>
              <a:t>state</a:t>
            </a:r>
            <a:r>
              <a:rPr lang="ja-JP" altLang="en-US" dirty="0">
                <a:solidFill>
                  <a:prstClr val="black"/>
                </a:solidFill>
              </a:rPr>
              <a:t>」などなど。教皇の思想は、この様な使い分けができる西洋言語では説明が可能だが、日本語では困難となる。おまけに、齋藤は説明が下手。だからフランシスコの思想は難解と思われるかもしれない。</a:t>
            </a:r>
            <a:endParaRPr lang="en-US" altLang="ja-JP" dirty="0">
              <a:solidFill>
                <a:prstClr val="black"/>
              </a:solidFill>
            </a:endParaRPr>
          </a:p>
          <a:p>
            <a:pPr lvl="0" algn="just"/>
            <a:endParaRPr lang="en-US" altLang="ja-JP" sz="1100" dirty="0">
              <a:solidFill>
                <a:prstClr val="black"/>
              </a:solidFill>
            </a:endParaRPr>
          </a:p>
          <a:p>
            <a:pPr lvl="0" algn="just"/>
            <a:r>
              <a:rPr lang="ja-JP" altLang="en-US" dirty="0">
                <a:solidFill>
                  <a:prstClr val="black"/>
                </a:solidFill>
              </a:rPr>
              <a:t>しかし、根本を分かれば日本人でも理解できる。この</a:t>
            </a:r>
            <a:r>
              <a:rPr lang="en-US" altLang="ja-JP" dirty="0">
                <a:solidFill>
                  <a:prstClr val="black"/>
                </a:solidFill>
              </a:rPr>
              <a:t>5</a:t>
            </a:r>
            <a:r>
              <a:rPr lang="ja-JP" altLang="en-US" dirty="0">
                <a:solidFill>
                  <a:prstClr val="black"/>
                </a:solidFill>
              </a:rPr>
              <a:t>回シリーズで分からなかったとしても諦めないで欲しい。</a:t>
            </a:r>
            <a:r>
              <a:rPr lang="en-US" altLang="ja-JP" dirty="0">
                <a:solidFill>
                  <a:prstClr val="black"/>
                </a:solidFill>
              </a:rPr>
              <a:t>5</a:t>
            </a:r>
            <a:r>
              <a:rPr lang="ja-JP" altLang="en-US" dirty="0">
                <a:solidFill>
                  <a:prstClr val="black"/>
                </a:solidFill>
              </a:rPr>
              <a:t>回で「根本」だけは伝える。理解できなかったとしても各自今後も思索を続けると共に、この思想を理解した身近な誰かと繫がって諸判断を尋ねて欲しい。旧来の「分かりやすい思想」「地上の楽園を求める思想」で、この世の中を進めていけば、間違いなく「人類の破滅」が訪れる。トランプの登場しかり。</a:t>
            </a:r>
            <a:r>
              <a:rPr lang="en-US" altLang="ja-JP" dirty="0">
                <a:solidFill>
                  <a:prstClr val="black"/>
                </a:solidFill>
              </a:rPr>
              <a:t>Brexit</a:t>
            </a:r>
            <a:r>
              <a:rPr lang="ja-JP" altLang="en-US" dirty="0">
                <a:solidFill>
                  <a:prstClr val="black"/>
                </a:solidFill>
              </a:rPr>
              <a:t>しかり。日本の憲法九条も覆されそうだ。</a:t>
            </a:r>
            <a:endParaRPr lang="en-US" altLang="ja-JP" dirty="0">
              <a:solidFill>
                <a:prstClr val="black"/>
              </a:solidFill>
            </a:endParaRPr>
          </a:p>
          <a:p>
            <a:pPr lvl="0" algn="just"/>
            <a:endParaRPr lang="en-US" altLang="ja-JP" sz="1100" dirty="0">
              <a:solidFill>
                <a:prstClr val="black"/>
              </a:solidFill>
            </a:endParaRPr>
          </a:p>
          <a:p>
            <a:pPr algn="just"/>
            <a:r>
              <a:rPr lang="ja-JP" altLang="en-US" dirty="0">
                <a:solidFill>
                  <a:prstClr val="black"/>
                </a:solidFill>
              </a:rPr>
              <a:t>この第一スライドでは、今夏出版された</a:t>
            </a:r>
            <a:r>
              <a:rPr lang="en-US" altLang="ja-JP" i="1" dirty="0">
                <a:solidFill>
                  <a:prstClr val="black"/>
                </a:solidFill>
              </a:rPr>
              <a:t>A future of the faith</a:t>
            </a:r>
            <a:r>
              <a:rPr lang="ja-JP" altLang="en-US" dirty="0">
                <a:solidFill>
                  <a:prstClr val="black"/>
                </a:solidFill>
              </a:rPr>
              <a:t>の冒頭にある</a:t>
            </a:r>
            <a:r>
              <a:rPr lang="en-US" altLang="ja-JP" dirty="0">
                <a:solidFill>
                  <a:prstClr val="black"/>
                </a:solidFill>
              </a:rPr>
              <a:t>｢</a:t>
            </a:r>
            <a:r>
              <a:rPr lang="ja-JP" altLang="en-US" dirty="0">
                <a:solidFill>
                  <a:prstClr val="black"/>
                </a:solidFill>
              </a:rPr>
              <a:t>月賦払いで買ってしまった第三次世界大戦</a:t>
            </a:r>
            <a:r>
              <a:rPr lang="en-US" altLang="ja-JP" dirty="0">
                <a:solidFill>
                  <a:prstClr val="black"/>
                </a:solidFill>
              </a:rPr>
              <a:t>｣</a:t>
            </a:r>
            <a:r>
              <a:rPr lang="ja-JP" altLang="en-US" dirty="0">
                <a:solidFill>
                  <a:prstClr val="black"/>
                </a:solidFill>
              </a:rPr>
              <a:t>という表現に目を留めて頂きたい。なぜ</a:t>
            </a:r>
            <a:r>
              <a:rPr lang="en-US" altLang="ja-JP" dirty="0">
                <a:solidFill>
                  <a:prstClr val="black"/>
                </a:solidFill>
              </a:rPr>
              <a:t>｢</a:t>
            </a:r>
            <a:r>
              <a:rPr lang="ja-JP" altLang="en-US" dirty="0">
                <a:solidFill>
                  <a:prstClr val="black"/>
                </a:solidFill>
              </a:rPr>
              <a:t>月賦払いで買ってしまった</a:t>
            </a:r>
            <a:r>
              <a:rPr lang="en-US" altLang="ja-JP" dirty="0">
                <a:solidFill>
                  <a:prstClr val="black"/>
                </a:solidFill>
              </a:rPr>
              <a:t>｣</a:t>
            </a:r>
            <a:r>
              <a:rPr lang="ja-JP" altLang="en-US" dirty="0">
                <a:solidFill>
                  <a:prstClr val="black"/>
                </a:solidFill>
              </a:rPr>
              <a:t>と言えるのか？　それに答えるには</a:t>
            </a:r>
            <a:r>
              <a:rPr lang="en-US" altLang="ja-JP" dirty="0">
                <a:solidFill>
                  <a:prstClr val="black"/>
                </a:solidFill>
              </a:rPr>
              <a:t>balance sheet (</a:t>
            </a:r>
            <a:r>
              <a:rPr lang="ja-JP" altLang="en-US" dirty="0">
                <a:solidFill>
                  <a:prstClr val="black"/>
                </a:solidFill>
              </a:rPr>
              <a:t>貸借対照表</a:t>
            </a:r>
            <a:r>
              <a:rPr lang="en-US" altLang="ja-JP" dirty="0">
                <a:solidFill>
                  <a:prstClr val="black"/>
                </a:solidFill>
              </a:rPr>
              <a:t>)</a:t>
            </a:r>
            <a:r>
              <a:rPr lang="ja-JP" altLang="en-US" dirty="0">
                <a:solidFill>
                  <a:prstClr val="black"/>
                </a:solidFill>
              </a:rPr>
              <a:t>とは何なのかを知らなければならない。</a:t>
            </a:r>
            <a:endParaRPr lang="en-US" altLang="ja-JP" dirty="0">
              <a:solidFill>
                <a:prstClr val="black"/>
              </a:solidFill>
            </a:endParaRPr>
          </a:p>
          <a:p>
            <a:pPr algn="just"/>
            <a:endParaRPr kumimoji="1" lang="en-US" altLang="ja-JP" sz="1100" dirty="0">
              <a:solidFill>
                <a:prstClr val="black"/>
              </a:solidFill>
            </a:endParaRPr>
          </a:p>
          <a:p>
            <a:pPr algn="just"/>
            <a:r>
              <a:rPr kumimoji="1" lang="en-US" altLang="ja-JP" dirty="0"/>
              <a:t>｢</a:t>
            </a:r>
            <a:r>
              <a:rPr kumimoji="1" lang="ja-JP" altLang="en-US" dirty="0"/>
              <a:t>経済</a:t>
            </a:r>
            <a:r>
              <a:rPr kumimoji="1" lang="en-US" altLang="ja-JP" dirty="0"/>
              <a:t>｣</a:t>
            </a:r>
            <a:r>
              <a:rPr kumimoji="1" lang="ja-JP" altLang="en-US" dirty="0"/>
              <a:t>は信仰者が足を踏み入れてはならない</a:t>
            </a:r>
            <a:r>
              <a:rPr lang="en-US" altLang="ja-JP" dirty="0"/>
              <a:t>｢</a:t>
            </a:r>
            <a:r>
              <a:rPr kumimoji="1" lang="ja-JP" altLang="en-US" dirty="0"/>
              <a:t>不浄の地</a:t>
            </a:r>
            <a:r>
              <a:rPr kumimoji="1" lang="en-US" altLang="ja-JP" dirty="0"/>
              <a:t>｣</a:t>
            </a:r>
            <a:r>
              <a:rPr kumimoji="1" lang="ja-JP" altLang="en-US" dirty="0"/>
              <a:t>と思われがちだ。しかし、そうした態度が、経済を、本来持つ意味から逸らせてしまった原因を生んだとも言える。</a:t>
            </a:r>
            <a:r>
              <a:rPr kumimoji="1" lang="en-US" altLang="ja-JP" dirty="0"/>
              <a:t>｢</a:t>
            </a:r>
            <a:r>
              <a:rPr kumimoji="1" lang="ja-JP" altLang="en-US" dirty="0"/>
              <a:t>家</a:t>
            </a:r>
            <a:r>
              <a:rPr kumimoji="1" lang="en-US" altLang="ja-JP" dirty="0"/>
              <a:t>｣</a:t>
            </a:r>
            <a:r>
              <a:rPr kumimoji="1" lang="ja-JP" altLang="en-US" dirty="0"/>
              <a:t>を表す</a:t>
            </a:r>
            <a:r>
              <a:rPr kumimoji="1" lang="en-US" altLang="ja-JP" dirty="0" err="1"/>
              <a:t>oikos</a:t>
            </a:r>
            <a:r>
              <a:rPr kumimoji="1" lang="ja-JP" altLang="en-US" dirty="0"/>
              <a:t>と</a:t>
            </a:r>
            <a:r>
              <a:rPr kumimoji="1" lang="en-US" altLang="ja-JP" dirty="0"/>
              <a:t>｢</a:t>
            </a:r>
            <a:r>
              <a:rPr kumimoji="1" lang="ja-JP" altLang="en-US" dirty="0"/>
              <a:t>秩序</a:t>
            </a:r>
            <a:r>
              <a:rPr kumimoji="1" lang="en-US" altLang="ja-JP" dirty="0"/>
              <a:t>｣</a:t>
            </a:r>
            <a:r>
              <a:rPr kumimoji="1" lang="ja-JP" altLang="en-US" dirty="0"/>
              <a:t>を表す</a:t>
            </a:r>
            <a:r>
              <a:rPr kumimoji="1" lang="en-US" altLang="ja-JP" dirty="0"/>
              <a:t>nomos</a:t>
            </a:r>
            <a:r>
              <a:rPr kumimoji="1" lang="ja-JP" altLang="en-US" dirty="0"/>
              <a:t>を語源とする</a:t>
            </a:r>
            <a:r>
              <a:rPr kumimoji="1" lang="en-US" altLang="ja-JP" dirty="0"/>
              <a:t>economy</a:t>
            </a:r>
            <a:r>
              <a:rPr lang="ja-JP" altLang="en-US" dirty="0"/>
              <a:t> </a:t>
            </a:r>
            <a:r>
              <a:rPr kumimoji="1" lang="en-US" altLang="ja-JP" dirty="0"/>
              <a:t>(</a:t>
            </a:r>
            <a:r>
              <a:rPr kumimoji="1" lang="ja-JP" altLang="en-US" dirty="0"/>
              <a:t>経済</a:t>
            </a:r>
            <a:r>
              <a:rPr kumimoji="1" lang="en-US" altLang="ja-JP" dirty="0"/>
              <a:t>)</a:t>
            </a:r>
            <a:r>
              <a:rPr kumimoji="1" lang="ja-JP" altLang="en-US" dirty="0"/>
              <a:t>が、なぜ今の姿になってしまったのか、考えてみたい。</a:t>
            </a:r>
          </a:p>
        </p:txBody>
      </p:sp>
      <p:sp>
        <p:nvSpPr>
          <p:cNvPr id="4" name="スライド番号プレースホルダー 3"/>
          <p:cNvSpPr>
            <a:spLocks noGrp="1"/>
          </p:cNvSpPr>
          <p:nvPr>
            <p:ph type="sldNum" sz="quarter" idx="10"/>
          </p:nvPr>
        </p:nvSpPr>
        <p:spPr>
          <a:xfrm>
            <a:off x="3997079" y="8812348"/>
            <a:ext cx="2971800" cy="458787"/>
          </a:xfrm>
        </p:spPr>
        <p:txBody>
          <a:bodyPr/>
          <a:lstStyle/>
          <a:p>
            <a:fld id="{EB408F89-6D6E-40BD-B098-61559612D743}" type="slidenum">
              <a:rPr lang="ja-JP" altLang="en-US" smtClean="0"/>
              <a:pPr/>
              <a:t>1</a:t>
            </a:fld>
            <a:endParaRPr lang="ja-JP" altLang="en-US" dirty="0"/>
          </a:p>
        </p:txBody>
      </p:sp>
    </p:spTree>
    <p:extLst>
      <p:ext uri="{BB962C8B-B14F-4D97-AF65-F5344CB8AC3E}">
        <p14:creationId xmlns:p14="http://schemas.microsoft.com/office/powerpoint/2010/main" val="292017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a:xfrm>
            <a:off x="-90435" y="3869850"/>
            <a:ext cx="7023798" cy="5394730"/>
          </a:xfrm>
        </p:spPr>
        <p:txBody>
          <a:bodyPr/>
          <a:lstStyle/>
          <a:p>
            <a:pPr algn="just"/>
            <a:r>
              <a:rPr kumimoji="1" lang="en-US" altLang="ja-JP" dirty="0"/>
              <a:t>Church</a:t>
            </a:r>
            <a:r>
              <a:rPr kumimoji="1" lang="ja-JP" altLang="en-US" dirty="0"/>
              <a:t>に属していたはずの</a:t>
            </a:r>
            <a:r>
              <a:rPr kumimoji="1" lang="en-US" altLang="ja-JP" dirty="0"/>
              <a:t>corporate</a:t>
            </a:r>
            <a:r>
              <a:rPr kumimoji="1" lang="ja-JP" altLang="en-US" dirty="0"/>
              <a:t>が</a:t>
            </a:r>
            <a:r>
              <a:rPr kumimoji="1" lang="en-US" altLang="ja-JP" dirty="0"/>
              <a:t>State (</a:t>
            </a:r>
            <a:r>
              <a:rPr kumimoji="1" lang="ja-JP" altLang="en-US" dirty="0"/>
              <a:t>国家</a:t>
            </a:r>
            <a:r>
              <a:rPr kumimoji="1" lang="en-US" altLang="ja-JP" dirty="0"/>
              <a:t>)</a:t>
            </a:r>
            <a:r>
              <a:rPr kumimoji="1" lang="ja-JP" altLang="en-US" dirty="0"/>
              <a:t>に略奪された背景に</a:t>
            </a:r>
            <a:r>
              <a:rPr lang="ja-JP" altLang="en-US" dirty="0"/>
              <a:t>は、シュワブ</a:t>
            </a:r>
            <a:r>
              <a:rPr kumimoji="1" lang="ja-JP" altLang="en-US" dirty="0"/>
              <a:t>教授のいう</a:t>
            </a:r>
            <a:r>
              <a:rPr kumimoji="1" lang="en-US" altLang="ja-JP" dirty="0"/>
              <a:t>｢</a:t>
            </a:r>
            <a:r>
              <a:rPr kumimoji="1" lang="ja-JP" altLang="en-US" dirty="0"/>
              <a:t>第二次産業革命 </a:t>
            </a:r>
            <a:r>
              <a:rPr kumimoji="1" lang="en-US" altLang="ja-JP" dirty="0"/>
              <a:t>– </a:t>
            </a:r>
            <a:r>
              <a:rPr kumimoji="1" lang="ja-JP" altLang="en-US" dirty="0"/>
              <a:t>大量生産の開始</a:t>
            </a:r>
            <a:r>
              <a:rPr kumimoji="1" lang="en-US" altLang="ja-JP" dirty="0"/>
              <a:t>｣</a:t>
            </a:r>
            <a:r>
              <a:rPr kumimoji="1" lang="ja-JP" altLang="en-US" dirty="0"/>
              <a:t>がある。彼の</a:t>
            </a:r>
            <a:r>
              <a:rPr lang="en-US" altLang="ja-JP" u="sng" dirty="0">
                <a:hlinkClick r:id="rId3"/>
              </a:rPr>
              <a:t>『</a:t>
            </a:r>
            <a:r>
              <a:rPr lang="en-US" altLang="ja-JP" u="sng" dirty="0" err="1">
                <a:hlinkClick r:id="rId3"/>
              </a:rPr>
              <a:t>第四次産業革命』の拙半訳</a:t>
            </a:r>
            <a:r>
              <a:rPr kumimoji="1" lang="ja-JP" altLang="en-US" dirty="0"/>
              <a:t>から該当部を引用する。</a:t>
            </a:r>
            <a:endParaRPr kumimoji="1" lang="en-US" altLang="ja-JP" dirty="0"/>
          </a:p>
          <a:p>
            <a:pPr algn="just"/>
            <a:endParaRPr lang="en-US" altLang="ja-JP" sz="1050" dirty="0"/>
          </a:p>
          <a:p>
            <a:pPr marL="180975" algn="just"/>
            <a:r>
              <a:rPr lang="ja-JP" altLang="ja-JP" dirty="0"/>
              <a:t>第一次産業革命は、だいたい</a:t>
            </a:r>
            <a:r>
              <a:rPr lang="en-US" altLang="ja-JP" dirty="0"/>
              <a:t>1760</a:t>
            </a:r>
            <a:r>
              <a:rPr lang="ja-JP" altLang="ja-JP" dirty="0"/>
              <a:t>年から</a:t>
            </a:r>
            <a:r>
              <a:rPr lang="en-US" altLang="ja-JP" dirty="0"/>
              <a:t>1840</a:t>
            </a:r>
            <a:r>
              <a:rPr lang="ja-JP" altLang="ja-JP" dirty="0"/>
              <a:t>年にかけて起きた。蒸気機関の発明と鉄道建設が契機となって、手工業でなく機械による生産という工業形態が始まった。第二次産業革命は</a:t>
            </a:r>
            <a:r>
              <a:rPr lang="en-US" altLang="ja-JP" dirty="0"/>
              <a:t>19</a:t>
            </a:r>
            <a:r>
              <a:rPr lang="ja-JP" altLang="ja-JP" dirty="0"/>
              <a:t>世紀終盤から</a:t>
            </a:r>
            <a:r>
              <a:rPr lang="en-US" altLang="ja-JP" dirty="0"/>
              <a:t>20</a:t>
            </a:r>
            <a:r>
              <a:rPr lang="ja-JP" altLang="ja-JP" dirty="0"/>
              <a:t>世紀初頭にかけて起きた。電力、および電力によって自動化された組立生産ラインが生みの親となった大量生産が可能となった。</a:t>
            </a:r>
            <a:r>
              <a:rPr lang="ja-JP" altLang="en-US" dirty="0"/>
              <a:t>（以上、引用）</a:t>
            </a:r>
            <a:endParaRPr lang="en-US" altLang="ja-JP" dirty="0"/>
          </a:p>
          <a:p>
            <a:pPr algn="just"/>
            <a:endParaRPr lang="en-US" altLang="ja-JP" sz="1050" dirty="0"/>
          </a:p>
          <a:p>
            <a:pPr marL="1527175" algn="just"/>
            <a:r>
              <a:rPr lang="ja-JP" altLang="en-US" dirty="0"/>
              <a:t>そう、大量生産は</a:t>
            </a:r>
            <a:r>
              <a:rPr lang="en-US" altLang="ja-JP" dirty="0"/>
              <a:t>19</a:t>
            </a:r>
            <a:r>
              <a:rPr lang="ja-JP" altLang="en-US" dirty="0"/>
              <a:t>世紀終盤から</a:t>
            </a:r>
            <a:r>
              <a:rPr lang="en-US" altLang="ja-JP" dirty="0"/>
              <a:t>20</a:t>
            </a:r>
            <a:r>
              <a:rPr lang="ja-JP" altLang="en-US" dirty="0"/>
              <a:t>世紀初頭に始まった。その典型は、</a:t>
            </a:r>
            <a:r>
              <a:rPr lang="en-US" altLang="ja-JP" dirty="0"/>
              <a:t>1908</a:t>
            </a:r>
            <a:r>
              <a:rPr lang="ja-JP" altLang="en-US" dirty="0"/>
              <a:t>年の</a:t>
            </a:r>
            <a:r>
              <a:rPr lang="en-US" altLang="ja-JP" dirty="0"/>
              <a:t>T</a:t>
            </a:r>
            <a:r>
              <a:rPr lang="ja-JP" altLang="en-US" dirty="0"/>
              <a:t>型フォード</a:t>
            </a:r>
            <a:r>
              <a:rPr lang="en-US" altLang="ja-JP" dirty="0"/>
              <a:t>(</a:t>
            </a:r>
            <a:r>
              <a:rPr lang="ja-JP" altLang="en-US" dirty="0"/>
              <a:t>左図の自動車</a:t>
            </a:r>
            <a:r>
              <a:rPr lang="en-US" altLang="ja-JP" dirty="0"/>
              <a:t>)</a:t>
            </a:r>
            <a:r>
              <a:rPr lang="ja-JP" altLang="en-US" dirty="0"/>
              <a:t>の量産開始。この後、</a:t>
            </a:r>
            <a:r>
              <a:rPr lang="en-US" altLang="ja-JP" dirty="0"/>
              <a:t>Fordism</a:t>
            </a:r>
            <a:r>
              <a:rPr lang="ja-JP" altLang="en-US" dirty="0"/>
              <a:t>が大量生産の代名詞となった。</a:t>
            </a:r>
            <a:r>
              <a:rPr lang="en-US" altLang="ja-JP" dirty="0"/>
              <a:t>｢</a:t>
            </a:r>
            <a:r>
              <a:rPr lang="ja-JP" altLang="en-US" dirty="0"/>
              <a:t>組立生産ライン</a:t>
            </a:r>
            <a:r>
              <a:rPr lang="en-US" altLang="ja-JP" dirty="0"/>
              <a:t>｣｢</a:t>
            </a:r>
            <a:r>
              <a:rPr lang="ja-JP" altLang="en-US" dirty="0"/>
              <a:t>工程管理</a:t>
            </a:r>
            <a:r>
              <a:rPr lang="en-US" altLang="ja-JP" dirty="0"/>
              <a:t>(PC: process control)｣｢</a:t>
            </a:r>
            <a:r>
              <a:rPr lang="ja-JP" altLang="en-US" dirty="0"/>
              <a:t>ベルトコンベアー</a:t>
            </a:r>
            <a:r>
              <a:rPr lang="en-US" altLang="ja-JP" dirty="0"/>
              <a:t>｣</a:t>
            </a:r>
            <a:r>
              <a:rPr lang="ja-JP" altLang="en-US" dirty="0"/>
              <a:t>といった言葉が定着し</a:t>
            </a:r>
            <a:r>
              <a:rPr lang="en-US" altLang="ja-JP" dirty="0"/>
              <a:t>workers</a:t>
            </a:r>
            <a:r>
              <a:rPr lang="ja-JP" altLang="en-US" dirty="0"/>
              <a:t>は他者の指示で働くようになった。</a:t>
            </a:r>
            <a:endParaRPr lang="en-US" altLang="ja-JP" dirty="0"/>
          </a:p>
          <a:p>
            <a:pPr algn="just"/>
            <a:endParaRPr lang="en-US" altLang="ja-JP" sz="1050" dirty="0"/>
          </a:p>
          <a:p>
            <a:pPr algn="just"/>
            <a:r>
              <a:rPr lang="ja-JP" altLang="en-US" dirty="0"/>
              <a:t>職人が一つ一つ手がける物作りが大量生産による物作りへと変わり、チャップリンが映画モダンタイムスで風刺した様に、</a:t>
            </a:r>
            <a:r>
              <a:rPr lang="en-US" altLang="ja-JP" dirty="0"/>
              <a:t>｢</a:t>
            </a:r>
            <a:r>
              <a:rPr lang="ja-JP" altLang="en-US" dirty="0"/>
              <a:t>人間</a:t>
            </a:r>
            <a:r>
              <a:rPr lang="en-US" altLang="ja-JP" dirty="0"/>
              <a:t>｣</a:t>
            </a:r>
            <a:r>
              <a:rPr lang="ja-JP" altLang="en-US" dirty="0"/>
              <a:t>は組立生産ラインに張り付いてネジ締めする</a:t>
            </a:r>
            <a:r>
              <a:rPr lang="en-US" altLang="ja-JP" dirty="0"/>
              <a:t>｢</a:t>
            </a:r>
            <a:r>
              <a:rPr lang="ja-JP" altLang="en-US" dirty="0"/>
              <a:t>歯車</a:t>
            </a:r>
            <a:r>
              <a:rPr lang="en-US" altLang="ja-JP" dirty="0"/>
              <a:t>｣</a:t>
            </a:r>
            <a:r>
              <a:rPr lang="ja-JP" altLang="en-US" dirty="0"/>
              <a:t>となった。</a:t>
            </a:r>
            <a:endParaRPr lang="en-US" altLang="ja-JP" dirty="0"/>
          </a:p>
          <a:p>
            <a:pPr algn="just"/>
            <a:endParaRPr lang="en-US" altLang="ja-JP" sz="1050" dirty="0"/>
          </a:p>
          <a:p>
            <a:pPr algn="just"/>
            <a:r>
              <a:rPr lang="ja-JP" altLang="en-US" dirty="0"/>
              <a:t>功罪相半ば。</a:t>
            </a:r>
            <a:r>
              <a:rPr lang="en-US" altLang="ja-JP" dirty="0"/>
              <a:t>｢</a:t>
            </a:r>
            <a:r>
              <a:rPr lang="ja-JP" altLang="en-US" dirty="0"/>
              <a:t>功</a:t>
            </a:r>
            <a:r>
              <a:rPr lang="en-US" altLang="ja-JP" dirty="0"/>
              <a:t>｣</a:t>
            </a:r>
            <a:r>
              <a:rPr lang="ja-JP" altLang="en-US" dirty="0"/>
              <a:t>もあった。即ち大量生産によって</a:t>
            </a:r>
            <a:r>
              <a:rPr lang="en-US" altLang="ja-JP" dirty="0"/>
              <a:t>｢</a:t>
            </a:r>
            <a:r>
              <a:rPr lang="ja-JP" altLang="en-US" dirty="0"/>
              <a:t>同じ物</a:t>
            </a:r>
            <a:r>
              <a:rPr lang="en-US" altLang="ja-JP" dirty="0"/>
              <a:t>｣｢</a:t>
            </a:r>
            <a:r>
              <a:rPr lang="ja-JP" altLang="en-US" dirty="0"/>
              <a:t>規格品</a:t>
            </a:r>
            <a:r>
              <a:rPr lang="en-US" altLang="ja-JP" dirty="0"/>
              <a:t>｣</a:t>
            </a:r>
            <a:r>
              <a:rPr lang="ja-JP" altLang="en-US" dirty="0"/>
              <a:t>が大量に何時でも作れるようになり、規格品を大量生産する自動車産業、家電産業などが生まれた。</a:t>
            </a:r>
            <a:r>
              <a:rPr lang="en-US" altLang="ja-JP" dirty="0"/>
              <a:t>｢</a:t>
            </a:r>
            <a:r>
              <a:rPr lang="ja-JP" altLang="en-US" dirty="0"/>
              <a:t>需要と供給</a:t>
            </a:r>
            <a:r>
              <a:rPr lang="en-US" altLang="ja-JP" dirty="0"/>
              <a:t>｣｢</a:t>
            </a:r>
            <a:r>
              <a:rPr lang="ja-JP" altLang="en-US" dirty="0"/>
              <a:t>公正市場価格</a:t>
            </a:r>
            <a:r>
              <a:rPr lang="en-US" altLang="ja-JP" dirty="0"/>
              <a:t>｣｢</a:t>
            </a:r>
            <a:r>
              <a:rPr lang="ja-JP" altLang="en-US" dirty="0"/>
              <a:t>安定成長</a:t>
            </a:r>
            <a:r>
              <a:rPr lang="en-US" altLang="ja-JP" dirty="0"/>
              <a:t>｣</a:t>
            </a:r>
            <a:r>
              <a:rPr lang="ja-JP" altLang="en-US" dirty="0"/>
              <a:t>といった概念が生まれ</a:t>
            </a:r>
            <a:r>
              <a:rPr lang="en-US" altLang="ja-JP" dirty="0"/>
              <a:t>｢</a:t>
            </a:r>
            <a:r>
              <a:rPr lang="ja-JP" altLang="en-US" dirty="0"/>
              <a:t>近代経済学</a:t>
            </a:r>
            <a:r>
              <a:rPr lang="en-US" altLang="ja-JP" dirty="0"/>
              <a:t>｣</a:t>
            </a:r>
            <a:r>
              <a:rPr lang="ja-JP" altLang="en-US" dirty="0"/>
              <a:t>が始まった。先述</a:t>
            </a:r>
            <a:r>
              <a:rPr lang="en-US" altLang="ja-JP" dirty="0"/>
              <a:t>(2</a:t>
            </a:r>
            <a:r>
              <a:rPr lang="ja-JP" altLang="en-US" dirty="0"/>
              <a:t>頁</a:t>
            </a:r>
            <a:r>
              <a:rPr lang="en-US" altLang="ja-JP" dirty="0"/>
              <a:t>)</a:t>
            </a:r>
            <a:r>
              <a:rPr lang="ja-JP" altLang="en-US" dirty="0"/>
              <a:t>の、年度毎に利益を発生させることを特徴とする発生主義会計手法が完成し、これを使うことが当然となる事業体が生まれた。</a:t>
            </a:r>
            <a:endParaRPr lang="en-US" altLang="ja-JP" dirty="0"/>
          </a:p>
          <a:p>
            <a:pPr algn="just"/>
            <a:endParaRPr lang="en-US" altLang="ja-JP" sz="900" dirty="0"/>
          </a:p>
          <a:p>
            <a:pPr algn="just"/>
            <a:r>
              <a:rPr lang="ja-JP" altLang="en-US" dirty="0"/>
              <a:t>この事業体は国家にとって無くては成らぬものとなる。なぜなら、年度毎に事業体に発生する利益から税金を国家に納めさせ、従業員に安定的に払われる給料</a:t>
            </a:r>
            <a:r>
              <a:rPr lang="en-US" altLang="ja-JP" dirty="0"/>
              <a:t>(salary)</a:t>
            </a:r>
            <a:r>
              <a:rPr lang="ja-JP" altLang="en-US" dirty="0"/>
              <a:t>からも税金を納めさせれば、国家歳入が潤沢で安定したものになる。更に、今で言う所の経済インフラ</a:t>
            </a:r>
            <a:r>
              <a:rPr lang="en-US" altLang="ja-JP" dirty="0"/>
              <a:t>(economic infrastructure)</a:t>
            </a:r>
            <a:r>
              <a:rPr lang="ja-JP" altLang="en-US" dirty="0" err="1"/>
              <a:t>、</a:t>
            </a:r>
            <a:r>
              <a:rPr lang="ja-JP" altLang="en-US" dirty="0"/>
              <a:t>即ち自動車産業では</a:t>
            </a:r>
            <a:r>
              <a:rPr lang="en-US" altLang="ja-JP" dirty="0"/>
              <a:t>｢</a:t>
            </a:r>
            <a:r>
              <a:rPr lang="ja-JP" altLang="en-US" dirty="0"/>
              <a:t>高速道路網</a:t>
            </a:r>
            <a:r>
              <a:rPr lang="en-US" altLang="ja-JP" dirty="0"/>
              <a:t>｣</a:t>
            </a:r>
            <a:r>
              <a:rPr lang="ja-JP" altLang="en-US" dirty="0" err="1"/>
              <a:t>、</a:t>
            </a:r>
            <a:r>
              <a:rPr lang="ja-JP" altLang="en-US" dirty="0"/>
              <a:t>家電産業では</a:t>
            </a:r>
            <a:r>
              <a:rPr lang="en-US" altLang="ja-JP" dirty="0"/>
              <a:t>｢</a:t>
            </a:r>
            <a:r>
              <a:rPr lang="ja-JP" altLang="en-US" dirty="0"/>
              <a:t>発電･送電網</a:t>
            </a:r>
            <a:r>
              <a:rPr lang="en-US" altLang="ja-JP" dirty="0"/>
              <a:t>｣</a:t>
            </a:r>
            <a:r>
              <a:rPr lang="ja-JP" altLang="en-US" dirty="0"/>
              <a:t>がこれら事業体存立の基礎にあり、この様な経済インフラを国家が税収を使って整備すればするほど、自動車や家電の需要は拡大し、事業体利益は拡大し従業員給料は昇給し、国家税収が拡大し</a:t>
            </a:r>
            <a:r>
              <a:rPr lang="en-US" altLang="ja-JP" dirty="0"/>
              <a:t>...</a:t>
            </a:r>
            <a:r>
              <a:rPr lang="ja-JP" altLang="en-US" dirty="0"/>
              <a:t>という経済好循環が生まれるからだ。</a:t>
            </a:r>
            <a:endParaRPr lang="en-US" altLang="ja-JP" dirty="0"/>
          </a:p>
          <a:p>
            <a:pPr algn="just"/>
            <a:endParaRPr lang="en-US" altLang="ja-JP" sz="1050" dirty="0"/>
          </a:p>
          <a:p>
            <a:pPr algn="just"/>
            <a:r>
              <a:rPr lang="ja-JP" altLang="en-US" b="1" dirty="0"/>
              <a:t>国家はこの事業体に</a:t>
            </a:r>
            <a:r>
              <a:rPr lang="en-US" altLang="ja-JP" b="1" dirty="0"/>
              <a:t>corporate</a:t>
            </a:r>
            <a:r>
              <a:rPr lang="ja-JP" altLang="en-US" b="1" dirty="0"/>
              <a:t>という尊称をつけこの経済運営法を</a:t>
            </a:r>
            <a:r>
              <a:rPr lang="en-US" altLang="ja-JP" b="1" dirty="0"/>
              <a:t>corporatism</a:t>
            </a:r>
            <a:r>
              <a:rPr lang="ja-JP" altLang="en-US" b="1" dirty="0"/>
              <a:t>と呼ぶようになった。</a:t>
            </a:r>
            <a:endParaRPr lang="en-US" altLang="ja-JP" b="1" dirty="0"/>
          </a:p>
          <a:p>
            <a:pPr algn="just"/>
            <a:endParaRPr kumimoji="1" lang="ja-JP" altLang="en-US" dirty="0"/>
          </a:p>
        </p:txBody>
      </p:sp>
      <p:sp>
        <p:nvSpPr>
          <p:cNvPr id="4" name="スライド番号プレースホルダー 3"/>
          <p:cNvSpPr>
            <a:spLocks noGrp="1"/>
          </p:cNvSpPr>
          <p:nvPr>
            <p:ph type="sldNum" sz="quarter" idx="5"/>
          </p:nvPr>
        </p:nvSpPr>
        <p:spPr>
          <a:xfrm>
            <a:off x="3961563" y="8805793"/>
            <a:ext cx="2971800" cy="458787"/>
          </a:xfrm>
        </p:spPr>
        <p:txBody>
          <a:bodyPr/>
          <a:lstStyle/>
          <a:p>
            <a:fld id="{EB408F89-6D6E-40BD-B098-61559612D743}" type="slidenum">
              <a:rPr lang="ja-JP" altLang="en-US" sz="1400" smtClean="0"/>
              <a:pPr/>
              <a:t>10</a:t>
            </a:fld>
            <a:endParaRPr lang="ja-JP" altLang="en-US" dirty="0"/>
          </a:p>
        </p:txBody>
      </p:sp>
      <p:pic>
        <p:nvPicPr>
          <p:cNvPr id="5" name="図 4">
            <a:extLst>
              <a:ext uri="{FF2B5EF4-FFF2-40B4-BE49-F238E27FC236}">
                <a16:creationId xmlns:a16="http://schemas.microsoft.com/office/drawing/2014/main" xmlns="" id="{81007823-E331-49AB-B6E5-1D63950DF996}"/>
              </a:ext>
            </a:extLst>
          </p:cNvPr>
          <p:cNvPicPr>
            <a:picLocks noChangeAspect="1"/>
          </p:cNvPicPr>
          <p:nvPr/>
        </p:nvPicPr>
        <p:blipFill>
          <a:blip r:embed="rId4"/>
          <a:stretch>
            <a:fillRect/>
          </a:stretch>
        </p:blipFill>
        <p:spPr>
          <a:xfrm>
            <a:off x="0" y="5243513"/>
            <a:ext cx="1517301" cy="890506"/>
          </a:xfrm>
          <a:prstGeom prst="rect">
            <a:avLst/>
          </a:prstGeom>
        </p:spPr>
      </p:pic>
    </p:spTree>
    <p:extLst>
      <p:ext uri="{BB962C8B-B14F-4D97-AF65-F5344CB8AC3E}">
        <p14:creationId xmlns:p14="http://schemas.microsoft.com/office/powerpoint/2010/main" val="36915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xmlns="" id="{595BF177-7452-4C8B-883D-78F41ECE69EF}"/>
              </a:ext>
            </a:extLst>
          </p:cNvPr>
          <p:cNvPicPr>
            <a:picLocks noChangeAspect="1"/>
          </p:cNvPicPr>
          <p:nvPr/>
        </p:nvPicPr>
        <p:blipFill>
          <a:blip r:embed="rId3"/>
          <a:stretch>
            <a:fillRect/>
          </a:stretch>
        </p:blipFill>
        <p:spPr>
          <a:xfrm>
            <a:off x="-70338" y="4569818"/>
            <a:ext cx="2322012" cy="1833563"/>
          </a:xfrm>
          <a:prstGeom prst="rect">
            <a:avLst/>
          </a:prstGeom>
        </p:spPr>
      </p:pic>
      <p:sp>
        <p:nvSpPr>
          <p:cNvPr id="3" name="ノート プレースホルダー 2"/>
          <p:cNvSpPr>
            <a:spLocks noGrp="1"/>
          </p:cNvSpPr>
          <p:nvPr>
            <p:ph type="body" idx="1"/>
          </p:nvPr>
        </p:nvSpPr>
        <p:spPr/>
        <p:txBody>
          <a:bodyPr/>
          <a:lstStyle/>
          <a:p>
            <a:pPr algn="just"/>
            <a:r>
              <a:rPr kumimoji="1" lang="ja-JP" altLang="en-US" dirty="0"/>
              <a:t>今でこそ</a:t>
            </a:r>
            <a:r>
              <a:rPr kumimoji="1" lang="ja-JP" altLang="en-US" b="1" dirty="0"/>
              <a:t>公正市場価格</a:t>
            </a:r>
            <a:r>
              <a:rPr kumimoji="1" lang="en-US" altLang="ja-JP" b="1" dirty="0"/>
              <a:t>(fair market value)</a:t>
            </a:r>
            <a:r>
              <a:rPr kumimoji="1" lang="ja-JP" altLang="en-US" dirty="0"/>
              <a:t>は、不可侵と言って良いほど経済規範の基礎にある。しかしそうなったのは最近、百余年前のこと。市場主義</a:t>
            </a:r>
            <a:r>
              <a:rPr kumimoji="1" lang="en-US" altLang="ja-JP" dirty="0"/>
              <a:t>(marketism)</a:t>
            </a:r>
            <a:r>
              <a:rPr kumimoji="1" lang="ja-JP" altLang="en-US" dirty="0"/>
              <a:t>と呼ばれるこの経済規範は、今現在</a:t>
            </a:r>
            <a:r>
              <a:rPr kumimoji="1" lang="en-US" altLang="ja-JP" dirty="0"/>
              <a:t>justice</a:t>
            </a:r>
            <a:r>
              <a:rPr kumimoji="1" lang="ja-JP" altLang="en-US" dirty="0"/>
              <a:t>だとは言えるが、</a:t>
            </a:r>
            <a:r>
              <a:rPr kumimoji="1" lang="en-US" altLang="ja-JP" dirty="0"/>
              <a:t>righteousness</a:t>
            </a:r>
            <a:r>
              <a:rPr kumimoji="1" lang="ja-JP" altLang="en-US" dirty="0"/>
              <a:t>だとは言えないし恐らくこの先も言えないだろう。</a:t>
            </a:r>
            <a:endParaRPr kumimoji="1" lang="en-US" altLang="ja-JP" dirty="0"/>
          </a:p>
          <a:p>
            <a:pPr algn="just"/>
            <a:endParaRPr lang="en-US" altLang="ja-JP" dirty="0"/>
          </a:p>
          <a:p>
            <a:pPr marL="1879600" algn="just"/>
            <a:r>
              <a:rPr lang="ja-JP" altLang="en-US" dirty="0"/>
              <a:t>そもそも公正市場価格は、</a:t>
            </a:r>
            <a:r>
              <a:rPr lang="en-US" altLang="ja-JP" dirty="0"/>
              <a:t>｢</a:t>
            </a:r>
            <a:r>
              <a:rPr lang="ja-JP" altLang="en-US" dirty="0"/>
              <a:t>同じ物</a:t>
            </a:r>
            <a:r>
              <a:rPr lang="en-US" altLang="ja-JP" dirty="0"/>
              <a:t>｣</a:t>
            </a:r>
            <a:r>
              <a:rPr lang="ja-JP" altLang="en-US" dirty="0"/>
              <a:t>と見なせる規格品が大量生産によって製造され、その大量の</a:t>
            </a:r>
            <a:r>
              <a:rPr lang="en-US" altLang="ja-JP" dirty="0"/>
              <a:t>｢</a:t>
            </a:r>
            <a:r>
              <a:rPr lang="ja-JP" altLang="en-US" dirty="0"/>
              <a:t>同じ物</a:t>
            </a:r>
            <a:r>
              <a:rPr lang="en-US" altLang="ja-JP" dirty="0"/>
              <a:t>｣</a:t>
            </a:r>
            <a:r>
              <a:rPr lang="ja-JP" altLang="en-US" dirty="0"/>
              <a:t>が市場に出回り、人々がそれを欲しがる</a:t>
            </a:r>
            <a:r>
              <a:rPr lang="en-US" altLang="ja-JP" dirty="0"/>
              <a:t>｢</a:t>
            </a:r>
            <a:r>
              <a:rPr lang="ja-JP" altLang="en-US" dirty="0"/>
              <a:t>需要</a:t>
            </a:r>
            <a:r>
              <a:rPr lang="en-US" altLang="ja-JP" dirty="0"/>
              <a:t>｣</a:t>
            </a:r>
            <a:r>
              <a:rPr lang="ja-JP" altLang="en-US" dirty="0"/>
              <a:t>が形成されて初めて成立する。更に言えば左図の様に、</a:t>
            </a:r>
            <a:r>
              <a:rPr lang="en-US" altLang="ja-JP" dirty="0"/>
              <a:t>｢</a:t>
            </a:r>
            <a:r>
              <a:rPr lang="ja-JP" altLang="en-US" dirty="0"/>
              <a:t>安ければ買う」の需要曲線と</a:t>
            </a:r>
            <a:r>
              <a:rPr lang="en-US" altLang="ja-JP" dirty="0"/>
              <a:t>｢</a:t>
            </a:r>
            <a:r>
              <a:rPr lang="ja-JP" altLang="en-US" dirty="0"/>
              <a:t>高ければ製造する</a:t>
            </a:r>
            <a:r>
              <a:rPr lang="en-US" altLang="ja-JP" dirty="0"/>
              <a:t>｣</a:t>
            </a:r>
            <a:r>
              <a:rPr lang="ja-JP" altLang="en-US" dirty="0"/>
              <a:t>の供給曲線が市場に形成されるほど大量に、</a:t>
            </a:r>
            <a:r>
              <a:rPr lang="en-US" altLang="ja-JP" dirty="0"/>
              <a:t>｢</a:t>
            </a:r>
            <a:r>
              <a:rPr lang="ja-JP" altLang="en-US" dirty="0"/>
              <a:t>同じ物</a:t>
            </a:r>
            <a:r>
              <a:rPr lang="en-US" altLang="ja-JP" dirty="0"/>
              <a:t>｣</a:t>
            </a:r>
            <a:r>
              <a:rPr lang="ja-JP" altLang="en-US" dirty="0"/>
              <a:t>と見なせる規格品が製造され人々に知れ渡って、初めて</a:t>
            </a:r>
            <a:r>
              <a:rPr lang="en-US" altLang="ja-JP" dirty="0"/>
              <a:t>｢</a:t>
            </a:r>
            <a:r>
              <a:rPr lang="ja-JP" altLang="en-US" dirty="0"/>
              <a:t>公正</a:t>
            </a:r>
            <a:r>
              <a:rPr lang="en-US" altLang="ja-JP" dirty="0"/>
              <a:t>｣</a:t>
            </a:r>
            <a:r>
              <a:rPr lang="ja-JP" altLang="en-US" dirty="0"/>
              <a:t>市場価格というものが成立する。つまり、前頁で示した</a:t>
            </a:r>
            <a:r>
              <a:rPr lang="en-US" altLang="ja-JP" dirty="0"/>
              <a:t>19</a:t>
            </a:r>
            <a:r>
              <a:rPr lang="ja-JP" altLang="en-US" dirty="0"/>
              <a:t>世紀終盤から</a:t>
            </a:r>
            <a:r>
              <a:rPr lang="en-US" altLang="ja-JP" dirty="0"/>
              <a:t>20</a:t>
            </a:r>
            <a:r>
              <a:rPr lang="ja-JP" altLang="en-US" dirty="0"/>
              <a:t>世紀初頭にかけて起きた第二次産業革命によって</a:t>
            </a:r>
            <a:r>
              <a:rPr lang="en-US" altLang="ja-JP" dirty="0"/>
              <a:t>｢</a:t>
            </a:r>
            <a:r>
              <a:rPr lang="ja-JP" altLang="en-US" dirty="0"/>
              <a:t>大量生産</a:t>
            </a:r>
            <a:r>
              <a:rPr lang="en-US" altLang="ja-JP" dirty="0"/>
              <a:t>｣</a:t>
            </a:r>
            <a:r>
              <a:rPr lang="ja-JP" altLang="en-US" dirty="0"/>
              <a:t>が始まって、初めて成立した概念であり、極めて唯物主義</a:t>
            </a:r>
            <a:r>
              <a:rPr lang="en-US" altLang="ja-JP" dirty="0"/>
              <a:t>(materialism)</a:t>
            </a:r>
            <a:r>
              <a:rPr lang="ja-JP" altLang="en-US" dirty="0"/>
              <a:t>的、世俗的</a:t>
            </a:r>
            <a:r>
              <a:rPr lang="en-US" altLang="ja-JP" dirty="0"/>
              <a:t>(worldly)</a:t>
            </a:r>
            <a:r>
              <a:rPr lang="ja-JP" altLang="en-US" dirty="0"/>
              <a:t>な規範概念なのだ。</a:t>
            </a:r>
            <a:endParaRPr lang="en-US" altLang="ja-JP" dirty="0"/>
          </a:p>
          <a:p>
            <a:pPr marL="1879600" algn="just"/>
            <a:endParaRPr kumimoji="1" lang="en-US" altLang="ja-JP" dirty="0"/>
          </a:p>
          <a:p>
            <a:pPr algn="just"/>
            <a:r>
              <a:rPr kumimoji="1" lang="ja-JP" altLang="en-US" dirty="0"/>
              <a:t>では第二次産業革命が始まる</a:t>
            </a:r>
            <a:r>
              <a:rPr kumimoji="1" lang="en-US" altLang="ja-JP" dirty="0"/>
              <a:t>19</a:t>
            </a:r>
            <a:r>
              <a:rPr kumimoji="1" lang="ja-JP" altLang="en-US" dirty="0"/>
              <a:t>世終盤以前の経済規範は何だったのか？</a:t>
            </a:r>
            <a:endParaRPr kumimoji="1" lang="en-US" altLang="ja-JP" dirty="0"/>
          </a:p>
          <a:p>
            <a:pPr algn="just"/>
            <a:endParaRPr lang="en-US" altLang="ja-JP" dirty="0"/>
          </a:p>
          <a:p>
            <a:pPr algn="just"/>
            <a:r>
              <a:rPr kumimoji="1" lang="ja-JP" altLang="en-US" dirty="0"/>
              <a:t>それは、或る物事と或る物事を交換取引し合う当事者達がその都度決める</a:t>
            </a:r>
            <a:r>
              <a:rPr kumimoji="1" lang="ja-JP" altLang="en-US" b="1" dirty="0"/>
              <a:t>衡平価値</a:t>
            </a:r>
            <a:r>
              <a:rPr kumimoji="1" lang="en-US" altLang="ja-JP" b="1" dirty="0"/>
              <a:t>(equity)</a:t>
            </a:r>
            <a:r>
              <a:rPr kumimoji="1" lang="ja-JP" altLang="en-US" dirty="0" err="1"/>
              <a:t>。</a:t>
            </a:r>
            <a:r>
              <a:rPr kumimoji="1" lang="ja-JP" altLang="en-US" dirty="0"/>
              <a:t>より正確に言う</a:t>
            </a:r>
            <a:r>
              <a:rPr lang="ja-JP" altLang="en-US" dirty="0"/>
              <a:t>と、或る物事と或る物事を交換取引し合うことが出来るほど良く知り合って取引</a:t>
            </a:r>
            <a:r>
              <a:rPr lang="en-US" altLang="ja-JP" dirty="0"/>
              <a:t>partner</a:t>
            </a:r>
            <a:r>
              <a:rPr lang="ja-JP" altLang="en-US" dirty="0"/>
              <a:t>となった当事者達の間でその都度成立する</a:t>
            </a:r>
            <a:r>
              <a:rPr lang="ja-JP" altLang="en-US" b="1" dirty="0"/>
              <a:t>当事者間衡平価値</a:t>
            </a:r>
            <a:r>
              <a:rPr lang="en-US" altLang="ja-JP" b="1" dirty="0"/>
              <a:t>(equity as between the partners)</a:t>
            </a:r>
            <a:r>
              <a:rPr lang="ja-JP" altLang="en-US" dirty="0" err="1"/>
              <a:t>。</a:t>
            </a:r>
            <a:r>
              <a:rPr lang="ja-JP" altLang="en-US" dirty="0"/>
              <a:t>これが守るべき規範だった。</a:t>
            </a:r>
            <a:r>
              <a:rPr lang="en-US" altLang="ja-JP" dirty="0"/>
              <a:t>the partners</a:t>
            </a:r>
            <a:r>
              <a:rPr lang="ja-JP" altLang="en-US" dirty="0"/>
              <a:t>は定冠詞</a:t>
            </a:r>
            <a:r>
              <a:rPr lang="en-US" altLang="ja-JP" dirty="0" smtClean="0"/>
              <a:t>the</a:t>
            </a:r>
            <a:r>
              <a:rPr lang="ja-JP" altLang="en-US" dirty="0" smtClean="0"/>
              <a:t>付き複数形</a:t>
            </a:r>
            <a:r>
              <a:rPr lang="ja-JP" altLang="en-US" dirty="0"/>
              <a:t>。意味を深く探ろう。</a:t>
            </a:r>
            <a:endParaRPr lang="en-US" altLang="ja-JP" dirty="0"/>
          </a:p>
          <a:p>
            <a:pPr algn="just"/>
            <a:endParaRPr kumimoji="1" lang="en-US" altLang="ja-JP" dirty="0"/>
          </a:p>
          <a:p>
            <a:pPr algn="just"/>
            <a:r>
              <a:rPr kumimoji="1" lang="ja-JP" altLang="en-US" dirty="0"/>
              <a:t>そもそも、この世の物事に</a:t>
            </a:r>
            <a:r>
              <a:rPr kumimoji="1" lang="en-US" altLang="ja-JP" dirty="0"/>
              <a:t>｢</a:t>
            </a:r>
            <a:r>
              <a:rPr kumimoji="1" lang="ja-JP" altLang="en-US" dirty="0"/>
              <a:t>同じもの」はあり得ない。規格品であってもどこか少しずつ違う。更に言えば、物事を価値評価する側の人間も一人一人違う。その様な一人一人を</a:t>
            </a:r>
            <a:r>
              <a:rPr kumimoji="1" lang="en-US" altLang="ja-JP" b="1" dirty="0"/>
              <a:t>｢</a:t>
            </a:r>
            <a:r>
              <a:rPr kumimoji="1" lang="ja-JP" altLang="en-US" b="1" dirty="0"/>
              <a:t>顔のない</a:t>
            </a:r>
            <a:r>
              <a:rPr kumimoji="1" lang="en-US" altLang="ja-JP" b="1" dirty="0"/>
              <a:t>｣</a:t>
            </a:r>
            <a:r>
              <a:rPr kumimoji="1" lang="ja-JP" altLang="en-US" b="1" dirty="0"/>
              <a:t>合理的経済人</a:t>
            </a:r>
            <a:r>
              <a:rPr kumimoji="1" lang="en-US" altLang="ja-JP" b="1" dirty="0"/>
              <a:t>(homo economicus)</a:t>
            </a:r>
            <a:r>
              <a:rPr kumimoji="1" lang="ja-JP" altLang="en-US" dirty="0"/>
              <a:t>として扱い、</a:t>
            </a:r>
            <a:r>
              <a:rPr kumimoji="1" lang="en-US" altLang="ja-JP" dirty="0"/>
              <a:t>｢</a:t>
            </a:r>
            <a:r>
              <a:rPr kumimoji="1" lang="ja-JP" altLang="en-US" dirty="0"/>
              <a:t>安ければ買う</a:t>
            </a:r>
            <a:r>
              <a:rPr kumimoji="1" lang="en-US" altLang="ja-JP" dirty="0"/>
              <a:t>｣</a:t>
            </a:r>
            <a:r>
              <a:rPr kumimoji="1" lang="ja-JP" altLang="en-US" dirty="0"/>
              <a:t>の一つの需要曲線の上に載せるのは、一人一人の個性、</a:t>
            </a:r>
            <a:r>
              <a:rPr kumimoji="1" lang="en-US" altLang="ja-JP" dirty="0"/>
              <a:t>personality</a:t>
            </a:r>
            <a:r>
              <a:rPr kumimoji="1" lang="ja-JP" altLang="en-US" dirty="0" err="1"/>
              <a:t>、</a:t>
            </a:r>
            <a:r>
              <a:rPr kumimoji="1" lang="ja-JP" altLang="en-US" dirty="0"/>
              <a:t>一人一人が持つ価値観</a:t>
            </a:r>
            <a:r>
              <a:rPr kumimoji="1" lang="en-US" altLang="ja-JP" dirty="0"/>
              <a:t>(values)</a:t>
            </a:r>
            <a:r>
              <a:rPr kumimoji="1" lang="ja-JP" altLang="en-US" dirty="0"/>
              <a:t>の違い</a:t>
            </a:r>
            <a:r>
              <a:rPr lang="ja-JP" altLang="en-US" dirty="0"/>
              <a:t>を余りにも軽視</a:t>
            </a:r>
            <a:r>
              <a:rPr kumimoji="1" lang="ja-JP" altLang="en-US" dirty="0"/>
              <a:t>している。</a:t>
            </a:r>
            <a:endParaRPr kumimoji="1" lang="en-US" altLang="ja-JP" dirty="0"/>
          </a:p>
          <a:p>
            <a:pPr algn="just"/>
            <a:endParaRPr lang="en-US" altLang="ja-JP" dirty="0"/>
          </a:p>
          <a:p>
            <a:pPr algn="just"/>
            <a:r>
              <a:rPr kumimoji="1" lang="ja-JP" altLang="en-US" dirty="0"/>
              <a:t>確かに、この様な違いを</a:t>
            </a:r>
            <a:r>
              <a:rPr lang="en-US" altLang="ja-JP" dirty="0"/>
              <a:t>｢</a:t>
            </a:r>
            <a:r>
              <a:rPr kumimoji="1" lang="ja-JP" altLang="en-US" dirty="0"/>
              <a:t>軽視</a:t>
            </a:r>
            <a:r>
              <a:rPr lang="en-US" altLang="ja-JP" dirty="0"/>
              <a:t>｣</a:t>
            </a:r>
            <a:r>
              <a:rPr kumimoji="1" lang="ja-JP" altLang="en-US" dirty="0"/>
              <a:t>することによって近代経済が成立し、或る種の高度経済成長を達成できた。しかしもうこの</a:t>
            </a:r>
            <a:r>
              <a:rPr lang="en-US" altLang="ja-JP" dirty="0"/>
              <a:t>｢</a:t>
            </a:r>
            <a:r>
              <a:rPr lang="ja-JP" altLang="en-US" dirty="0"/>
              <a:t>軽視</a:t>
            </a:r>
            <a:r>
              <a:rPr lang="en-US" altLang="ja-JP" dirty="0"/>
              <a:t>｣</a:t>
            </a:r>
            <a:r>
              <a:rPr kumimoji="1" lang="ja-JP" altLang="en-US" dirty="0"/>
              <a:t>によって私達が失うもの破壊するものが無視できなくなった。</a:t>
            </a:r>
            <a:endParaRPr kumimoji="1" lang="en-US" altLang="ja-JP" dirty="0"/>
          </a:p>
          <a:p>
            <a:pPr algn="just"/>
            <a:endParaRPr lang="en-US" altLang="ja-JP" dirty="0"/>
          </a:p>
          <a:p>
            <a:pPr algn="just"/>
            <a:endParaRPr kumimoji="1" lang="ja-JP" altLang="en-US" dirty="0"/>
          </a:p>
        </p:txBody>
      </p:sp>
      <p:sp>
        <p:nvSpPr>
          <p:cNvPr id="2" name="スライド イメージ プレースホルダー 1"/>
          <p:cNvSpPr>
            <a:spLocks noGrp="1" noRot="1" noChangeAspect="1"/>
          </p:cNvSpPr>
          <p:nvPr>
            <p:ph type="sldImg"/>
          </p:nvPr>
        </p:nvSpPr>
        <p:spPr>
          <a:xfrm>
            <a:off x="842963" y="0"/>
            <a:ext cx="5200650" cy="3900488"/>
          </a:xfrm>
        </p:spPr>
      </p:sp>
      <p:sp>
        <p:nvSpPr>
          <p:cNvPr id="4" name="スライド番号プレースホルダー 3"/>
          <p:cNvSpPr>
            <a:spLocks noGrp="1"/>
          </p:cNvSpPr>
          <p:nvPr>
            <p:ph type="sldNum" sz="quarter" idx="5"/>
          </p:nvPr>
        </p:nvSpPr>
        <p:spPr>
          <a:xfrm>
            <a:off x="3954952" y="8785697"/>
            <a:ext cx="2971800" cy="458787"/>
          </a:xfrm>
        </p:spPr>
        <p:txBody>
          <a:bodyPr/>
          <a:lstStyle/>
          <a:p>
            <a:fld id="{EB408F89-6D6E-40BD-B098-61559612D743}" type="slidenum">
              <a:rPr lang="ja-JP" altLang="en-US" smtClean="0"/>
              <a:pPr/>
              <a:t>11</a:t>
            </a:fld>
            <a:endParaRPr lang="ja-JP" altLang="en-US" dirty="0"/>
          </a:p>
        </p:txBody>
      </p:sp>
    </p:spTree>
    <p:extLst>
      <p:ext uri="{BB962C8B-B14F-4D97-AF65-F5344CB8AC3E}">
        <p14:creationId xmlns:p14="http://schemas.microsoft.com/office/powerpoint/2010/main" val="176137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a:xfrm>
            <a:off x="15082" y="3900488"/>
            <a:ext cx="6856412" cy="5136055"/>
          </a:xfrm>
        </p:spPr>
        <p:txBody>
          <a:bodyPr>
            <a:noAutofit/>
          </a:bodyPr>
          <a:lstStyle/>
          <a:p>
            <a:pPr algn="just"/>
            <a:r>
              <a:rPr kumimoji="1" lang="ja-JP" altLang="en-US" dirty="0"/>
              <a:t>ここから</a:t>
            </a:r>
            <a:r>
              <a:rPr kumimoji="1" lang="en-US" altLang="ja-JP" dirty="0" smtClean="0"/>
              <a:t>3</a:t>
            </a:r>
            <a:r>
              <a:rPr kumimoji="1" lang="ja-JP" altLang="en-US" dirty="0" smtClean="0"/>
              <a:t>枚は</a:t>
            </a:r>
            <a:r>
              <a:rPr kumimoji="1" lang="ja-JP" altLang="en-US" dirty="0"/>
              <a:t>、フランシスコ教皇の秘蔵っ子</a:t>
            </a:r>
            <a:r>
              <a:rPr lang="en-US" altLang="ja-JP" u="sng" dirty="0">
                <a:hlinkClick r:id="rId3"/>
              </a:rPr>
              <a:t>Augusto Zampini </a:t>
            </a:r>
            <a:r>
              <a:rPr lang="en-US" altLang="ja-JP" u="sng" dirty="0" err="1">
                <a:hlinkClick r:id="rId3"/>
              </a:rPr>
              <a:t>Davies神父</a:t>
            </a:r>
            <a:r>
              <a:rPr kumimoji="1" lang="ja-JP" altLang="en-US" dirty="0"/>
              <a:t>の</a:t>
            </a:r>
            <a:r>
              <a:rPr kumimoji="1" lang="en-US" altLang="ja-JP" dirty="0"/>
              <a:t>ppt</a:t>
            </a:r>
            <a:r>
              <a:rPr kumimoji="1" lang="ja-JP" altLang="en-US" dirty="0" err="1"/>
              <a:t>を紹</a:t>
            </a:r>
            <a:r>
              <a:rPr kumimoji="1" lang="ja-JP" altLang="en-US" dirty="0"/>
              <a:t>介する。</a:t>
            </a:r>
            <a:endParaRPr kumimoji="1" lang="en-US" altLang="ja-JP" dirty="0"/>
          </a:p>
          <a:p>
            <a:pPr algn="just"/>
            <a:endParaRPr lang="en-US" altLang="ja-JP" dirty="0"/>
          </a:p>
          <a:p>
            <a:pPr marL="1797050" algn="just"/>
            <a:r>
              <a:rPr lang="en-US" altLang="ja-JP" u="sng" dirty="0">
                <a:hlinkClick r:id="rId3"/>
              </a:rPr>
              <a:t>Augusto Zampini </a:t>
            </a:r>
            <a:r>
              <a:rPr lang="en-US" altLang="ja-JP" u="sng" dirty="0" err="1">
                <a:hlinkClick r:id="rId3"/>
              </a:rPr>
              <a:t>Davies</a:t>
            </a:r>
            <a:r>
              <a:rPr lang="en-US" altLang="ja-JP" u="sng" dirty="0" err="1" smtClean="0">
                <a:hlinkClick r:id="rId3"/>
              </a:rPr>
              <a:t>神父</a:t>
            </a:r>
            <a:r>
              <a:rPr kumimoji="1" lang="ja-JP" altLang="en-US" dirty="0" smtClean="0"/>
              <a:t>は</a:t>
            </a:r>
            <a:r>
              <a:rPr kumimoji="1" lang="ja-JP" altLang="en-US" dirty="0"/>
              <a:t>、</a:t>
            </a:r>
            <a:r>
              <a:rPr kumimoji="1" lang="en-US" altLang="ja-JP" dirty="0"/>
              <a:t>1960</a:t>
            </a:r>
            <a:r>
              <a:rPr kumimoji="1" lang="ja-JP" altLang="en-US" dirty="0"/>
              <a:t>年代後半アルゼンチン生</a:t>
            </a:r>
            <a:r>
              <a:rPr kumimoji="1" lang="ja-JP" altLang="en-US" dirty="0" smtClean="0"/>
              <a:t>、</a:t>
            </a:r>
            <a:r>
              <a:rPr lang="en-US" altLang="ja-JP" dirty="0" smtClean="0"/>
              <a:t>1993</a:t>
            </a:r>
            <a:r>
              <a:rPr lang="ja-JP" altLang="en-US" dirty="0" smtClean="0"/>
              <a:t>年</a:t>
            </a:r>
            <a:r>
              <a:rPr lang="en-US" altLang="ja-JP" dirty="0" smtClean="0"/>
              <a:t>20</a:t>
            </a:r>
            <a:r>
              <a:rPr kumimoji="1" lang="ja-JP" altLang="en-US" dirty="0"/>
              <a:t>歳台</a:t>
            </a:r>
            <a:r>
              <a:rPr kumimoji="1" lang="ja-JP" altLang="en-US" dirty="0" smtClean="0"/>
              <a:t>後半の時</a:t>
            </a:r>
            <a:r>
              <a:rPr lang="en-US" altLang="ja-JP" u="sng" dirty="0" err="1" smtClean="0">
                <a:hlinkClick r:id="rId4"/>
              </a:rPr>
              <a:t>Pontificia</a:t>
            </a:r>
            <a:r>
              <a:rPr lang="en-US" altLang="ja-JP" u="sng" dirty="0" smtClean="0">
                <a:hlinkClick r:id="rId4"/>
              </a:rPr>
              <a:t> </a:t>
            </a:r>
            <a:r>
              <a:rPr lang="en-US" altLang="ja-JP" u="sng" dirty="0">
                <a:hlinkClick r:id="rId4"/>
              </a:rPr>
              <a:t>Universidad </a:t>
            </a:r>
            <a:r>
              <a:rPr lang="en-US" altLang="ja-JP" u="sng" dirty="0" err="1">
                <a:hlinkClick r:id="rId4"/>
              </a:rPr>
              <a:t>Católica</a:t>
            </a:r>
            <a:r>
              <a:rPr lang="en-US" altLang="ja-JP" u="sng" dirty="0">
                <a:hlinkClick r:id="rId4"/>
              </a:rPr>
              <a:t> Argentina</a:t>
            </a:r>
            <a:r>
              <a:rPr lang="ja-JP" altLang="en-US" dirty="0"/>
              <a:t>から</a:t>
            </a:r>
            <a:r>
              <a:rPr lang="en-US" altLang="ja-JP" dirty="0"/>
              <a:t>LLB</a:t>
            </a:r>
            <a:r>
              <a:rPr kumimoji="1" lang="ja-JP" altLang="en-US" dirty="0"/>
              <a:t>の学位</a:t>
            </a:r>
            <a:r>
              <a:rPr kumimoji="1" lang="ja-JP" altLang="en-US" dirty="0" smtClean="0"/>
              <a:t>取得、米系</a:t>
            </a:r>
            <a:r>
              <a:rPr kumimoji="1" lang="en-US" altLang="ja-JP" dirty="0" smtClean="0"/>
              <a:t>Law Firm</a:t>
            </a:r>
            <a:r>
              <a:rPr kumimoji="1" lang="ja-JP" altLang="en-US" dirty="0" smtClean="0"/>
              <a:t>大手の</a:t>
            </a:r>
            <a:r>
              <a:rPr lang="en-US" altLang="ja-JP" u="sng" dirty="0" smtClean="0">
                <a:hlinkClick r:id="rId5"/>
              </a:rPr>
              <a:t>Baker &amp; McKenzie</a:t>
            </a:r>
            <a:r>
              <a:rPr lang="ja-JP" altLang="en-US" dirty="0" smtClean="0"/>
              <a:t>等</a:t>
            </a:r>
            <a:r>
              <a:rPr lang="ja-JP" altLang="en-US" dirty="0"/>
              <a:t>で</a:t>
            </a:r>
            <a:r>
              <a:rPr lang="en-US" altLang="ja-JP" dirty="0"/>
              <a:t>1993</a:t>
            </a:r>
            <a:r>
              <a:rPr lang="ja-JP" altLang="en-US" dirty="0"/>
              <a:t>－</a:t>
            </a:r>
            <a:r>
              <a:rPr lang="en-US" altLang="ja-JP" dirty="0"/>
              <a:t>1997 lawyer</a:t>
            </a:r>
            <a:r>
              <a:rPr lang="ja-JP" altLang="en-US" dirty="0"/>
              <a:t>として勤務した後、カトリック司祭になるために母校に戻り神学を学び</a:t>
            </a:r>
            <a:r>
              <a:rPr lang="en-US" altLang="ja-JP" dirty="0"/>
              <a:t>2004</a:t>
            </a:r>
            <a:r>
              <a:rPr lang="ja-JP" altLang="en-US" dirty="0"/>
              <a:t>年に</a:t>
            </a:r>
            <a:r>
              <a:rPr lang="en-US" altLang="ja-JP" dirty="0"/>
              <a:t>30</a:t>
            </a:r>
            <a:r>
              <a:rPr lang="ja-JP" altLang="en-US" dirty="0"/>
              <a:t>歳台後半で司祭叙階、母校で倫理</a:t>
            </a:r>
            <a:r>
              <a:rPr lang="ja-JP" altLang="en-US" dirty="0" smtClean="0"/>
              <a:t>神学</a:t>
            </a:r>
            <a:r>
              <a:rPr lang="en-US" altLang="ja-JP" dirty="0" smtClean="0"/>
              <a:t>(virtue ethics)</a:t>
            </a:r>
            <a:r>
              <a:rPr lang="ja-JP" altLang="en-US" dirty="0" smtClean="0"/>
              <a:t>の</a:t>
            </a:r>
            <a:r>
              <a:rPr lang="ja-JP" altLang="en-US" dirty="0"/>
              <a:t>講師を勤めると共にブエノスアイレスの</a:t>
            </a:r>
            <a:r>
              <a:rPr lang="ja-JP" altLang="en-US" dirty="0" smtClean="0"/>
              <a:t>サン･イシドロ</a:t>
            </a:r>
            <a:r>
              <a:rPr lang="ja-JP" altLang="en-US" dirty="0"/>
              <a:t>教区の教区司祭 </a:t>
            </a:r>
            <a:r>
              <a:rPr lang="en-US" altLang="ja-JP" dirty="0"/>
              <a:t>(2004-2009)</a:t>
            </a:r>
            <a:r>
              <a:rPr lang="ja-JP" altLang="en-US" dirty="0" err="1"/>
              <a:t>、</a:t>
            </a:r>
            <a:r>
              <a:rPr lang="en-US" altLang="ja-JP" dirty="0"/>
              <a:t>2009</a:t>
            </a:r>
            <a:r>
              <a:rPr lang="ja-JP" altLang="en-US" dirty="0"/>
              <a:t>年から英国留学</a:t>
            </a:r>
            <a:r>
              <a:rPr lang="en-US" altLang="ja-JP" dirty="0"/>
              <a:t>(Sen</a:t>
            </a:r>
            <a:r>
              <a:rPr lang="ja-JP" altLang="en-US" dirty="0"/>
              <a:t>の</a:t>
            </a:r>
            <a:r>
              <a:rPr lang="en-US" altLang="ja-JP" dirty="0"/>
              <a:t>CA</a:t>
            </a:r>
            <a:r>
              <a:rPr lang="ja-JP" altLang="en-US" dirty="0"/>
              <a:t>を研究</a:t>
            </a:r>
            <a:r>
              <a:rPr lang="en-US" altLang="ja-JP" dirty="0"/>
              <a:t>)</a:t>
            </a:r>
            <a:r>
              <a:rPr lang="ja-JP" altLang="en-US" dirty="0" err="1" smtClean="0"/>
              <a:t>、</a:t>
            </a:r>
            <a:r>
              <a:rPr lang="en-US" altLang="ja-JP" dirty="0" smtClean="0"/>
              <a:t>2010</a:t>
            </a:r>
            <a:r>
              <a:rPr lang="ja-JP" altLang="en-US" dirty="0" smtClean="0"/>
              <a:t>年～現在</a:t>
            </a:r>
            <a:r>
              <a:rPr lang="en-US" altLang="ja-JP" u="sng" dirty="0" smtClean="0">
                <a:hlinkClick r:id="rId6"/>
              </a:rPr>
              <a:t>CAFOD</a:t>
            </a:r>
            <a:r>
              <a:rPr lang="en-US" altLang="ja-JP" dirty="0" smtClean="0"/>
              <a:t> </a:t>
            </a:r>
            <a:r>
              <a:rPr lang="en-US" altLang="ja-JP" dirty="0"/>
              <a:t>(the UK Catholic Agency for Overseas </a:t>
            </a:r>
            <a:r>
              <a:rPr lang="en-US" altLang="ja-JP" dirty="0" smtClean="0"/>
              <a:t>Development)</a:t>
            </a:r>
            <a:r>
              <a:rPr lang="ja-JP" altLang="en-US" dirty="0" smtClean="0"/>
              <a:t>アドバイザー、</a:t>
            </a:r>
            <a:r>
              <a:rPr lang="en-US" altLang="ja-JP" dirty="0" smtClean="0"/>
              <a:t>2014</a:t>
            </a:r>
            <a:r>
              <a:rPr lang="ja-JP" altLang="en-US" dirty="0"/>
              <a:t>年博士号取得 </a:t>
            </a:r>
            <a:r>
              <a:rPr lang="en-US" altLang="ja-JP" dirty="0"/>
              <a:t>(Thesis : </a:t>
            </a:r>
            <a:r>
              <a:rPr lang="en-US" altLang="ja-JP" u="sng" dirty="0">
                <a:hlinkClick r:id="rId7"/>
              </a:rPr>
              <a:t>Amartya Sen‘s Capability Approach and Catholic Social Teaching in dialogue: an alliance for freedom and justice?</a:t>
            </a:r>
            <a:r>
              <a:rPr lang="en-US" altLang="ja-JP" dirty="0"/>
              <a:t>)</a:t>
            </a:r>
            <a:r>
              <a:rPr lang="ja-JP" altLang="en-US" dirty="0" err="1"/>
              <a:t>、</a:t>
            </a:r>
            <a:r>
              <a:rPr lang="en-US" altLang="ja-JP" dirty="0"/>
              <a:t>2015</a:t>
            </a:r>
            <a:r>
              <a:rPr lang="ja-JP" altLang="en-US" dirty="0"/>
              <a:t>－</a:t>
            </a:r>
            <a:r>
              <a:rPr lang="en-US" altLang="ja-JP" dirty="0"/>
              <a:t>2018 </a:t>
            </a:r>
            <a:r>
              <a:rPr lang="en-US" altLang="ja-JP" u="sng" dirty="0" err="1">
                <a:hlinkClick r:id="rId8"/>
              </a:rPr>
              <a:t>英ダラム大学カトリック研究センタ</a:t>
            </a:r>
            <a:r>
              <a:rPr lang="en-US" altLang="ja-JP" u="sng" dirty="0">
                <a:hlinkClick r:id="rId8"/>
              </a:rPr>
              <a:t>ー</a:t>
            </a:r>
            <a:r>
              <a:rPr lang="ja-JP" altLang="en-US" dirty="0"/>
              <a:t>名誉フェロー、</a:t>
            </a:r>
            <a:r>
              <a:rPr lang="ja-JP" altLang="en-US" dirty="0" smtClean="0"/>
              <a:t>現在は</a:t>
            </a:r>
            <a:r>
              <a:rPr lang="en-US" altLang="ja-JP" dirty="0" smtClean="0"/>
              <a:t>2017</a:t>
            </a:r>
            <a:r>
              <a:rPr lang="ja-JP" altLang="en-US" dirty="0" smtClean="0"/>
              <a:t>年</a:t>
            </a:r>
            <a:r>
              <a:rPr lang="en-US" altLang="ja-JP" dirty="0" smtClean="0"/>
              <a:t>1</a:t>
            </a:r>
            <a:r>
              <a:rPr lang="ja-JP" altLang="en-US" dirty="0" smtClean="0"/>
              <a:t>月新設</a:t>
            </a:r>
            <a:r>
              <a:rPr lang="ja-JP" altLang="en-US" dirty="0"/>
              <a:t>の</a:t>
            </a:r>
            <a:r>
              <a:rPr lang="en-US" altLang="ja-JP" u="sng" dirty="0">
                <a:hlinkClick r:id="rId9"/>
              </a:rPr>
              <a:t>Dicastery for Promoting Integral Human Development</a:t>
            </a:r>
            <a:r>
              <a:rPr lang="en-US" altLang="ja-JP" dirty="0"/>
              <a:t>, </a:t>
            </a:r>
            <a:r>
              <a:rPr lang="en-US" altLang="ja-JP" dirty="0" smtClean="0"/>
              <a:t>Vatican</a:t>
            </a:r>
            <a:r>
              <a:rPr lang="ja-JP" altLang="en-US" dirty="0" smtClean="0"/>
              <a:t>で中心的</a:t>
            </a:r>
            <a:r>
              <a:rPr lang="en-US" altLang="ja-JP" dirty="0" smtClean="0"/>
              <a:t>Director</a:t>
            </a:r>
            <a:r>
              <a:rPr lang="ja-JP" altLang="en-US" dirty="0"/>
              <a:t>を勤めている。</a:t>
            </a:r>
            <a:endParaRPr lang="en-US" altLang="ja-JP" dirty="0"/>
          </a:p>
          <a:p>
            <a:pPr algn="just"/>
            <a:endParaRPr lang="en-US" altLang="ja-JP" dirty="0"/>
          </a:p>
          <a:p>
            <a:pPr algn="just"/>
            <a:r>
              <a:rPr lang="ja-JP" altLang="en-US" dirty="0" smtClean="0"/>
              <a:t>アウグスト</a:t>
            </a:r>
            <a:r>
              <a:rPr lang="ja-JP" altLang="en-US" dirty="0"/>
              <a:t>･ザンピーニ神父</a:t>
            </a:r>
            <a:r>
              <a:rPr lang="ja-JP" altLang="en-US" dirty="0"/>
              <a:t>はフランシスコ教皇と同じく、</a:t>
            </a:r>
            <a:r>
              <a:rPr lang="en-US" altLang="ja-JP" dirty="0"/>
              <a:t>30</a:t>
            </a:r>
            <a:r>
              <a:rPr lang="ja-JP" altLang="en-US" dirty="0"/>
              <a:t>歳直前まで民間企業に勤めていた</a:t>
            </a:r>
            <a:r>
              <a:rPr lang="ja-JP" altLang="en-US" dirty="0" smtClean="0"/>
              <a:t>。しかも</a:t>
            </a:r>
            <a:r>
              <a:rPr lang="ja-JP" altLang="en-US" dirty="0" smtClean="0"/>
              <a:t>米</a:t>
            </a:r>
            <a:r>
              <a:rPr lang="ja-JP" altLang="en-US" dirty="0"/>
              <a:t>系</a:t>
            </a:r>
            <a:r>
              <a:rPr lang="en-US" altLang="ja-JP" dirty="0"/>
              <a:t>Law Firm</a:t>
            </a:r>
            <a:r>
              <a:rPr lang="ja-JP" altLang="en-US" dirty="0"/>
              <a:t>大手の</a:t>
            </a:r>
            <a:r>
              <a:rPr lang="en-US" altLang="ja-JP" u="sng" dirty="0">
                <a:hlinkClick r:id="rId5"/>
              </a:rPr>
              <a:t>Baker &amp; </a:t>
            </a:r>
            <a:r>
              <a:rPr lang="en-US" altLang="ja-JP" u="sng" dirty="0" smtClean="0">
                <a:hlinkClick r:id="rId5"/>
              </a:rPr>
              <a:t>McKenzie</a:t>
            </a:r>
            <a:r>
              <a:rPr lang="ja-JP" altLang="en-US" dirty="0" smtClean="0"/>
              <a:t>の</a:t>
            </a:r>
            <a:r>
              <a:rPr lang="en-US" altLang="ja-JP" dirty="0" smtClean="0"/>
              <a:t>lawyer</a:t>
            </a:r>
            <a:r>
              <a:rPr lang="ja-JP" altLang="en-US" dirty="0" smtClean="0"/>
              <a:t>として</a:t>
            </a:r>
            <a:r>
              <a:rPr lang="en-US" altLang="ja-JP" dirty="0" smtClean="0"/>
              <a:t>corporate law</a:t>
            </a:r>
            <a:r>
              <a:rPr lang="ja-JP" altLang="en-US" dirty="0" smtClean="0"/>
              <a:t>や</a:t>
            </a:r>
            <a:r>
              <a:rPr lang="en-US" altLang="ja-JP" dirty="0" smtClean="0"/>
              <a:t>M&amp;A</a:t>
            </a:r>
            <a:r>
              <a:rPr lang="ja-JP" altLang="en-US" dirty="0" smtClean="0"/>
              <a:t>訴訟を手がけていて、通常の司祭とはひと味もふた味も違う</a:t>
            </a:r>
            <a:r>
              <a:rPr lang="en-US" altLang="ja-JP" dirty="0" smtClean="0"/>
              <a:t>｢</a:t>
            </a:r>
            <a:r>
              <a:rPr lang="ja-JP" altLang="en-US" dirty="0" smtClean="0"/>
              <a:t>酸いも甘いも噛み分ける</a:t>
            </a:r>
            <a:r>
              <a:rPr lang="en-US" altLang="ja-JP" dirty="0" smtClean="0"/>
              <a:t>｣</a:t>
            </a:r>
            <a:r>
              <a:rPr lang="ja-JP" altLang="en-US" dirty="0" smtClean="0"/>
              <a:t>感覚を持っている。悪富</a:t>
            </a:r>
            <a:r>
              <a:rPr lang="en-US" altLang="ja-JP" dirty="0" smtClean="0"/>
              <a:t>(mammon)</a:t>
            </a:r>
            <a:r>
              <a:rPr lang="ja-JP" altLang="en-US" dirty="0" smtClean="0"/>
              <a:t>の代表格である</a:t>
            </a:r>
            <a:r>
              <a:rPr lang="en-US" altLang="ja-JP" dirty="0" smtClean="0"/>
              <a:t>corporate</a:t>
            </a:r>
            <a:r>
              <a:rPr lang="ja-JP" altLang="en-US" dirty="0" smtClean="0"/>
              <a:t>の表も裏も知り尽くし、しかもアルゼンチン母国語のスペイン語の他に英語にも堪能な彼が、同郷のフランシスコ教皇の懐刀となって、</a:t>
            </a:r>
            <a:r>
              <a:rPr lang="en-US" altLang="ja-JP" dirty="0" smtClean="0"/>
              <a:t>CST</a:t>
            </a:r>
            <a:r>
              <a:rPr lang="ja-JP" altLang="en-US" dirty="0" smtClean="0"/>
              <a:t>と</a:t>
            </a:r>
            <a:r>
              <a:rPr lang="en-US" altLang="ja-JP" dirty="0" smtClean="0"/>
              <a:t>Sen</a:t>
            </a:r>
            <a:r>
              <a:rPr lang="ja-JP" altLang="en-US" dirty="0" smtClean="0"/>
              <a:t>の</a:t>
            </a:r>
            <a:r>
              <a:rPr lang="en-US" altLang="ja-JP" dirty="0" smtClean="0"/>
              <a:t>CA</a:t>
            </a:r>
            <a:r>
              <a:rPr lang="ja-JP" altLang="en-US" dirty="0" smtClean="0"/>
              <a:t>比較研究で博士号を取得し、</a:t>
            </a:r>
            <a:r>
              <a:rPr lang="en-US" altLang="ja-JP" dirty="0" smtClean="0"/>
              <a:t> Laudato ‘Si</a:t>
            </a:r>
            <a:r>
              <a:rPr lang="ja-JP" altLang="en-US" dirty="0" smtClean="0"/>
              <a:t>の骨子を手がけ、</a:t>
            </a:r>
            <a:r>
              <a:rPr lang="ja-JP" altLang="en-US" dirty="0"/>
              <a:t>新設の</a:t>
            </a:r>
            <a:r>
              <a:rPr lang="en-US" altLang="ja-JP" u="sng" dirty="0" err="1">
                <a:hlinkClick r:id="rId9"/>
              </a:rPr>
              <a:t>Dicastery</a:t>
            </a:r>
            <a:r>
              <a:rPr lang="en-US" altLang="ja-JP" u="sng" dirty="0">
                <a:hlinkClick r:id="rId9"/>
              </a:rPr>
              <a:t> for Promoting Integral Human Development</a:t>
            </a:r>
            <a:r>
              <a:rPr lang="en-US" altLang="ja-JP" dirty="0"/>
              <a:t>, </a:t>
            </a:r>
            <a:r>
              <a:rPr lang="en-US" altLang="ja-JP" dirty="0" smtClean="0"/>
              <a:t>Vatican</a:t>
            </a:r>
            <a:r>
              <a:rPr lang="ja-JP" altLang="en-US" dirty="0" smtClean="0"/>
              <a:t>の運営に深くかかわっている。</a:t>
            </a:r>
            <a:endParaRPr lang="en-US" altLang="ja-JP" dirty="0"/>
          </a:p>
          <a:p>
            <a:pPr algn="just"/>
            <a:endParaRPr lang="en-US" altLang="ja-JP" dirty="0"/>
          </a:p>
          <a:p>
            <a:pPr algn="just"/>
            <a:r>
              <a:rPr lang="en-US" altLang="ja-JP" dirty="0"/>
              <a:t>2016</a:t>
            </a:r>
            <a:r>
              <a:rPr lang="ja-JP" altLang="en-US" dirty="0"/>
              <a:t>年</a:t>
            </a:r>
            <a:r>
              <a:rPr lang="en-US" altLang="ja-JP" dirty="0"/>
              <a:t>9</a:t>
            </a:r>
            <a:r>
              <a:rPr lang="ja-JP" altLang="en-US" dirty="0"/>
              <a:t>月</a:t>
            </a:r>
            <a:r>
              <a:rPr lang="en-US" altLang="ja-JP" dirty="0"/>
              <a:t>26</a:t>
            </a:r>
            <a:r>
              <a:rPr lang="ja-JP" altLang="en-US" dirty="0"/>
              <a:t>日、</a:t>
            </a:r>
            <a:r>
              <a:rPr lang="en-US" altLang="ja-JP" u="sng" dirty="0">
                <a:hlinkClick r:id="rId8"/>
              </a:rPr>
              <a:t> </a:t>
            </a:r>
            <a:r>
              <a:rPr lang="en-US" altLang="ja-JP" u="sng" dirty="0" err="1">
                <a:hlinkClick r:id="rId8"/>
              </a:rPr>
              <a:t>英ダラム大学カトリック研究センタ</a:t>
            </a:r>
            <a:r>
              <a:rPr lang="en-US" altLang="ja-JP" u="sng" dirty="0">
                <a:hlinkClick r:id="rId8"/>
              </a:rPr>
              <a:t>ー</a:t>
            </a:r>
            <a:r>
              <a:rPr lang="ja-JP" altLang="en-US" dirty="0"/>
              <a:t>で上記</a:t>
            </a:r>
            <a:r>
              <a:rPr lang="en-US" altLang="ja-JP" dirty="0"/>
              <a:t>｢</a:t>
            </a:r>
            <a:r>
              <a:rPr lang="en-US" altLang="ja-JP" u="sng" dirty="0" err="1">
                <a:hlinkClick r:id="rId10"/>
              </a:rPr>
              <a:t>Freedom概念：カトリックの観点からアマルティア･センを読む</a:t>
            </a:r>
            <a:r>
              <a:rPr lang="en-US" altLang="ja-JP" dirty="0"/>
              <a:t>｣(</a:t>
            </a:r>
            <a:r>
              <a:rPr lang="ja-JP" altLang="en-US" dirty="0"/>
              <a:t>全</a:t>
            </a:r>
            <a:r>
              <a:rPr lang="en-US" altLang="ja-JP" dirty="0"/>
              <a:t>ppt</a:t>
            </a:r>
            <a:r>
              <a:rPr lang="ja-JP" altLang="en-US" dirty="0"/>
              <a:t>は</a:t>
            </a:r>
            <a:r>
              <a:rPr lang="en-US" altLang="ja-JP" u="sng" dirty="0" err="1">
                <a:hlinkClick r:id="rId11"/>
              </a:rPr>
              <a:t>ここ</a:t>
            </a:r>
            <a:r>
              <a:rPr lang="en-US" altLang="ja-JP" dirty="0"/>
              <a:t>)</a:t>
            </a:r>
            <a:r>
              <a:rPr lang="ja-JP" altLang="en-US" dirty="0" err="1"/>
              <a:t>が開</a:t>
            </a:r>
            <a:r>
              <a:rPr lang="ja-JP" altLang="en-US" dirty="0"/>
              <a:t>催され、神父は</a:t>
            </a:r>
            <a:r>
              <a:rPr lang="en-US" altLang="ja-JP" dirty="0"/>
              <a:t>｢CST</a:t>
            </a:r>
            <a:r>
              <a:rPr lang="ja-JP" altLang="en-US" dirty="0"/>
              <a:t>と</a:t>
            </a:r>
            <a:r>
              <a:rPr lang="en-US" altLang="ja-JP" dirty="0"/>
              <a:t>CA</a:t>
            </a:r>
            <a:r>
              <a:rPr lang="ja-JP" altLang="en-US" dirty="0"/>
              <a:t>の比較</a:t>
            </a:r>
            <a:r>
              <a:rPr lang="en-US" altLang="ja-JP" dirty="0"/>
              <a:t>｣</a:t>
            </a:r>
            <a:r>
              <a:rPr lang="ja-JP" altLang="en-US" dirty="0"/>
              <a:t>を講演した。その中から</a:t>
            </a:r>
            <a:r>
              <a:rPr lang="en-US" altLang="ja-JP" dirty="0"/>
              <a:t>ppt2</a:t>
            </a:r>
            <a:r>
              <a:rPr lang="ja-JP" altLang="en-US" dirty="0"/>
              <a:t>枚を神父の</a:t>
            </a:r>
            <a:r>
              <a:rPr lang="en-US" altLang="ja-JP" dirty="0"/>
              <a:t>note</a:t>
            </a:r>
            <a:r>
              <a:rPr lang="ja-JP" altLang="en-US" dirty="0"/>
              <a:t>の半訳を</a:t>
            </a:r>
            <a:r>
              <a:rPr lang="ja-JP" altLang="en-US" dirty="0" smtClean="0"/>
              <a:t>つけて、以下二頁にわたって紹介</a:t>
            </a:r>
            <a:r>
              <a:rPr lang="ja-JP" altLang="en-US" dirty="0"/>
              <a:t>する。</a:t>
            </a:r>
            <a:endParaRPr lang="en-US" altLang="ja-JP" dirty="0"/>
          </a:p>
          <a:p>
            <a:pPr algn="just"/>
            <a:endParaRPr lang="en-US" altLang="ja-JP" dirty="0"/>
          </a:p>
          <a:p>
            <a:pPr algn="just"/>
            <a:r>
              <a:rPr lang="en-US" altLang="ja-JP" dirty="0"/>
              <a:t> </a:t>
            </a:r>
            <a:endParaRPr kumimoji="1" lang="en-US" altLang="ja-JP" dirty="0"/>
          </a:p>
          <a:p>
            <a:pPr algn="just"/>
            <a:endParaRPr lang="en-US" altLang="ja-JP" dirty="0"/>
          </a:p>
          <a:p>
            <a:pPr algn="just"/>
            <a:endParaRPr lang="en-US" altLang="ja-JP" dirty="0"/>
          </a:p>
        </p:txBody>
      </p:sp>
      <p:sp>
        <p:nvSpPr>
          <p:cNvPr id="4" name="スライド番号プレースホルダー 3"/>
          <p:cNvSpPr>
            <a:spLocks noGrp="1"/>
          </p:cNvSpPr>
          <p:nvPr>
            <p:ph type="sldNum" sz="quarter" idx="10"/>
          </p:nvPr>
        </p:nvSpPr>
        <p:spPr>
          <a:xfrm>
            <a:off x="3886200" y="8577756"/>
            <a:ext cx="2971800" cy="458787"/>
          </a:xfrm>
        </p:spPr>
        <p:txBody>
          <a:bodyPr/>
          <a:lstStyle/>
          <a:p>
            <a:fld id="{68351CA5-AA08-404A-87DD-3F21772361D6}" type="slidenum">
              <a:rPr lang="en-GB" sz="1800" smtClean="0"/>
              <a:t>12</a:t>
            </a:fld>
            <a:endParaRPr lang="en-GB" sz="1800" dirty="0"/>
          </a:p>
        </p:txBody>
      </p:sp>
      <p:pic>
        <p:nvPicPr>
          <p:cNvPr id="5" name="図 4"/>
          <p:cNvPicPr>
            <a:picLocks noChangeAspect="1"/>
          </p:cNvPicPr>
          <p:nvPr/>
        </p:nvPicPr>
        <p:blipFill rotWithShape="1">
          <a:blip r:embed="rId12"/>
          <a:srcRect l="22346"/>
          <a:stretch/>
        </p:blipFill>
        <p:spPr>
          <a:xfrm>
            <a:off x="50800" y="4470400"/>
            <a:ext cx="1765300" cy="2273300"/>
          </a:xfrm>
          <a:prstGeom prst="rect">
            <a:avLst/>
          </a:prstGeom>
        </p:spPr>
      </p:pic>
    </p:spTree>
    <p:extLst>
      <p:ext uri="{BB962C8B-B14F-4D97-AF65-F5344CB8AC3E}">
        <p14:creationId xmlns:p14="http://schemas.microsoft.com/office/powerpoint/2010/main" val="307739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0"/>
            <a:ext cx="5200650" cy="3900488"/>
          </a:xfrm>
        </p:spPr>
      </p:sp>
      <p:sp>
        <p:nvSpPr>
          <p:cNvPr id="3" name="Notes Placeholder 2"/>
          <p:cNvSpPr>
            <a:spLocks noGrp="1"/>
          </p:cNvSpPr>
          <p:nvPr>
            <p:ph type="body" idx="1"/>
          </p:nvPr>
        </p:nvSpPr>
        <p:spPr>
          <a:xfrm>
            <a:off x="1" y="3899995"/>
            <a:ext cx="6856412" cy="5364655"/>
          </a:xfrm>
        </p:spPr>
        <p:txBody>
          <a:bodyPr/>
          <a:lstStyle/>
          <a:p>
            <a:pPr algn="just">
              <a:defRPr/>
            </a:pPr>
            <a:r>
              <a:rPr lang="ja-JP" altLang="en-US" dirty="0"/>
              <a:t>以下、</a:t>
            </a:r>
            <a:r>
              <a:rPr lang="en-US" altLang="ja-JP" dirty="0"/>
              <a:t>Augusto Zampini Davies</a:t>
            </a:r>
            <a:r>
              <a:rPr lang="ja-JP" altLang="en-US" dirty="0"/>
              <a:t>神父自身による説明の半訳：</a:t>
            </a:r>
            <a:endParaRPr lang="en-US" altLang="ja-JP" dirty="0"/>
          </a:p>
          <a:p>
            <a:pPr algn="just">
              <a:defRPr/>
            </a:pPr>
            <a:r>
              <a:rPr lang="ja-JP" altLang="en-US" sz="1200" kern="1200" dirty="0">
                <a:solidFill>
                  <a:schemeClr val="tx1"/>
                </a:solidFill>
                <a:effectLst/>
                <a:latin typeface="+mn-lt"/>
                <a:ea typeface="+mn-ea"/>
                <a:cs typeface="+mn-cs"/>
              </a:rPr>
              <a:t>  </a:t>
            </a:r>
            <a:r>
              <a:rPr lang="ja-JP" altLang="en-US" sz="1200" b="1" kern="1200" dirty="0">
                <a:solidFill>
                  <a:schemeClr val="tx1"/>
                </a:solidFill>
                <a:effectLst/>
                <a:latin typeface="+mn-lt"/>
                <a:ea typeface="+mn-ea"/>
                <a:cs typeface="+mn-cs"/>
              </a:rPr>
              <a:t>今私達が生きている社会環境に未曾有の破壊が起きている</a:t>
            </a:r>
            <a:r>
              <a:rPr lang="en-US" altLang="ja-JP" sz="1200" b="1" kern="1200" dirty="0">
                <a:solidFill>
                  <a:schemeClr val="tx1"/>
                </a:solidFill>
                <a:effectLst/>
                <a:latin typeface="+mn-lt"/>
                <a:ea typeface="+mn-ea"/>
                <a:cs typeface="+mn-cs"/>
              </a:rPr>
              <a:t>(LS 20-59)</a:t>
            </a:r>
            <a:r>
              <a:rPr lang="ja-JP" altLang="en-US" b="1" dirty="0"/>
              <a:t> </a:t>
            </a:r>
            <a:r>
              <a:rPr lang="ja-JP" altLang="en-US" dirty="0"/>
              <a:t>という</a:t>
            </a:r>
            <a:r>
              <a:rPr lang="en-US" altLang="ja-JP" dirty="0"/>
              <a:t>｢</a:t>
            </a:r>
            <a:r>
              <a:rPr lang="ja-JP" altLang="en-US" dirty="0"/>
              <a:t>時の印</a:t>
            </a:r>
            <a:r>
              <a:rPr lang="en-US" altLang="ja-JP" dirty="0"/>
              <a:t>｣</a:t>
            </a:r>
            <a:r>
              <a:rPr lang="ja-JP" altLang="en-US" dirty="0"/>
              <a:t>を</a:t>
            </a:r>
            <a:r>
              <a:rPr lang="en-US" altLang="ja-JP" dirty="0"/>
              <a:t>’seeing’</a:t>
            </a:r>
            <a:r>
              <a:rPr lang="ja-JP" altLang="en-US" dirty="0"/>
              <a:t>する。このアイデアが提示された目的は、</a:t>
            </a:r>
            <a:r>
              <a:rPr lang="en-US" altLang="ja-JP" dirty="0">
                <a:solidFill>
                  <a:srgbClr val="FF0000"/>
                </a:solidFill>
              </a:rPr>
              <a:t>｢</a:t>
            </a:r>
            <a:r>
              <a:rPr lang="ja-JP" altLang="en-US" dirty="0">
                <a:solidFill>
                  <a:srgbClr val="FF0000"/>
                </a:solidFill>
              </a:rPr>
              <a:t>一人一人が痛みをもって気付くこと、世界に起きていることを敢えて自分自身の個人的な苦しみとすること、そしてそれについてなし得ることを見つけ出すこと</a:t>
            </a:r>
            <a:r>
              <a:rPr lang="en-US" altLang="ja-JP" dirty="0">
                <a:solidFill>
                  <a:srgbClr val="FF0000"/>
                </a:solidFill>
              </a:rPr>
              <a:t>｣(LS 19)</a:t>
            </a:r>
            <a:r>
              <a:rPr lang="ja-JP" altLang="en-US" dirty="0" err="1"/>
              <a:t>。</a:t>
            </a:r>
            <a:r>
              <a:rPr lang="ja-JP" altLang="en-US" dirty="0"/>
              <a:t>この目的のために</a:t>
            </a:r>
            <a:r>
              <a:rPr lang="en-US" altLang="ja-JP" dirty="0"/>
              <a:t>LS</a:t>
            </a:r>
            <a:r>
              <a:rPr lang="ja-JP" altLang="en-US" dirty="0"/>
              <a:t>は主に三つの資源を使う。</a:t>
            </a:r>
            <a:r>
              <a:rPr lang="en-US" altLang="ja-JP" dirty="0"/>
              <a:t>(i) </a:t>
            </a:r>
            <a:r>
              <a:rPr lang="ja-JP" altLang="en-US" b="1" dirty="0"/>
              <a:t>今現在入手可能な</a:t>
            </a:r>
            <a:r>
              <a:rPr lang="en-US" altLang="ja-JP" b="1" dirty="0"/>
              <a:t>best</a:t>
            </a:r>
            <a:r>
              <a:rPr lang="ja-JP" altLang="en-US" b="1" dirty="0"/>
              <a:t>な</a:t>
            </a:r>
            <a:r>
              <a:rPr lang="en-US" altLang="ja-JP" b="1" dirty="0"/>
              <a:t>science (</a:t>
            </a:r>
            <a:r>
              <a:rPr lang="ja-JP" altLang="en-US" b="1" dirty="0"/>
              <a:t>科学</a:t>
            </a:r>
            <a:r>
              <a:rPr lang="en-US" altLang="ja-JP" b="1" dirty="0"/>
              <a:t>)</a:t>
            </a:r>
            <a:r>
              <a:rPr lang="ja-JP" altLang="en-US" dirty="0" err="1"/>
              <a:t>。</a:t>
            </a:r>
            <a:r>
              <a:rPr lang="en-US" altLang="ja-JP" dirty="0"/>
              <a:t>(ii) </a:t>
            </a:r>
            <a:r>
              <a:rPr lang="ja-JP" altLang="en-US" dirty="0"/>
              <a:t>社会環境危機の影響を既に受けた世界中の諸々の共同体が経験した物事。それらの多くは通常の文献には引用されないが、世界中の司教団の各種</a:t>
            </a:r>
            <a:r>
              <a:rPr lang="en-US" altLang="ja-JP" dirty="0"/>
              <a:t>conferences</a:t>
            </a:r>
            <a:r>
              <a:rPr lang="ja-JP" altLang="en-US" dirty="0"/>
              <a:t>によって目撃されている。</a:t>
            </a:r>
            <a:r>
              <a:rPr lang="en-US" altLang="ja-JP" dirty="0"/>
              <a:t>(iii) </a:t>
            </a:r>
            <a:r>
              <a:rPr lang="ja-JP" altLang="en-US" dirty="0"/>
              <a:t>神がお示しになった「創造の福音」の眼差し。</a:t>
            </a:r>
            <a:endParaRPr lang="en-US" altLang="ja-JP" dirty="0"/>
          </a:p>
          <a:p>
            <a:pPr algn="just">
              <a:defRPr/>
            </a:pPr>
            <a:r>
              <a:rPr lang="en-US" altLang="ja-JP" dirty="0"/>
              <a:t>  </a:t>
            </a:r>
            <a:r>
              <a:rPr lang="ja-JP" altLang="en-US" dirty="0"/>
              <a:t>従って私達は、経済科学の一つの好研究である</a:t>
            </a:r>
            <a:r>
              <a:rPr lang="en-US" altLang="ja-JP" dirty="0"/>
              <a:t>Sen</a:t>
            </a:r>
            <a:r>
              <a:rPr lang="ja-JP" altLang="en-US" dirty="0"/>
              <a:t>の</a:t>
            </a:r>
            <a:r>
              <a:rPr lang="en-US" altLang="ja-JP" dirty="0"/>
              <a:t>CA</a:t>
            </a:r>
            <a:r>
              <a:rPr lang="ja-JP" altLang="en-US" dirty="0"/>
              <a:t>によって、特にその特異的な経済学理解を通して、</a:t>
            </a:r>
            <a:r>
              <a:rPr lang="en-US" altLang="ja-JP" dirty="0"/>
              <a:t>CST</a:t>
            </a:r>
            <a:r>
              <a:rPr lang="ja-JP" altLang="en-US" dirty="0"/>
              <a:t>の持つ状況認識を補強することが期待できる。</a:t>
            </a:r>
            <a:endParaRPr lang="en-US" altLang="ja-JP" dirty="0"/>
          </a:p>
          <a:p>
            <a:pPr>
              <a:defRPr/>
            </a:pPr>
            <a:endParaRPr lang="en-US" sz="8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800" kern="1200" dirty="0">
                <a:solidFill>
                  <a:schemeClr val="tx1"/>
                </a:solidFill>
                <a:effectLst/>
                <a:latin typeface="+mn-lt"/>
                <a:ea typeface="+mn-ea"/>
                <a:cs typeface="+mn-cs"/>
              </a:rPr>
              <a:t>The idea of ‘seeing’ the signs of the time and the unprecedented socio-ecological damage in which we live (LS, Chapter 1, 20-59), is proposed with the aim of becoming ‘painfully aware, to dare to turn what is happening to the world into our own personal suffering and thus to discover what each of us can do about it’ (LS, 19).  For this, LS uses three main sources: (i) the best science available; (ii) the experience of communities spread throughout the word which are being affected by the socio-ecological crisis, as witnessed by many conferences of Bishops worldwide, many of which are unusually quoted in the document; and (iii) the eyes of the Gospel of Creation, as revealed by God.  We can, therefore, ask Sen’s CA, as a good research of economic science, to enrich the CST view of the state of affairs, particularly through its understanding of economics.</a:t>
            </a:r>
          </a:p>
          <a:p>
            <a:endParaRPr lang="en-GB" sz="800" dirty="0"/>
          </a:p>
          <a:p>
            <a:r>
              <a:rPr lang="ja-JP" altLang="en-US" dirty="0"/>
              <a:t>私達にとって、一つに統一された</a:t>
            </a:r>
            <a:r>
              <a:rPr lang="en-US" altLang="ja-JP" dirty="0"/>
              <a:t>message</a:t>
            </a:r>
            <a:r>
              <a:rPr lang="ja-JP" altLang="en-US" dirty="0"/>
              <a:t>で普遍的有効性をもった解決策を提示することは困難です。またそれは私達の望みでもないし任務でもありません。ただ、キリスト教共同体としての義務は、それぞれの地域</a:t>
            </a:r>
            <a:r>
              <a:rPr lang="en-US" altLang="ja-JP" dirty="0"/>
              <a:t>(country)</a:t>
            </a:r>
            <a:r>
              <a:rPr lang="ja-JP" altLang="en-US" dirty="0"/>
              <a:t>の実状を具体的に分析し、それを不変の福音の言葉と照合して、教会の社会教説から行動の指標を引き出すことです。</a:t>
            </a:r>
            <a:r>
              <a:rPr lang="en-GB" altLang="ja-JP" dirty="0"/>
              <a:t>(</a:t>
            </a:r>
            <a:r>
              <a:rPr lang="en-US" altLang="ja-JP" dirty="0"/>
              <a:t>1971</a:t>
            </a:r>
            <a:r>
              <a:rPr lang="ja-JP" altLang="en-US" dirty="0"/>
              <a:t>年書簡 </a:t>
            </a:r>
            <a:r>
              <a:rPr lang="en-GB" altLang="ja-JP" i="1" dirty="0" err="1"/>
              <a:t>Octogesima</a:t>
            </a:r>
            <a:r>
              <a:rPr lang="en-GB" altLang="ja-JP" i="1" dirty="0"/>
              <a:t> </a:t>
            </a:r>
            <a:r>
              <a:rPr lang="en-GB" altLang="ja-JP" i="1" dirty="0" err="1"/>
              <a:t>Adveniens</a:t>
            </a:r>
            <a:r>
              <a:rPr lang="en-GB" altLang="ja-JP" dirty="0"/>
              <a:t>, 4)</a:t>
            </a:r>
          </a:p>
          <a:p>
            <a:endParaRPr lang="en-GB" sz="800" dirty="0"/>
          </a:p>
          <a:p>
            <a:r>
              <a:rPr lang="en-GB" sz="800" dirty="0"/>
              <a:t>‘It is difficult for us to utter a unified message and to put forward a solution which has universal validity. Such is not our ambition, nor is it our mission. It is up to the Christian communities to analyse with objectivity the situation which is proper to their own country, to shed on it the light of the Gospel's unalterable words and for action from the social teaching of the Church.’ (</a:t>
            </a:r>
            <a:r>
              <a:rPr lang="en-GB" sz="800" i="1" dirty="0" err="1"/>
              <a:t>Octogesima</a:t>
            </a:r>
            <a:r>
              <a:rPr lang="en-GB" sz="800" i="1" dirty="0"/>
              <a:t> </a:t>
            </a:r>
            <a:r>
              <a:rPr lang="en-GB" sz="800" i="1" dirty="0" err="1"/>
              <a:t>Adveniens</a:t>
            </a:r>
            <a:r>
              <a:rPr lang="en-GB" sz="800" dirty="0"/>
              <a:t>, 4)</a:t>
            </a:r>
          </a:p>
          <a:p>
            <a:endParaRPr lang="en-GB" sz="800" dirty="0"/>
          </a:p>
          <a:p>
            <a:pPr algn="just"/>
            <a:r>
              <a:rPr lang="en-US" altLang="ja-JP" dirty="0"/>
              <a:t>Wellbeing, Justice and Development Ethics,</a:t>
            </a:r>
            <a:r>
              <a:rPr lang="ja-JP" altLang="ja-JP" dirty="0"/>
              <a:t>著者</a:t>
            </a:r>
            <a:r>
              <a:rPr lang="en-US" altLang="ja-JP" dirty="0"/>
              <a:t>: Severine </a:t>
            </a:r>
            <a:r>
              <a:rPr lang="en-US" altLang="ja-JP" dirty="0" err="1"/>
              <a:t>Deneulin</a:t>
            </a:r>
            <a:r>
              <a:rPr lang="en-US" altLang="ja-JP" dirty="0"/>
              <a:t>, 33page</a:t>
            </a:r>
            <a:r>
              <a:rPr lang="ja-JP" altLang="en-US" b="1" dirty="0"/>
              <a:t>：</a:t>
            </a:r>
            <a:r>
              <a:rPr lang="en-US" altLang="ja-JP" dirty="0"/>
              <a:t>Sen</a:t>
            </a:r>
            <a:r>
              <a:rPr lang="ja-JP" altLang="en-US" dirty="0"/>
              <a:t>が</a:t>
            </a:r>
            <a:r>
              <a:rPr lang="en-US" altLang="ja-JP" dirty="0"/>
              <a:t>CA</a:t>
            </a:r>
            <a:r>
              <a:rPr lang="ja-JP" altLang="en-US" dirty="0"/>
              <a:t>の基本構造を意図的に不完全で曖昧なままに残したためにこれが何を意味するのか解釈が不可避となった。特記によれば</a:t>
            </a:r>
            <a:r>
              <a:rPr lang="en-US" altLang="ja-JP" dirty="0"/>
              <a:t>CA</a:t>
            </a:r>
            <a:r>
              <a:rPr lang="ja-JP" altLang="en-US" dirty="0"/>
              <a:t>とは「穴埋めすべき様々な未知情報に」接近するための方法論である。</a:t>
            </a:r>
            <a:endParaRPr lang="en-US" altLang="ja-JP" dirty="0"/>
          </a:p>
          <a:p>
            <a:endParaRPr lang="en-GB" sz="800" dirty="0"/>
          </a:p>
          <a:p>
            <a:pPr algn="just"/>
            <a:r>
              <a:rPr lang="en-US" sz="800" dirty="0"/>
              <a:t>The work of interpretation is particularly needed as Sen has left the basic structure of the capability approach purposively incomplete and ambiguous.</a:t>
            </a:r>
            <a:r>
              <a:rPr lang="ja-JP" altLang="en-US" sz="800" dirty="0"/>
              <a:t>　</a:t>
            </a:r>
            <a:r>
              <a:rPr lang="en-US" sz="800" dirty="0"/>
              <a:t> As be acknowledges, it is a general approach ‘with Var</a:t>
            </a:r>
            <a:r>
              <a:rPr lang="en-US" altLang="ja-JP" sz="800" dirty="0"/>
              <a:t>ious</a:t>
            </a:r>
            <a:r>
              <a:rPr lang="en-US" sz="800" dirty="0"/>
              <a:t> bits to be filled in’ (Sen 1993: 48).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03136-496D-4E2D-803A-FB8DACF8D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47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0"/>
            <a:ext cx="5200650" cy="3900488"/>
          </a:xfrm>
        </p:spPr>
      </p:sp>
      <p:sp>
        <p:nvSpPr>
          <p:cNvPr id="3" name="Notes Placeholder 2"/>
          <p:cNvSpPr>
            <a:spLocks noGrp="1"/>
          </p:cNvSpPr>
          <p:nvPr>
            <p:ph type="body" idx="1"/>
          </p:nvPr>
        </p:nvSpPr>
        <p:spPr>
          <a:xfrm>
            <a:off x="1588" y="3900488"/>
            <a:ext cx="6856412" cy="5244005"/>
          </a:xfrm>
        </p:spPr>
        <p:txBody>
          <a:bodyPr/>
          <a:lstStyle/>
          <a:p>
            <a:pPr>
              <a:defRPr/>
            </a:pPr>
            <a:r>
              <a:rPr lang="ja-JP" altLang="en-US" dirty="0"/>
              <a:t>以下</a:t>
            </a:r>
            <a:r>
              <a:rPr lang="en-US" altLang="ja-JP" dirty="0"/>
              <a:t>Augusto Zampini Davies</a:t>
            </a:r>
            <a:r>
              <a:rPr lang="ja-JP" altLang="en-US" dirty="0"/>
              <a:t>神父自身による説明の半訳：</a:t>
            </a:r>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algn="just">
              <a:defRPr/>
            </a:pP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ご覧のように</a:t>
            </a:r>
            <a:r>
              <a:rPr lang="en-US" altLang="ja-JP" sz="1200" kern="1200" dirty="0">
                <a:solidFill>
                  <a:schemeClr val="tx1"/>
                </a:solidFill>
                <a:effectLst/>
                <a:latin typeface="+mn-lt"/>
                <a:ea typeface="+mn-ea"/>
                <a:cs typeface="+mn-cs"/>
              </a:rPr>
              <a:t>)</a:t>
            </a:r>
            <a:r>
              <a:rPr lang="ja-JP" altLang="en-US" sz="1200" kern="1200" dirty="0">
                <a:solidFill>
                  <a:schemeClr val="tx1"/>
                </a:solidFill>
                <a:effectLst/>
                <a:latin typeface="+mn-lt"/>
                <a:ea typeface="+mn-ea"/>
                <a:cs typeface="+mn-cs"/>
              </a:rPr>
              <a:t>財の単なる蓄積では</a:t>
            </a:r>
            <a:r>
              <a:rPr lang="en-US" altLang="ja-JP" sz="1200" kern="1200" dirty="0">
                <a:solidFill>
                  <a:schemeClr val="tx1"/>
                </a:solidFill>
                <a:effectLst/>
                <a:latin typeface="+mn-lt"/>
                <a:ea typeface="+mn-ea"/>
                <a:cs typeface="+mn-cs"/>
              </a:rPr>
              <a:t>persons</a:t>
            </a:r>
            <a:r>
              <a:rPr lang="ja-JP" altLang="en-US" sz="1200" kern="1200" dirty="0">
                <a:solidFill>
                  <a:schemeClr val="tx1"/>
                </a:solidFill>
                <a:effectLst/>
                <a:latin typeface="+mn-lt"/>
                <a:ea typeface="+mn-ea"/>
                <a:cs typeface="+mn-cs"/>
              </a:rPr>
              <a:t>を究極的には満足させることは出来ない。従って、</a:t>
            </a:r>
            <a:r>
              <a:rPr lang="en-US" altLang="ja-JP" sz="1200" kern="1200" dirty="0">
                <a:solidFill>
                  <a:schemeClr val="tx1"/>
                </a:solidFill>
                <a:effectLst/>
                <a:latin typeface="+mn-lt"/>
                <a:ea typeface="+mn-ea"/>
                <a:cs typeface="+mn-cs"/>
              </a:rPr>
              <a:t>1987</a:t>
            </a:r>
            <a:r>
              <a:rPr lang="ja-JP" altLang="en-US" sz="1200" kern="1200" dirty="0">
                <a:solidFill>
                  <a:schemeClr val="tx1"/>
                </a:solidFill>
                <a:effectLst/>
                <a:latin typeface="+mn-lt"/>
                <a:ea typeface="+mn-ea"/>
                <a:cs typeface="+mn-cs"/>
              </a:rPr>
              <a:t>年回</a:t>
            </a:r>
            <a:r>
              <a:rPr lang="ja-JP" altLang="en-US" dirty="0"/>
              <a:t>勅にある</a:t>
            </a:r>
            <a:r>
              <a:rPr lang="en-US" altLang="ja-JP" dirty="0"/>
              <a:t>｢</a:t>
            </a:r>
            <a:r>
              <a:rPr lang="ja-JP" altLang="en-US" b="1" dirty="0"/>
              <a:t>倫理的理解による経済学</a:t>
            </a:r>
            <a:r>
              <a:rPr lang="en-US" altLang="ja-JP" dirty="0"/>
              <a:t>｣</a:t>
            </a:r>
            <a:r>
              <a:rPr lang="ja-JP" altLang="en-US" dirty="0"/>
              <a:t>を開発する必要がある。だからこそフランシスコ教皇は</a:t>
            </a:r>
            <a:r>
              <a:rPr lang="en-US" altLang="ja-JP" dirty="0"/>
              <a:t>EG</a:t>
            </a:r>
            <a:r>
              <a:rPr lang="ja-JP" altLang="en-US" dirty="0"/>
              <a:t>の中で、経済成長は無条件に</a:t>
            </a:r>
            <a:r>
              <a:rPr lang="en-GB" altLang="ja-JP" dirty="0"/>
              <a:t>human fulfilment</a:t>
            </a:r>
            <a:r>
              <a:rPr lang="ja-JP" altLang="en-US" dirty="0" err="1"/>
              <a:t>に繫がる</a:t>
            </a:r>
            <a:r>
              <a:rPr lang="ja-JP" altLang="en-US" dirty="0"/>
              <a:t>という主張に異を唱えた。確かに自由貿易による現在のグローバリゼーション・システムはかつてない物質的成長をもたらした</a:t>
            </a:r>
            <a:r>
              <a:rPr lang="en-GB" altLang="ja-JP" dirty="0"/>
              <a:t>(Friedman 1999)</a:t>
            </a:r>
            <a:r>
              <a:rPr lang="ja-JP" altLang="en-US" dirty="0" err="1"/>
              <a:t>。</a:t>
            </a:r>
            <a:r>
              <a:rPr lang="ja-JP" altLang="en-US" dirty="0"/>
              <a:t>しかしそれは富の偏在を伴ったものだった</a:t>
            </a:r>
            <a:r>
              <a:rPr lang="en-GB" altLang="ja-JP" dirty="0"/>
              <a:t> (Sachs 2005, Stiglitz 2013</a:t>
            </a:r>
            <a:r>
              <a:rPr lang="en-US" altLang="ja-JP" dirty="0"/>
              <a:t>)</a:t>
            </a:r>
            <a:r>
              <a:rPr lang="ja-JP" altLang="en-US" dirty="0"/>
              <a:t>し、教皇が言うように、このモデルの経済成長は成長の源泉そのものを枯渇させるものだった。即ち、</a:t>
            </a:r>
            <a:r>
              <a:rPr lang="ja-JP" altLang="en-US" b="1" dirty="0"/>
              <a:t>一方において惑星地球とその自然環境を破壊し、他方において </a:t>
            </a:r>
            <a:r>
              <a:rPr lang="en-US" altLang="ja-JP" b="1" dirty="0"/>
              <a:t>– </a:t>
            </a:r>
            <a:r>
              <a:rPr lang="ja-JP" altLang="en-US" b="1" dirty="0"/>
              <a:t>極端な格差により </a:t>
            </a:r>
            <a:r>
              <a:rPr lang="en-US" altLang="ja-JP" b="1" dirty="0"/>
              <a:t>-- </a:t>
            </a:r>
            <a:r>
              <a:rPr lang="ja-JP" altLang="en-US" b="1" dirty="0"/>
              <a:t>人間の一致団結を損なうものだった</a:t>
            </a:r>
            <a:r>
              <a:rPr lang="ja-JP" altLang="en-US" dirty="0"/>
              <a:t>。従って</a:t>
            </a:r>
            <a:r>
              <a:rPr lang="en-US" altLang="ja-JP" dirty="0"/>
              <a:t>CST</a:t>
            </a:r>
            <a:r>
              <a:rPr lang="ja-JP" altLang="en-US" dirty="0"/>
              <a:t>においては、</a:t>
            </a:r>
            <a:r>
              <a:rPr lang="en-US" altLang="ja-JP" dirty="0"/>
              <a:t>actual freedom</a:t>
            </a:r>
            <a:r>
              <a:rPr lang="ja-JP" altLang="en-US" dirty="0"/>
              <a:t>を育む経済モデルがあるとするならばそれは</a:t>
            </a:r>
            <a:r>
              <a:rPr lang="en-US" altLang="ja-JP" dirty="0"/>
              <a:t>justice</a:t>
            </a:r>
            <a:r>
              <a:rPr lang="ja-JP" altLang="en-US" dirty="0"/>
              <a:t>と深いつながりを必ず持つ、と考える。なぜならば</a:t>
            </a:r>
            <a:r>
              <a:rPr lang="en-US" altLang="ja-JP" dirty="0"/>
              <a:t>actual freedom</a:t>
            </a:r>
            <a:r>
              <a:rPr lang="ja-JP" altLang="en-US" dirty="0"/>
              <a:t>が無ければ、</a:t>
            </a:r>
            <a:r>
              <a:rPr lang="en-US" altLang="ja-JP" dirty="0"/>
              <a:t>peoples</a:t>
            </a:r>
            <a:r>
              <a:rPr lang="ja-JP" altLang="en-US" dirty="0"/>
              <a:t>の</a:t>
            </a:r>
            <a:r>
              <a:rPr lang="en-US" altLang="ja-JP" dirty="0"/>
              <a:t>wellbeing</a:t>
            </a:r>
            <a:r>
              <a:rPr lang="ja-JP" altLang="en-US" dirty="0"/>
              <a:t>が深刻に損なわれるからだ。</a:t>
            </a:r>
            <a:r>
              <a:rPr lang="ja-JP" altLang="en-US" b="1" dirty="0"/>
              <a:t>勿論</a:t>
            </a:r>
            <a:r>
              <a:rPr lang="en-US" altLang="ja-JP" b="1" dirty="0"/>
              <a:t>the Church</a:t>
            </a:r>
            <a:r>
              <a:rPr lang="ja-JP" altLang="en-US" b="1" dirty="0"/>
              <a:t>は経済科学の専門家ではない。故に、例えば</a:t>
            </a:r>
            <a:r>
              <a:rPr lang="en-US" altLang="ja-JP" b="1" dirty="0"/>
              <a:t>CA</a:t>
            </a:r>
            <a:r>
              <a:rPr lang="ja-JP" altLang="en-US" b="1" dirty="0"/>
              <a:t>と協力し合う必要があるのだ</a:t>
            </a:r>
            <a:r>
              <a:rPr lang="ja-JP" altLang="en-US" dirty="0"/>
              <a:t>。</a:t>
            </a:r>
            <a:endParaRPr lang="en-GB"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1050" kern="1200" dirty="0">
                <a:solidFill>
                  <a:schemeClr val="tx1"/>
                </a:solidFill>
                <a:effectLst/>
              </a:rPr>
              <a:t>If the mere accumulation of goods does not ultimately satisfy persons, it is therefore necessary to </a:t>
            </a:r>
            <a:r>
              <a:rPr lang="en-GB" sz="1050" b="1" kern="1200" dirty="0">
                <a:solidFill>
                  <a:schemeClr val="tx1"/>
                </a:solidFill>
                <a:effectLst/>
              </a:rPr>
              <a:t>develop a </a:t>
            </a:r>
            <a:r>
              <a:rPr lang="en-GB" sz="1050" b="1" i="1" kern="1200" dirty="0">
                <a:solidFill>
                  <a:schemeClr val="tx1"/>
                </a:solidFill>
                <a:effectLst/>
              </a:rPr>
              <a:t>moral</a:t>
            </a:r>
            <a:r>
              <a:rPr lang="en-GB" sz="1050" b="1" kern="1200" dirty="0">
                <a:solidFill>
                  <a:schemeClr val="tx1"/>
                </a:solidFill>
                <a:effectLst/>
              </a:rPr>
              <a:t> understanding of economics (</a:t>
            </a:r>
            <a:r>
              <a:rPr lang="en-GB" sz="1050" b="1" i="1" kern="1200" dirty="0" err="1">
                <a:solidFill>
                  <a:schemeClr val="tx1"/>
                </a:solidFill>
                <a:effectLst/>
              </a:rPr>
              <a:t>Sollicitudo</a:t>
            </a:r>
            <a:r>
              <a:rPr lang="en-GB" sz="1050" b="1" i="1" kern="1200" dirty="0">
                <a:solidFill>
                  <a:schemeClr val="tx1"/>
                </a:solidFill>
                <a:effectLst/>
              </a:rPr>
              <a:t>-Rei-</a:t>
            </a:r>
            <a:r>
              <a:rPr lang="en-GB" sz="1050" b="1" i="1" kern="1200" dirty="0" err="1">
                <a:solidFill>
                  <a:schemeClr val="tx1"/>
                </a:solidFill>
                <a:effectLst/>
              </a:rPr>
              <a:t>Socialis</a:t>
            </a:r>
            <a:r>
              <a:rPr lang="en-GB" sz="1050" b="1" kern="1200" dirty="0">
                <a:solidFill>
                  <a:schemeClr val="tx1"/>
                </a:solidFill>
                <a:effectLst/>
              </a:rPr>
              <a:t> 1987)</a:t>
            </a:r>
            <a:r>
              <a:rPr lang="en-GB" sz="1050" kern="1200" dirty="0">
                <a:solidFill>
                  <a:schemeClr val="tx1"/>
                </a:solidFill>
                <a:effectLst/>
              </a:rPr>
              <a:t>.  Hence Pope Francis (2013) has challenged the assumption that unimpeded growth leads us directly to human fulfilment.  Although some argue that free trade and the present globalisation system have brought unprecedented material growth (Friedman 1999), it seems that such abundance is only partial (Sachs 2005, </a:t>
            </a:r>
            <a:r>
              <a:rPr lang="en-GB" sz="1050" kern="1200" dirty="0" err="1">
                <a:solidFill>
                  <a:schemeClr val="tx1"/>
                </a:solidFill>
                <a:effectLst/>
              </a:rPr>
              <a:t>Stiglitz</a:t>
            </a:r>
            <a:r>
              <a:rPr lang="en-GB" sz="1050" kern="1200" dirty="0">
                <a:solidFill>
                  <a:schemeClr val="tx1"/>
                </a:solidFill>
                <a:effectLst/>
              </a:rPr>
              <a:t> 2013).  Indeed, as the Pope argues, this model of economic growth has impoverished the source of growth altogether, i.e. the earth and its natural environment on the one hand, and human cohesion -due to extreme inequality- on the other.  For CST, therefore, if an economic model wants to foster actual freedom, then it needs to do so in connection with justice, without which the wellbeing of peoples is seriously compromised.  </a:t>
            </a:r>
            <a:r>
              <a:rPr lang="en-GB" sz="1050" b="1" kern="1200" dirty="0">
                <a:solidFill>
                  <a:schemeClr val="tx1"/>
                </a:solidFill>
                <a:effectLst/>
              </a:rPr>
              <a:t>Yet the Church is not an expert</a:t>
            </a:r>
            <a:r>
              <a:rPr lang="en-GB" sz="1050" b="1" kern="1200" baseline="0" dirty="0">
                <a:solidFill>
                  <a:schemeClr val="tx1"/>
                </a:solidFill>
                <a:effectLst/>
              </a:rPr>
              <a:t> in economic science, hence the need for allies such as the CA.</a:t>
            </a:r>
            <a:endParaRPr lang="en-GB" sz="1050" b="1" kern="1200" dirty="0">
              <a:solidFill>
                <a:schemeClr val="tx1"/>
              </a:solidFill>
              <a:effectLst/>
            </a:endParaRPr>
          </a:p>
          <a:p>
            <a:pPr algn="just"/>
            <a:endParaRPr lang="en-US" sz="1050" dirty="0"/>
          </a:p>
          <a:p>
            <a:pPr algn="just"/>
            <a:r>
              <a:rPr lang="en-GB" sz="1050" dirty="0"/>
              <a:t>Aristotle</a:t>
            </a:r>
            <a:r>
              <a:rPr lang="en-GB" sz="1050" baseline="0" dirty="0"/>
              <a:t> (</a:t>
            </a:r>
            <a:r>
              <a:rPr lang="en-GB" sz="1050" i="1" baseline="0" dirty="0" err="1"/>
              <a:t>Nicomachean</a:t>
            </a:r>
            <a:r>
              <a:rPr lang="en-GB" sz="1050" i="1" baseline="0" dirty="0"/>
              <a:t> </a:t>
            </a:r>
            <a:r>
              <a:rPr lang="en-GB" sz="1050" i="1" baseline="0" dirty="0" err="1"/>
              <a:t>Eethics</a:t>
            </a:r>
            <a:r>
              <a:rPr lang="en-GB" sz="1050" baseline="0" dirty="0"/>
              <a:t>): </a:t>
            </a:r>
            <a:r>
              <a:rPr lang="en-GB" sz="1050" dirty="0"/>
              <a:t>Economics = h. ends; Wealth = means; How to integrate wealth with other goals?</a:t>
            </a:r>
          </a:p>
          <a:p>
            <a:pPr algn="just"/>
            <a:endParaRPr lang="en-GB" sz="1050" dirty="0"/>
          </a:p>
          <a:p>
            <a:pPr algn="just">
              <a:defRPr/>
            </a:pPr>
            <a:r>
              <a:rPr lang="en-GB" sz="1050" dirty="0" err="1"/>
              <a:t>Kautilya</a:t>
            </a:r>
            <a:r>
              <a:rPr lang="en-GB" sz="1050" baseline="0" dirty="0"/>
              <a:t> (</a:t>
            </a:r>
            <a:r>
              <a:rPr lang="en-GB" sz="1050" i="1" dirty="0" err="1"/>
              <a:t>Arthasastra</a:t>
            </a:r>
            <a:r>
              <a:rPr lang="en-GB" sz="1050" i="1" dirty="0"/>
              <a:t>)</a:t>
            </a:r>
            <a:r>
              <a:rPr lang="en-US" altLang="ja-JP" sz="1050" i="1" dirty="0"/>
              <a:t>,</a:t>
            </a:r>
            <a:r>
              <a:rPr lang="ja-JP" altLang="en-US" sz="1050" i="1" dirty="0"/>
              <a:t>実利論じつり</a:t>
            </a:r>
            <a:r>
              <a:rPr lang="ja-JP" altLang="en-US" sz="1050" i="1" dirty="0" err="1"/>
              <a:t>ろん</a:t>
            </a:r>
            <a:r>
              <a:rPr lang="ja-JP" altLang="en-US" sz="1050" i="1" dirty="0"/>
              <a:t>　カウティリヤによる本：</a:t>
            </a:r>
            <a:r>
              <a:rPr lang="en-GB" sz="1050" dirty="0"/>
              <a:t>Economics = engineering of wealth production</a:t>
            </a:r>
          </a:p>
          <a:p>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203136-496D-4E2D-803A-FB8DACF8D4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19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a:xfrm>
            <a:off x="-73348" y="3899995"/>
            <a:ext cx="6929761" cy="5244005"/>
          </a:xfrm>
        </p:spPr>
        <p:txBody>
          <a:bodyPr/>
          <a:lstStyle/>
          <a:p>
            <a:pPr algn="just"/>
            <a:r>
              <a:rPr lang="en-US" altLang="ja-JP" b="1" u="sng" dirty="0">
                <a:hlinkClick r:id="rId3"/>
              </a:rPr>
              <a:t>mammon</a:t>
            </a:r>
            <a:r>
              <a:rPr kumimoji="1" lang="ja-JP" altLang="en-US" b="1" dirty="0"/>
              <a:t>の</a:t>
            </a:r>
            <a:r>
              <a:rPr lang="ja-JP" altLang="en-US" b="1" dirty="0"/>
              <a:t>正体</a:t>
            </a:r>
            <a:r>
              <a:rPr kumimoji="1" lang="ja-JP" altLang="en-US" b="1" dirty="0"/>
              <a:t>、</a:t>
            </a:r>
            <a:r>
              <a:rPr lang="ja-JP" altLang="en-US" b="1" dirty="0"/>
              <a:t>それは</a:t>
            </a:r>
            <a:r>
              <a:rPr kumimoji="1" lang="ja-JP" altLang="en-US" b="1" dirty="0"/>
              <a:t>貸借対照表と損益計算書とから成る</a:t>
            </a:r>
            <a:r>
              <a:rPr lang="en-US" altLang="ja-JP" b="1" dirty="0"/>
              <a:t>accrual accounting</a:t>
            </a:r>
            <a:r>
              <a:rPr kumimoji="1" lang="ja-JP" altLang="en-US" b="1" dirty="0"/>
              <a:t> </a:t>
            </a:r>
            <a:r>
              <a:rPr kumimoji="1" lang="en-US" altLang="ja-JP" b="1" dirty="0"/>
              <a:t>(</a:t>
            </a:r>
            <a:r>
              <a:rPr lang="ja-JP" altLang="en-US" b="1" dirty="0"/>
              <a:t>発生主義会計</a:t>
            </a:r>
            <a:r>
              <a:rPr kumimoji="1" lang="en-US" altLang="ja-JP" b="1" dirty="0"/>
              <a:t>)</a:t>
            </a:r>
            <a:r>
              <a:rPr kumimoji="1" lang="ja-JP" altLang="en-US" b="1" dirty="0"/>
              <a:t>だ</a:t>
            </a:r>
            <a:r>
              <a:rPr kumimoji="1" lang="ja-JP" altLang="en-US" dirty="0"/>
              <a:t>。この会計手法は、左図の様に五大勘定</a:t>
            </a:r>
            <a:r>
              <a:rPr lang="ja-JP" altLang="en-US" dirty="0"/>
              <a:t>科目：資産･資本･負債･費用･収入を計上することで構成される。赤で示した上部が貸借対照表、青で示した下部が損益計算書。上部は年度末の時点で計測する静的金額、下部は一年間で累計する動的金額。だから、上部をストック、下部をフローと言う。</a:t>
            </a:r>
            <a:endParaRPr lang="en-US" altLang="ja-JP" dirty="0"/>
          </a:p>
          <a:p>
            <a:pPr algn="just"/>
            <a:endParaRPr lang="en-US" altLang="ja-JP" dirty="0"/>
          </a:p>
          <a:p>
            <a:pPr algn="just"/>
            <a:r>
              <a:rPr kumimoji="1" lang="ja-JP" altLang="en-US" dirty="0"/>
              <a:t>利益は、一年間に入ってきた累計金額 </a:t>
            </a:r>
            <a:r>
              <a:rPr kumimoji="1" lang="en-US" altLang="ja-JP" dirty="0"/>
              <a:t>(</a:t>
            </a:r>
            <a:r>
              <a:rPr kumimoji="1" lang="ja-JP" altLang="en-US" dirty="0"/>
              <a:t>収入</a:t>
            </a:r>
            <a:r>
              <a:rPr kumimoji="1" lang="en-US" altLang="ja-JP" dirty="0"/>
              <a:t>)</a:t>
            </a:r>
            <a:r>
              <a:rPr kumimoji="1" lang="ja-JP" altLang="en-US" dirty="0"/>
              <a:t>から一年間に出ていった累計金額 </a:t>
            </a:r>
            <a:r>
              <a:rPr kumimoji="1" lang="en-US" altLang="ja-JP" dirty="0"/>
              <a:t>(</a:t>
            </a:r>
            <a:r>
              <a:rPr kumimoji="1" lang="ja-JP" altLang="en-US" dirty="0"/>
              <a:t>費用</a:t>
            </a:r>
            <a:r>
              <a:rPr kumimoji="1" lang="en-US" altLang="ja-JP" dirty="0"/>
              <a:t>)</a:t>
            </a:r>
            <a:r>
              <a:rPr kumimoji="1" lang="ja-JP" altLang="en-US" dirty="0"/>
              <a:t>を引いた金額。</a:t>
            </a:r>
            <a:endParaRPr kumimoji="1" lang="en-US" altLang="ja-JP" dirty="0"/>
          </a:p>
          <a:p>
            <a:pPr algn="just"/>
            <a:r>
              <a:rPr lang="ja-JP" altLang="en-US" dirty="0"/>
              <a:t>或る年度に計上された利益は、次の年度の期初に、持分所有者、経営者、内部留保に配分される。</a:t>
            </a:r>
            <a:endParaRPr lang="en-US" altLang="ja-JP" dirty="0"/>
          </a:p>
          <a:p>
            <a:pPr algn="just"/>
            <a:endParaRPr lang="en-US" altLang="ja-JP" dirty="0"/>
          </a:p>
          <a:p>
            <a:pPr algn="just"/>
            <a:r>
              <a:rPr lang="ja-JP" altLang="en-US" dirty="0"/>
              <a:t>よく間違えられるが、</a:t>
            </a:r>
            <a:r>
              <a:rPr lang="ja-JP" altLang="en-US" u="sng" dirty="0"/>
              <a:t>従業</a:t>
            </a:r>
            <a:r>
              <a:rPr lang="ja-JP" altLang="en-US" dirty="0"/>
              <a:t>員に払われる給料は、費用にカウントされるのであって利益から配分されるのではない。</a:t>
            </a:r>
            <a:r>
              <a:rPr lang="en-US" altLang="ja-JP" dirty="0"/>
              <a:t>5</a:t>
            </a:r>
            <a:r>
              <a:rPr lang="ja-JP" altLang="en-US" dirty="0"/>
              <a:t>頁で説明する</a:t>
            </a:r>
            <a:r>
              <a:rPr lang="en-US" altLang="ja-JP" dirty="0"/>
              <a:t>｢workers</a:t>
            </a:r>
            <a:r>
              <a:rPr lang="ja-JP" altLang="en-US" dirty="0"/>
              <a:t>が</a:t>
            </a:r>
            <a:r>
              <a:rPr lang="ja-JP" altLang="en-US" u="sng" dirty="0"/>
              <a:t>他人の指図に従って働く</a:t>
            </a:r>
            <a:r>
              <a:rPr lang="ja-JP" altLang="en-US" dirty="0"/>
              <a:t>事業体</a:t>
            </a:r>
            <a:r>
              <a:rPr lang="en-US" altLang="ja-JP" dirty="0"/>
              <a:t>｣</a:t>
            </a:r>
            <a:r>
              <a:rPr lang="ja-JP" altLang="en-US" dirty="0" err="1"/>
              <a:t>、</a:t>
            </a:r>
            <a:r>
              <a:rPr lang="ja-JP" altLang="en-US" dirty="0"/>
              <a:t>即ち</a:t>
            </a:r>
            <a:r>
              <a:rPr lang="en-US" altLang="ja-JP" dirty="0"/>
              <a:t>corporate (</a:t>
            </a:r>
            <a:r>
              <a:rPr lang="ja-JP" altLang="en-US" dirty="0"/>
              <a:t>日本は</a:t>
            </a:r>
            <a:r>
              <a:rPr lang="en-US" altLang="ja-JP" dirty="0"/>
              <a:t>｢</a:t>
            </a:r>
            <a:r>
              <a:rPr lang="ja-JP" altLang="en-US" dirty="0"/>
              <a:t>株式会社</a:t>
            </a:r>
            <a:r>
              <a:rPr lang="en-US" altLang="ja-JP" dirty="0"/>
              <a:t>｣</a:t>
            </a:r>
            <a:r>
              <a:rPr lang="ja-JP" altLang="en-US" dirty="0"/>
              <a:t>と呼ぶ</a:t>
            </a:r>
            <a:r>
              <a:rPr lang="en-US" altLang="ja-JP" dirty="0"/>
              <a:t>)</a:t>
            </a:r>
            <a:r>
              <a:rPr lang="ja-JP" altLang="en-US" dirty="0"/>
              <a:t>では貸借対照表と損益計算書とから成る</a:t>
            </a:r>
            <a:r>
              <a:rPr lang="en-US" altLang="ja-JP" dirty="0"/>
              <a:t>accrual accounting</a:t>
            </a:r>
            <a:r>
              <a:rPr lang="ja-JP" altLang="en-US" dirty="0"/>
              <a:t> </a:t>
            </a:r>
            <a:r>
              <a:rPr lang="en-US" altLang="ja-JP" dirty="0"/>
              <a:t>(</a:t>
            </a:r>
            <a:r>
              <a:rPr lang="ja-JP" altLang="en-US" dirty="0"/>
              <a:t>発生主義会計</a:t>
            </a:r>
            <a:r>
              <a:rPr lang="en-US" altLang="ja-JP" dirty="0"/>
              <a:t>)</a:t>
            </a:r>
            <a:r>
              <a:rPr lang="ja-JP" altLang="en-US" dirty="0"/>
              <a:t>が使われ、従業員に払われる給料は</a:t>
            </a:r>
            <a:r>
              <a:rPr lang="en-US" altLang="ja-JP" dirty="0"/>
              <a:t>｢</a:t>
            </a:r>
            <a:r>
              <a:rPr lang="ja-JP" altLang="en-US" dirty="0"/>
              <a:t>費用</a:t>
            </a:r>
            <a:r>
              <a:rPr lang="en-US" altLang="ja-JP" dirty="0"/>
              <a:t>｣</a:t>
            </a:r>
            <a:r>
              <a:rPr lang="ja-JP" altLang="en-US" dirty="0"/>
              <a:t>とされ、利益から配分されるのではない。だから利益を増加させる手段として、費用である給料</a:t>
            </a:r>
            <a:r>
              <a:rPr lang="en-US" altLang="ja-JP" dirty="0"/>
              <a:t>(</a:t>
            </a:r>
            <a:r>
              <a:rPr lang="ja-JP" altLang="en-US" dirty="0"/>
              <a:t>人件費</a:t>
            </a:r>
            <a:r>
              <a:rPr lang="en-US" altLang="ja-JP" dirty="0"/>
              <a:t>)</a:t>
            </a:r>
            <a:r>
              <a:rPr lang="ja-JP" altLang="en-US" dirty="0"/>
              <a:t>の削減が検討される。これがこの会計手法の特徴。</a:t>
            </a:r>
            <a:endParaRPr lang="en-US" altLang="ja-JP" dirty="0"/>
          </a:p>
          <a:p>
            <a:pPr algn="just"/>
            <a:endParaRPr kumimoji="1" lang="en-US" altLang="ja-JP" dirty="0"/>
          </a:p>
          <a:p>
            <a:pPr algn="just"/>
            <a:r>
              <a:rPr kumimoji="1" lang="en-US" altLang="ja-JP" dirty="0"/>
              <a:t>9</a:t>
            </a:r>
            <a:r>
              <a:rPr kumimoji="1" lang="ja-JP" altLang="en-US" dirty="0"/>
              <a:t>頁で説明する</a:t>
            </a:r>
            <a:r>
              <a:rPr kumimoji="1" lang="ja-JP" altLang="en-US" dirty="0" smtClean="0"/>
              <a:t>が</a:t>
            </a:r>
            <a:r>
              <a:rPr lang="en-US" altLang="ja-JP" dirty="0" smtClean="0"/>
              <a:t> </a:t>
            </a:r>
            <a:r>
              <a:rPr lang="en-US" altLang="ja-JP" dirty="0"/>
              <a:t>corporate </a:t>
            </a:r>
            <a:r>
              <a:rPr lang="en-US" altLang="ja-JP" dirty="0" smtClean="0"/>
              <a:t>(</a:t>
            </a:r>
            <a:r>
              <a:rPr lang="ja-JP" altLang="en-US" dirty="0" smtClean="0"/>
              <a:t>日本でいう株式会社</a:t>
            </a:r>
            <a:r>
              <a:rPr lang="en-US" altLang="ja-JP" dirty="0" smtClean="0"/>
              <a:t>)</a:t>
            </a:r>
            <a:r>
              <a:rPr lang="ja-JP" altLang="en-US" dirty="0"/>
              <a:t>は</a:t>
            </a:r>
            <a:r>
              <a:rPr lang="en-US" altLang="ja-JP" dirty="0"/>
              <a:t>19</a:t>
            </a:r>
            <a:r>
              <a:rPr lang="ja-JP" altLang="en-US" dirty="0"/>
              <a:t>世紀後半に形成された事業体概念。同様に</a:t>
            </a:r>
            <a:r>
              <a:rPr lang="ja-JP" altLang="en-US" dirty="0" smtClean="0"/>
              <a:t>、貸借</a:t>
            </a:r>
            <a:r>
              <a:rPr lang="ja-JP" altLang="en-US" dirty="0"/>
              <a:t>対照表と損益計算書とから成る</a:t>
            </a:r>
            <a:r>
              <a:rPr lang="en-US" altLang="ja-JP" dirty="0"/>
              <a:t>accrual accounting</a:t>
            </a:r>
            <a:r>
              <a:rPr lang="ja-JP" altLang="en-US" dirty="0"/>
              <a:t> </a:t>
            </a:r>
            <a:r>
              <a:rPr lang="en-US" altLang="ja-JP" dirty="0"/>
              <a:t>(</a:t>
            </a:r>
            <a:r>
              <a:rPr lang="ja-JP" altLang="en-US" dirty="0"/>
              <a:t>発生主義会計</a:t>
            </a:r>
            <a:r>
              <a:rPr lang="en-US" altLang="ja-JP" dirty="0"/>
              <a:t>)</a:t>
            </a:r>
            <a:r>
              <a:rPr lang="ja-JP" altLang="en-US" dirty="0"/>
              <a:t>が、ここで説明する形を成したのも同時期。原型である複式簿記は、</a:t>
            </a:r>
            <a:r>
              <a:rPr lang="en-US" altLang="ja-JP" dirty="0"/>
              <a:t>1494</a:t>
            </a:r>
            <a:r>
              <a:rPr lang="ja-JP" altLang="en-US" dirty="0"/>
              <a:t>年にカトリック修道僧の</a:t>
            </a:r>
            <a:r>
              <a:rPr lang="en-US" altLang="ja-JP" u="sng" dirty="0" err="1">
                <a:hlinkClick r:id="rId4"/>
              </a:rPr>
              <a:t>パチョーリ</a:t>
            </a:r>
            <a:r>
              <a:rPr lang="ja-JP" altLang="en-US" dirty="0"/>
              <a:t>が発明したのだが、</a:t>
            </a:r>
            <a:r>
              <a:rPr lang="en-US" altLang="ja-JP" dirty="0"/>
              <a:t>19</a:t>
            </a:r>
            <a:r>
              <a:rPr lang="ja-JP" altLang="en-US" dirty="0"/>
              <a:t>世紀半ばに減価償却費と人件費の考え方が組み込まれ、現在の形になったのは</a:t>
            </a:r>
            <a:r>
              <a:rPr lang="en-US" altLang="ja-JP" dirty="0"/>
              <a:t>19</a:t>
            </a:r>
            <a:r>
              <a:rPr lang="ja-JP" altLang="en-US" dirty="0"/>
              <a:t>世紀後半だ。</a:t>
            </a:r>
            <a:endParaRPr lang="en-US" altLang="ja-JP" dirty="0"/>
          </a:p>
          <a:p>
            <a:pPr algn="just"/>
            <a:endParaRPr kumimoji="1" lang="en-US" altLang="ja-JP" dirty="0"/>
          </a:p>
          <a:p>
            <a:pPr algn="just"/>
            <a:r>
              <a:rPr kumimoji="1" lang="ja-JP" altLang="en-US" dirty="0"/>
              <a:t>発生主義会計には三大特徴：期間会計、金銭会計、減価償却がある。前者二者について説明する。</a:t>
            </a:r>
            <a:endParaRPr lang="en-US" altLang="ja-JP" dirty="0"/>
          </a:p>
          <a:p>
            <a:pPr algn="just"/>
            <a:r>
              <a:rPr kumimoji="1" lang="ja-JP" altLang="en-US" b="1" dirty="0"/>
              <a:t>期間会計：</a:t>
            </a:r>
            <a:r>
              <a:rPr kumimoji="1" lang="ja-JP" altLang="en-US" dirty="0"/>
              <a:t>年度毎に各勘定科目の金額を計上</a:t>
            </a:r>
            <a:r>
              <a:rPr lang="ja-JP" altLang="en-US" dirty="0"/>
              <a:t>する。特記すべきは、年度毎にほぼ一定の金額で発生する費用。具体的に言うと</a:t>
            </a:r>
            <a:r>
              <a:rPr kumimoji="1" lang="ja-JP" altLang="en-US" dirty="0"/>
              <a:t>負債は利払い費を発生し、設備等の資産は減価償却費を発生し、従業員は人件費を発生する。これらは</a:t>
            </a:r>
            <a:r>
              <a:rPr lang="ja-JP" altLang="en-US" dirty="0"/>
              <a:t>年度毎にほぼ一定の金額で発生するので</a:t>
            </a:r>
            <a:r>
              <a:rPr kumimoji="1" lang="ja-JP" altLang="en-US" dirty="0"/>
              <a:t>固定費と呼ばれる。この様な固定費が発生する中で、費用を上回る収入</a:t>
            </a:r>
            <a:r>
              <a:rPr kumimoji="1" lang="en-US" altLang="ja-JP" dirty="0"/>
              <a:t>(</a:t>
            </a:r>
            <a:r>
              <a:rPr kumimoji="1" lang="ja-JP" altLang="en-US" dirty="0"/>
              <a:t>売上げ</a:t>
            </a:r>
            <a:r>
              <a:rPr kumimoji="1" lang="en-US" altLang="ja-JP" dirty="0"/>
              <a:t>)</a:t>
            </a:r>
            <a:r>
              <a:rPr kumimoji="1" lang="ja-JP" altLang="en-US" dirty="0"/>
              <a:t>を獲得し利益を常に発生</a:t>
            </a:r>
            <a:r>
              <a:rPr kumimoji="1" lang="en-US" altLang="ja-JP" dirty="0"/>
              <a:t>(</a:t>
            </a:r>
            <a:r>
              <a:rPr kumimoji="1" lang="ja-JP" altLang="en-US" dirty="0"/>
              <a:t>つまり黒字に</a:t>
            </a:r>
            <a:r>
              <a:rPr kumimoji="1" lang="en-US" altLang="ja-JP" dirty="0"/>
              <a:t>)</a:t>
            </a:r>
            <a:r>
              <a:rPr kumimoji="1" lang="ja-JP" altLang="en-US" dirty="0"/>
              <a:t>させなければならない。でないと、持分所有者への利益配分つまり</a:t>
            </a:r>
            <a:r>
              <a:rPr kumimoji="1" lang="en-US" altLang="ja-JP" dirty="0"/>
              <a:t>｢</a:t>
            </a:r>
            <a:r>
              <a:rPr kumimoji="1" lang="ja-JP" altLang="en-US" dirty="0"/>
              <a:t>配当」が払えないし、赤字が何年も続けば何時か必ず債務不履行</a:t>
            </a:r>
            <a:r>
              <a:rPr kumimoji="1" lang="en-US" altLang="ja-JP" dirty="0"/>
              <a:t>(</a:t>
            </a:r>
            <a:r>
              <a:rPr kumimoji="1" lang="ja-JP" altLang="en-US" dirty="0"/>
              <a:t>利息不払い</a:t>
            </a:r>
            <a:r>
              <a:rPr kumimoji="1" lang="en-US" altLang="ja-JP" dirty="0"/>
              <a:t>)</a:t>
            </a:r>
            <a:r>
              <a:rPr kumimoji="1" lang="ja-JP" altLang="en-US" dirty="0"/>
              <a:t>から債務超過</a:t>
            </a:r>
            <a:r>
              <a:rPr kumimoji="1" lang="en-US" altLang="ja-JP" dirty="0"/>
              <a:t>(</a:t>
            </a:r>
            <a:r>
              <a:rPr kumimoji="1" lang="ja-JP" altLang="en-US" dirty="0"/>
              <a:t>負債＞資産</a:t>
            </a:r>
            <a:r>
              <a:rPr kumimoji="1" lang="en-US" altLang="ja-JP" dirty="0"/>
              <a:t>)</a:t>
            </a:r>
            <a:r>
              <a:rPr kumimoji="1" lang="ja-JP" altLang="en-US" dirty="0"/>
              <a:t>の状態に陥り倒産してしまう。この辺りが、教皇の言う「月賦払いで買ってしまった第三次世界大戦」の由来。</a:t>
            </a:r>
            <a:endParaRPr lang="en-US" altLang="ja-JP" dirty="0"/>
          </a:p>
          <a:p>
            <a:pPr algn="just"/>
            <a:r>
              <a:rPr kumimoji="1" lang="ja-JP" altLang="en-US" b="1" dirty="0"/>
              <a:t>金銭会計：</a:t>
            </a:r>
            <a:r>
              <a:rPr kumimoji="1" lang="ja-JP" altLang="en-US" dirty="0"/>
              <a:t>主婦業、親業は金銭会計には現れない。</a:t>
            </a:r>
            <a:r>
              <a:rPr kumimoji="1" lang="en-US" altLang="ja-JP" dirty="0"/>
              <a:t>GDP</a:t>
            </a:r>
            <a:r>
              <a:rPr kumimoji="1" lang="ja-JP" altLang="en-US" dirty="0" err="1"/>
              <a:t>には</a:t>
            </a:r>
            <a:r>
              <a:rPr kumimoji="1" lang="en-US" altLang="ja-JP" dirty="0"/>
              <a:t>count</a:t>
            </a:r>
            <a:r>
              <a:rPr kumimoji="1" lang="ja-JP" altLang="en-US" dirty="0"/>
              <a:t>されない。</a:t>
            </a:r>
          </a:p>
        </p:txBody>
      </p:sp>
      <p:sp>
        <p:nvSpPr>
          <p:cNvPr id="4" name="スライド番号プレースホルダー 3"/>
          <p:cNvSpPr>
            <a:spLocks noGrp="1"/>
          </p:cNvSpPr>
          <p:nvPr>
            <p:ph type="sldNum" sz="quarter" idx="10"/>
          </p:nvPr>
        </p:nvSpPr>
        <p:spPr/>
        <p:txBody>
          <a:bodyPr/>
          <a:lstStyle/>
          <a:p>
            <a:fld id="{EB408F89-6D6E-40BD-B098-61559612D743}" type="slidenum">
              <a:rPr kumimoji="1" lang="ja-JP" altLang="en-US" smtClean="0"/>
              <a:t>2</a:t>
            </a:fld>
            <a:endParaRPr kumimoji="1" lang="ja-JP" altLang="en-US" dirty="0"/>
          </a:p>
        </p:txBody>
      </p:sp>
    </p:spTree>
    <p:extLst>
      <p:ext uri="{BB962C8B-B14F-4D97-AF65-F5344CB8AC3E}">
        <p14:creationId xmlns:p14="http://schemas.microsoft.com/office/powerpoint/2010/main" val="274371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a:xfrm>
            <a:off x="1" y="3899995"/>
            <a:ext cx="6856412" cy="5371596"/>
          </a:xfrm>
        </p:spPr>
        <p:txBody>
          <a:bodyPr/>
          <a:lstStyle/>
          <a:p>
            <a:pPr algn="just"/>
            <a:r>
              <a:rPr kumimoji="1" lang="ja-JP" altLang="en-US" dirty="0"/>
              <a:t>第二回</a:t>
            </a:r>
            <a:r>
              <a:rPr kumimoji="1" lang="en-US" altLang="ja-JP" dirty="0"/>
              <a:t>People</a:t>
            </a:r>
            <a:r>
              <a:rPr kumimoji="1" lang="ja-JP" altLang="en-US" dirty="0"/>
              <a:t>運動地上会議</a:t>
            </a:r>
            <a:r>
              <a:rPr kumimoji="1" lang="en-US" altLang="ja-JP" dirty="0"/>
              <a:t>@</a:t>
            </a:r>
            <a:r>
              <a:rPr kumimoji="1" lang="ja-JP" altLang="en-US" dirty="0"/>
              <a:t>ボリビアの</a:t>
            </a:r>
            <a:r>
              <a:rPr lang="ja-JP" altLang="en-US" dirty="0">
                <a:hlinkClick r:id="rId3"/>
              </a:rPr>
              <a:t>教皇挨拶</a:t>
            </a:r>
            <a:r>
              <a:rPr kumimoji="1" lang="ja-JP" altLang="en-US" dirty="0"/>
              <a:t>は、明確に現行経済を批判している。内容を</a:t>
            </a:r>
            <a:r>
              <a:rPr lang="en-US" altLang="ja-JP" u="sng" dirty="0">
                <a:hlinkClick r:id="rId4"/>
              </a:rPr>
              <a:t>U.S.Catholic記事</a:t>
            </a:r>
            <a:r>
              <a:rPr lang="en-US" altLang="ja-JP" dirty="0"/>
              <a:t>20150713</a:t>
            </a:r>
            <a:r>
              <a:rPr lang="ja-JP" altLang="en-US" dirty="0"/>
              <a:t>が解説している。その最初の部分を半訳する：</a:t>
            </a:r>
            <a:endParaRPr lang="en-US" altLang="ja-JP" dirty="0"/>
          </a:p>
          <a:p>
            <a:pPr algn="just"/>
            <a:endParaRPr lang="en-US" altLang="ja-JP" dirty="0"/>
          </a:p>
          <a:p>
            <a:pPr algn="just"/>
            <a:r>
              <a:rPr lang="ja-JP" altLang="en-US" dirty="0"/>
              <a:t>ボリビアで先週フランシスコ教皇は、現行経済の構造的不道徳に対し完膚なきまでに批判を加えた。この驚くべき説話はボリビアでの</a:t>
            </a:r>
            <a:r>
              <a:rPr lang="en-US" altLang="ja-JP" dirty="0"/>
              <a:t>People</a:t>
            </a:r>
            <a:r>
              <a:rPr lang="ja-JP" altLang="en-US" dirty="0"/>
              <a:t>運動の地上会議の冒頭に為された。</a:t>
            </a:r>
            <a:r>
              <a:rPr lang="en-US" altLang="ja-JP" dirty="0"/>
              <a:t>｢</a:t>
            </a:r>
            <a:r>
              <a:rPr lang="ja-JP" altLang="en-US" dirty="0"/>
              <a:t>私達の信仰は革命的です。なぜなら諸悪の根源となる富</a:t>
            </a:r>
            <a:r>
              <a:rPr lang="en-US" altLang="ja-JP" dirty="0"/>
              <a:t>(</a:t>
            </a:r>
            <a:r>
              <a:rPr lang="en-US" altLang="ja-JP" u="sng" dirty="0">
                <a:hlinkClick r:id="rId5"/>
              </a:rPr>
              <a:t>mammon</a:t>
            </a:r>
            <a:r>
              <a:rPr lang="en-US" altLang="ja-JP" dirty="0"/>
              <a:t>)</a:t>
            </a:r>
            <a:r>
              <a:rPr lang="ja-JP" altLang="en-US" dirty="0"/>
              <a:t>に挑むものだからです</a:t>
            </a:r>
            <a:r>
              <a:rPr lang="en-US" altLang="ja-JP" dirty="0"/>
              <a:t>｣</a:t>
            </a:r>
            <a:r>
              <a:rPr lang="ja-JP" altLang="en-US" dirty="0"/>
              <a:t>と宣言した教皇は、低所得貧困層や辺境に住む者達に向かって、現行経済システムが持つ</a:t>
            </a:r>
            <a:r>
              <a:rPr lang="en-US" altLang="ja-JP" dirty="0"/>
              <a:t>｢</a:t>
            </a:r>
            <a:r>
              <a:rPr lang="ja-JP" altLang="en-US" dirty="0"/>
              <a:t>独裁潜行」に対し総動員して当たるように呼びかけた。</a:t>
            </a:r>
            <a:r>
              <a:rPr lang="ja-JP" altLang="en-US" dirty="0">
                <a:solidFill>
                  <a:srgbClr val="FF0000"/>
                </a:solidFill>
              </a:rPr>
              <a:t>この独裁は</a:t>
            </a:r>
            <a:r>
              <a:rPr lang="en-US" altLang="ja-JP" dirty="0">
                <a:solidFill>
                  <a:srgbClr val="FF0000"/>
                </a:solidFill>
              </a:rPr>
              <a:t>｢mammon</a:t>
            </a:r>
            <a:r>
              <a:rPr lang="ja-JP" altLang="en-US" dirty="0">
                <a:solidFill>
                  <a:srgbClr val="FF0000"/>
                </a:solidFill>
              </a:rPr>
              <a:t>が匿名で力を及ぼすもので、時に</a:t>
            </a:r>
            <a:r>
              <a:rPr lang="en-US" altLang="ja-JP" dirty="0">
                <a:solidFill>
                  <a:srgbClr val="FF0000"/>
                </a:solidFill>
              </a:rPr>
              <a:t>corporations (</a:t>
            </a:r>
            <a:r>
              <a:rPr lang="ja-JP" altLang="en-US" dirty="0">
                <a:solidFill>
                  <a:srgbClr val="FF0000"/>
                </a:solidFill>
              </a:rPr>
              <a:t>株式会社</a:t>
            </a:r>
            <a:r>
              <a:rPr lang="en-US" altLang="ja-JP" dirty="0">
                <a:solidFill>
                  <a:srgbClr val="FF0000"/>
                </a:solidFill>
              </a:rPr>
              <a:t>)</a:t>
            </a:r>
            <a:r>
              <a:rPr lang="ja-JP" altLang="en-US" dirty="0">
                <a:solidFill>
                  <a:srgbClr val="FF0000"/>
                </a:solidFill>
              </a:rPr>
              <a:t>や債権取立代行者あるいは或る種の</a:t>
            </a:r>
            <a:r>
              <a:rPr lang="en-US" altLang="ja-JP" dirty="0">
                <a:solidFill>
                  <a:srgbClr val="FF0000"/>
                </a:solidFill>
              </a:rPr>
              <a:t>｢</a:t>
            </a:r>
            <a:r>
              <a:rPr lang="ja-JP" altLang="en-US" dirty="0">
                <a:solidFill>
                  <a:srgbClr val="FF0000"/>
                </a:solidFill>
              </a:rPr>
              <a:t>自由貿易</a:t>
            </a:r>
            <a:r>
              <a:rPr lang="en-US" altLang="ja-JP" dirty="0">
                <a:solidFill>
                  <a:srgbClr val="FF0000"/>
                </a:solidFill>
              </a:rPr>
              <a:t>｣</a:t>
            </a:r>
            <a:r>
              <a:rPr lang="ja-JP" altLang="en-US" dirty="0">
                <a:solidFill>
                  <a:srgbClr val="FF0000"/>
                </a:solidFill>
              </a:rPr>
              <a:t>協定の形をとります</a:t>
            </a:r>
            <a:r>
              <a:rPr lang="en-US" altLang="ja-JP" dirty="0"/>
              <a:t>｣</a:t>
            </a:r>
            <a:r>
              <a:rPr lang="ja-JP" altLang="en-US" dirty="0"/>
              <a:t>と陳べた。更に、この経済システムは</a:t>
            </a:r>
            <a:r>
              <a:rPr lang="en-US" altLang="ja-JP" dirty="0"/>
              <a:t>｢</a:t>
            </a:r>
            <a:r>
              <a:rPr lang="ja-JP" altLang="en-US" dirty="0"/>
              <a:t>イエスの計画に反します」と教皇は主張し、強く非難するよう呼びかけた：</a:t>
            </a:r>
            <a:endParaRPr lang="en-US" altLang="ja-JP" dirty="0"/>
          </a:p>
          <a:p>
            <a:pPr marL="180975" algn="just"/>
            <a:r>
              <a:rPr lang="ja-JP" altLang="en-US" i="1" dirty="0">
                <a:solidFill>
                  <a:srgbClr val="FF0000"/>
                </a:solidFill>
              </a:rPr>
              <a:t>排除と格差の経済に</a:t>
            </a:r>
            <a:r>
              <a:rPr lang="en-US" altLang="ja-JP" i="1" dirty="0">
                <a:solidFill>
                  <a:srgbClr val="FF0000"/>
                </a:solidFill>
              </a:rPr>
              <a:t>No</a:t>
            </a:r>
            <a:r>
              <a:rPr lang="ja-JP" altLang="en-US" i="1" dirty="0">
                <a:solidFill>
                  <a:srgbClr val="FF0000"/>
                </a:solidFill>
              </a:rPr>
              <a:t>と言いましょう。人の行為でなくお金がものを言う経済に</a:t>
            </a:r>
            <a:r>
              <a:rPr lang="en-US" altLang="ja-JP" i="1" dirty="0">
                <a:solidFill>
                  <a:srgbClr val="FF0000"/>
                </a:solidFill>
              </a:rPr>
              <a:t>No</a:t>
            </a:r>
            <a:r>
              <a:rPr lang="ja-JP" altLang="en-US" i="1" dirty="0">
                <a:solidFill>
                  <a:srgbClr val="FF0000"/>
                </a:solidFill>
              </a:rPr>
              <a:t>と言いましょう。この経済は人を殺します。この経済は人を排除します。この経済は母なる地球を破壊します。本当の経済は財を蓄積するだけのメカニズムではありません。むしろそれは私達の共通の家、つまり地球を適切に管理運営することを意味します。従って本当の経済には地球をケアすることが含まれます。本当の経済とは、財の過不足平準化、即ち全人類への財の適切配分</a:t>
            </a:r>
            <a:r>
              <a:rPr lang="en-US" altLang="ja-JP" i="1" dirty="0">
                <a:solidFill>
                  <a:srgbClr val="FF0000"/>
                </a:solidFill>
              </a:rPr>
              <a:t>(fitting distribution)</a:t>
            </a:r>
            <a:r>
              <a:rPr lang="ja-JP" altLang="en-US" i="1" dirty="0">
                <a:solidFill>
                  <a:srgbClr val="FF0000"/>
                </a:solidFill>
              </a:rPr>
              <a:t>のことです。</a:t>
            </a:r>
            <a:endParaRPr lang="en-US" altLang="ja-JP" dirty="0">
              <a:solidFill>
                <a:srgbClr val="FF0000"/>
              </a:solidFill>
            </a:endParaRPr>
          </a:p>
          <a:p>
            <a:pPr algn="just"/>
            <a:endParaRPr lang="en-US" altLang="ja-JP" sz="900" dirty="0"/>
          </a:p>
          <a:p>
            <a:pPr algn="just" fontAlgn="base"/>
            <a:r>
              <a:rPr lang="en-US" altLang="ja-JP" sz="800" dirty="0"/>
              <a:t>Last week, Pope </a:t>
            </a:r>
            <a:r>
              <a:rPr lang="en-US" altLang="ja-JP" sz="800" dirty="0">
                <a:hlinkClick r:id="rId6"/>
              </a:rPr>
              <a:t>Francis issued his most urgent and sweeping indictment</a:t>
            </a:r>
            <a:r>
              <a:rPr lang="en-US" altLang="ja-JP" sz="800" dirty="0"/>
              <a:t> of the structural immorality of the global economy to date.  It was an astounding talk presented in Bolivia before a conference of popular movements. Declaring that “our faith is revolutionary, because our faith challenges the tyranny of mammon,” the pontiff called upon the lowly, the poor, and the marginalized of the world to mobilize against the economic system’s “subtle dictatorship.” This dictatorship “at times appears as the anonymous influence of mammon: corporations, loan agencies, certain ‘free trade’ treaties.” It’s a system, the pope insists, that “runs counter to the plan of Jesus.” He called us to rebuke it.</a:t>
            </a:r>
          </a:p>
          <a:p>
            <a:pPr marL="180975" algn="just" fontAlgn="base"/>
            <a:r>
              <a:rPr lang="en-US" altLang="ja-JP" sz="800" i="1" dirty="0"/>
              <a:t>Let us say NO to an economy of exclusion and inequality, where money rules, rather than service. That economy kills. That economy excludes. That economy destroys Mother Earth. The economy should not be a mechanism for accumulating goods, but rather the proper administration of our common home. This entails a commitment to care for that home and to the fitting distribution of its goods among all.</a:t>
            </a:r>
          </a:p>
          <a:p>
            <a:pPr fontAlgn="base"/>
            <a:endParaRPr lang="en-US" altLang="ja-JP" sz="900" i="1" dirty="0"/>
          </a:p>
          <a:p>
            <a:pPr algn="just"/>
            <a:r>
              <a:rPr lang="ja-JP" altLang="en-US" sz="1100" dirty="0"/>
              <a:t>◆</a:t>
            </a:r>
            <a:r>
              <a:rPr lang="ja-JP" altLang="en-US" sz="1100" b="1" dirty="0"/>
              <a:t>神と悪富</a:t>
            </a:r>
            <a:r>
              <a:rPr lang="en-US" altLang="ja-JP" sz="1100" b="1" dirty="0"/>
              <a:t>(God and mammon) </a:t>
            </a:r>
            <a:r>
              <a:rPr lang="ja-JP" altLang="en-US" sz="1100" b="1" dirty="0"/>
              <a:t>マタイ福音書</a:t>
            </a:r>
            <a:r>
              <a:rPr lang="ja-JP" altLang="en-US" sz="1100" dirty="0"/>
              <a:t>：</a:t>
            </a:r>
            <a:r>
              <a:rPr lang="en-US" altLang="ja-JP" sz="1100" dirty="0"/>
              <a:t>6:19  ｢</a:t>
            </a:r>
            <a:r>
              <a:rPr lang="ja-JP" altLang="en-US" sz="1100" dirty="0">
                <a:solidFill>
                  <a:srgbClr val="FF0000"/>
                </a:solidFill>
              </a:rPr>
              <a:t>あなたがたは地上に宝</a:t>
            </a:r>
            <a:r>
              <a:rPr lang="en-US" altLang="ja-JP" sz="1100" dirty="0">
                <a:solidFill>
                  <a:srgbClr val="FF0000"/>
                </a:solidFill>
              </a:rPr>
              <a:t>(treasure)</a:t>
            </a:r>
            <a:r>
              <a:rPr lang="ja-JP" altLang="en-US" sz="1100" dirty="0">
                <a:solidFill>
                  <a:srgbClr val="FF0000"/>
                </a:solidFill>
              </a:rPr>
              <a:t>を積んではならない</a:t>
            </a:r>
            <a:r>
              <a:rPr lang="ja-JP" altLang="en-US" sz="1100" dirty="0"/>
              <a:t>。そこでは虫が食ったりさび付いたりするし、また、盗人が忍び込んで盗み出したりする。</a:t>
            </a:r>
            <a:r>
              <a:rPr lang="en-US" altLang="ja-JP" sz="1100" dirty="0"/>
              <a:t>6:20 </a:t>
            </a:r>
            <a:r>
              <a:rPr lang="ja-JP" altLang="en-US" sz="1100" dirty="0"/>
              <a:t>宝は、天に積みなさい。そこでは虫が食うこともさび付くこともなく、また、盗人が忍び込むことも盗み出すこともない。</a:t>
            </a:r>
            <a:r>
              <a:rPr lang="en-US" altLang="ja-JP" sz="1100" dirty="0"/>
              <a:t>6:21 </a:t>
            </a:r>
            <a:r>
              <a:rPr lang="ja-JP" altLang="en-US" sz="1100" dirty="0"/>
              <a:t>あなたの宝のあるところに、あなたの心もあるのだ。</a:t>
            </a:r>
            <a:r>
              <a:rPr lang="en-US" altLang="ja-JP" sz="1100" dirty="0"/>
              <a:t>｣</a:t>
            </a:r>
            <a:r>
              <a:rPr lang="ja-JP" altLang="en-US" sz="1100" dirty="0"/>
              <a:t>･･･ </a:t>
            </a:r>
            <a:r>
              <a:rPr lang="en-US" altLang="ja-JP" sz="1100" dirty="0"/>
              <a:t>6:24 ｢</a:t>
            </a:r>
            <a:r>
              <a:rPr lang="ja-JP" altLang="en-US" sz="1100" dirty="0"/>
              <a:t>だれも、二人の主人に仕えることはできない。一方を憎んで他方を愛するか、一方に親しんで他方を軽んじるか、どちらかである。</a:t>
            </a:r>
            <a:r>
              <a:rPr lang="ja-JP" altLang="en-US" sz="1100" dirty="0">
                <a:solidFill>
                  <a:srgbClr val="FF0000"/>
                </a:solidFill>
              </a:rPr>
              <a:t>あなたがたは、悪を生む富</a:t>
            </a:r>
            <a:r>
              <a:rPr lang="en-US" altLang="ja-JP" sz="1100" dirty="0">
                <a:solidFill>
                  <a:srgbClr val="FF0000"/>
                </a:solidFill>
              </a:rPr>
              <a:t>(mammon)</a:t>
            </a:r>
            <a:r>
              <a:rPr lang="ja-JP" altLang="en-US" sz="1100" dirty="0">
                <a:solidFill>
                  <a:srgbClr val="FF0000"/>
                </a:solidFill>
              </a:rPr>
              <a:t>と神とに仕えることはできない</a:t>
            </a:r>
            <a:r>
              <a:rPr lang="ja-JP" altLang="en-US" sz="1100" dirty="0"/>
              <a:t>。</a:t>
            </a:r>
            <a:r>
              <a:rPr lang="en-US" altLang="ja-JP" sz="1100" dirty="0"/>
              <a:t>｣</a:t>
            </a:r>
            <a:endParaRPr lang="ja-JP" altLang="en-US" sz="1100" dirty="0"/>
          </a:p>
          <a:p>
            <a:endParaRPr kumimoji="1" lang="ja-JP" altLang="en-US" sz="1100" dirty="0"/>
          </a:p>
        </p:txBody>
      </p:sp>
      <p:sp>
        <p:nvSpPr>
          <p:cNvPr id="4" name="スライド番号プレースホルダー 3"/>
          <p:cNvSpPr>
            <a:spLocks noGrp="1"/>
          </p:cNvSpPr>
          <p:nvPr>
            <p:ph type="sldNum" sz="quarter" idx="5"/>
          </p:nvPr>
        </p:nvSpPr>
        <p:spPr>
          <a:xfrm>
            <a:off x="3941320" y="8812804"/>
            <a:ext cx="2971800" cy="458787"/>
          </a:xfrm>
        </p:spPr>
        <p:txBody>
          <a:bodyPr/>
          <a:lstStyle/>
          <a:p>
            <a:fld id="{EB408F89-6D6E-40BD-B098-61559612D743}" type="slidenum">
              <a:rPr lang="ja-JP" altLang="en-US" smtClean="0"/>
              <a:pPr/>
              <a:t>3</a:t>
            </a:fld>
            <a:endParaRPr lang="ja-JP" altLang="en-US" dirty="0"/>
          </a:p>
        </p:txBody>
      </p:sp>
    </p:spTree>
    <p:extLst>
      <p:ext uri="{BB962C8B-B14F-4D97-AF65-F5344CB8AC3E}">
        <p14:creationId xmlns:p14="http://schemas.microsoft.com/office/powerpoint/2010/main" val="339282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p:txBody>
          <a:bodyPr/>
          <a:lstStyle/>
          <a:p>
            <a:pPr algn="just"/>
            <a:r>
              <a:rPr kumimoji="1" lang="ja-JP" altLang="en-US" dirty="0"/>
              <a:t>日本語</a:t>
            </a:r>
            <a:r>
              <a:rPr kumimoji="1" lang="en-US" altLang="ja-JP" dirty="0"/>
              <a:t>｢</a:t>
            </a:r>
            <a:r>
              <a:rPr kumimoji="1" lang="ja-JP" altLang="en-US" dirty="0"/>
              <a:t>契約</a:t>
            </a:r>
            <a:r>
              <a:rPr kumimoji="1" lang="en-US" altLang="ja-JP" dirty="0"/>
              <a:t>｣</a:t>
            </a:r>
            <a:r>
              <a:rPr kumimoji="1" lang="ja-JP" altLang="en-US" dirty="0"/>
              <a:t>に相当する英語には二種類ある。</a:t>
            </a:r>
            <a:r>
              <a:rPr kumimoji="1" lang="en-US" altLang="ja-JP" b="1" dirty="0"/>
              <a:t>covenant</a:t>
            </a:r>
            <a:r>
              <a:rPr kumimoji="1" lang="ja-JP" altLang="en-US" dirty="0"/>
              <a:t>と</a:t>
            </a:r>
            <a:r>
              <a:rPr kumimoji="1" lang="en-US" altLang="ja-JP" b="1" dirty="0"/>
              <a:t>contract</a:t>
            </a:r>
            <a:r>
              <a:rPr kumimoji="1" lang="ja-JP" altLang="en-US" dirty="0" err="1"/>
              <a:t>。</a:t>
            </a:r>
            <a:r>
              <a:rPr kumimoji="1" lang="ja-JP" altLang="en-US" dirty="0"/>
              <a:t>元々は、</a:t>
            </a:r>
            <a:r>
              <a:rPr lang="en-US" altLang="ja-JP" dirty="0"/>
              <a:t>covenant</a:t>
            </a:r>
            <a:r>
              <a:rPr lang="ja-JP" altLang="en-US" dirty="0"/>
              <a:t>は神と人との契約、</a:t>
            </a:r>
            <a:r>
              <a:rPr lang="en-US" altLang="ja-JP" dirty="0"/>
              <a:t>contract</a:t>
            </a:r>
            <a:r>
              <a:rPr lang="ja-JP" altLang="en-US" dirty="0"/>
              <a:t>は人と人との契約を意味した。違いは締結するための条件にある。</a:t>
            </a:r>
            <a:r>
              <a:rPr lang="en-US" altLang="ja-JP" dirty="0"/>
              <a:t>covenant</a:t>
            </a:r>
            <a:r>
              <a:rPr lang="ja-JP" altLang="en-US" dirty="0"/>
              <a:t>は、神から提示される条件を人がそのまま受け入れることで締結されるが、</a:t>
            </a:r>
            <a:r>
              <a:rPr lang="en-US" altLang="ja-JP" dirty="0"/>
              <a:t>contract</a:t>
            </a:r>
            <a:r>
              <a:rPr lang="ja-JP" altLang="en-US" dirty="0"/>
              <a:t>は、契約者双方が交換し合う物事について相等性</a:t>
            </a:r>
            <a:r>
              <a:rPr lang="en-US" altLang="ja-JP" dirty="0"/>
              <a:t>(adequacy)</a:t>
            </a:r>
            <a:r>
              <a:rPr lang="ja-JP" altLang="en-US" dirty="0"/>
              <a:t>があると考察した後に締結される。この様な考察のことを英語では単に</a:t>
            </a:r>
            <a:r>
              <a:rPr lang="en-US" altLang="ja-JP" b="1" dirty="0"/>
              <a:t>consideration</a:t>
            </a:r>
            <a:r>
              <a:rPr lang="ja-JP" altLang="en-US" dirty="0"/>
              <a:t>といい、その和訳を日本の英米法学者達は</a:t>
            </a:r>
            <a:r>
              <a:rPr lang="en-US" altLang="ja-JP" dirty="0"/>
              <a:t>｢</a:t>
            </a:r>
            <a:r>
              <a:rPr lang="ja-JP" altLang="en-US" b="1" dirty="0"/>
              <a:t>約因</a:t>
            </a:r>
            <a:r>
              <a:rPr lang="en-US" altLang="ja-JP" dirty="0"/>
              <a:t>｣</a:t>
            </a:r>
            <a:r>
              <a:rPr lang="ja-JP" altLang="en-US" dirty="0"/>
              <a:t>とした。</a:t>
            </a:r>
            <a:endParaRPr lang="en-US" altLang="ja-JP" dirty="0"/>
          </a:p>
          <a:p>
            <a:pPr algn="just"/>
            <a:endParaRPr kumimoji="1" lang="en-US" altLang="ja-JP" dirty="0"/>
          </a:p>
          <a:p>
            <a:pPr algn="just"/>
            <a:r>
              <a:rPr kumimoji="1" lang="en-US" altLang="ja-JP" dirty="0"/>
              <a:t>7</a:t>
            </a:r>
            <a:r>
              <a:rPr kumimoji="1" lang="ja-JP" altLang="en-US" dirty="0"/>
              <a:t>月分科会で説明したが、日本国憲法第</a:t>
            </a:r>
            <a:r>
              <a:rPr kumimoji="1" lang="en-US" altLang="ja-JP" dirty="0"/>
              <a:t>13</a:t>
            </a:r>
            <a:r>
              <a:rPr kumimoji="1" lang="ja-JP" altLang="en-US" dirty="0"/>
              <a:t>条は</a:t>
            </a:r>
            <a:r>
              <a:rPr kumimoji="1" lang="en-US" altLang="ja-JP" dirty="0"/>
              <a:t>｢</a:t>
            </a:r>
            <a:r>
              <a:rPr kumimoji="1" lang="ja-JP" altLang="en-US" dirty="0"/>
              <a:t>個人の尊重と公共福祉」を規定している。その原文である</a:t>
            </a:r>
            <a:r>
              <a:rPr kumimoji="1" lang="en-US" altLang="ja-JP" dirty="0"/>
              <a:t>1946</a:t>
            </a:r>
            <a:r>
              <a:rPr kumimoji="1" lang="ja-JP" altLang="en-US" dirty="0"/>
              <a:t>年</a:t>
            </a:r>
            <a:r>
              <a:rPr kumimoji="1" lang="en-US" altLang="ja-JP" dirty="0"/>
              <a:t>GHQ</a:t>
            </a:r>
            <a:r>
              <a:rPr kumimoji="1" lang="ja-JP" altLang="en-US" dirty="0"/>
              <a:t>原案英文には用語</a:t>
            </a:r>
            <a:r>
              <a:rPr kumimoji="1" lang="en-US" altLang="ja-JP" dirty="0"/>
              <a:t>consideration</a:t>
            </a:r>
            <a:r>
              <a:rPr kumimoji="1" lang="ja-JP" altLang="en-US" dirty="0"/>
              <a:t>が入っている。原案英文の半訳を以下に示す。</a:t>
            </a:r>
            <a:endParaRPr kumimoji="1" lang="en-US" altLang="ja-JP" dirty="0"/>
          </a:p>
          <a:p>
            <a:pPr algn="just"/>
            <a:endParaRPr lang="en-US" altLang="ja-JP" dirty="0"/>
          </a:p>
          <a:p>
            <a:pPr marL="179388" algn="just"/>
            <a:r>
              <a:rPr lang="ja-JP" altLang="en-US" dirty="0"/>
              <a:t>すべての</a:t>
            </a:r>
            <a:r>
              <a:rPr lang="en-US" altLang="ja-JP" dirty="0"/>
              <a:t>Japanese</a:t>
            </a:r>
            <a:r>
              <a:rPr lang="ja-JP" altLang="en-US" dirty="0"/>
              <a:t>は各の</a:t>
            </a:r>
            <a:r>
              <a:rPr lang="en-US" altLang="ja-JP" dirty="0"/>
              <a:t>humanity</a:t>
            </a:r>
            <a:r>
              <a:rPr lang="ja-JP" altLang="en-US" dirty="0"/>
              <a:t>が持つ</a:t>
            </a:r>
            <a:r>
              <a:rPr lang="en-US" altLang="ja-JP" dirty="0"/>
              <a:t>virtue</a:t>
            </a:r>
            <a:r>
              <a:rPr lang="ja-JP" altLang="en-US" dirty="0"/>
              <a:t>により、個人として尊重される。これら</a:t>
            </a:r>
            <a:r>
              <a:rPr lang="en-US" altLang="ja-JP" dirty="0"/>
              <a:t>Japanese</a:t>
            </a:r>
            <a:r>
              <a:rPr lang="ja-JP" altLang="en-US" dirty="0"/>
              <a:t>が</a:t>
            </a:r>
            <a:r>
              <a:rPr lang="en-US" altLang="ja-JP" dirty="0"/>
              <a:t>(</a:t>
            </a:r>
            <a:r>
              <a:rPr lang="ja-JP" altLang="en-US" dirty="0"/>
              <a:t>この世、即ち</a:t>
            </a:r>
            <a:r>
              <a:rPr lang="en-US" altLang="ja-JP" dirty="0"/>
              <a:t>)</a:t>
            </a:r>
            <a:r>
              <a:rPr lang="ja-JP" altLang="en-US" dirty="0"/>
              <a:t>公共の福祉の制限内で持つ権利である肉体的生命、</a:t>
            </a:r>
            <a:r>
              <a:rPr lang="en-US" altLang="ja-JP" dirty="0">
                <a:solidFill>
                  <a:srgbClr val="FF0000"/>
                </a:solidFill>
              </a:rPr>
              <a:t>liberty</a:t>
            </a:r>
            <a:r>
              <a:rPr lang="ja-JP" altLang="en-US" dirty="0"/>
              <a:t>及び</a:t>
            </a:r>
            <a:r>
              <a:rPr lang="en-US" altLang="ja-JP" dirty="0"/>
              <a:t>happiness</a:t>
            </a:r>
            <a:r>
              <a:rPr lang="ja-JP" altLang="en-US" dirty="0"/>
              <a:t>（この世における幸福）追求に関する権利については、立法その他の国政の上で最高の約因とならなければならない。</a:t>
            </a:r>
            <a:r>
              <a:rPr lang="en-US" altLang="ja-JP" dirty="0"/>
              <a:t>(1946</a:t>
            </a:r>
            <a:r>
              <a:rPr lang="ja-JP" altLang="en-US" dirty="0"/>
              <a:t>年</a:t>
            </a:r>
            <a:r>
              <a:rPr lang="en-US" altLang="ja-JP" dirty="0"/>
              <a:t>GHQ</a:t>
            </a:r>
            <a:r>
              <a:rPr lang="ja-JP" altLang="en-US" dirty="0"/>
              <a:t>原案　齋藤半訳</a:t>
            </a:r>
            <a:r>
              <a:rPr lang="en-US" altLang="ja-JP" dirty="0"/>
              <a:t>)</a:t>
            </a:r>
          </a:p>
          <a:p>
            <a:pPr algn="just"/>
            <a:endParaRPr kumimoji="1" lang="en-US" altLang="ja-JP" dirty="0"/>
          </a:p>
          <a:p>
            <a:pPr algn="just"/>
            <a:r>
              <a:rPr kumimoji="1" lang="ja-JP" altLang="en-US" dirty="0"/>
              <a:t>当時の</a:t>
            </a:r>
            <a:r>
              <a:rPr kumimoji="1" lang="en-US" altLang="ja-JP" dirty="0"/>
              <a:t>GHQ</a:t>
            </a:r>
            <a:r>
              <a:rPr kumimoji="1" lang="ja-JP" altLang="en-US" dirty="0"/>
              <a:t>は、</a:t>
            </a:r>
            <a:r>
              <a:rPr lang="en-US" altLang="ja-JP" dirty="0"/>
              <a:t>｢</a:t>
            </a:r>
            <a:r>
              <a:rPr lang="ja-JP" altLang="en-US" dirty="0"/>
              <a:t>個人の尊重と公共福祉</a:t>
            </a:r>
            <a:r>
              <a:rPr lang="en-US" altLang="ja-JP" dirty="0"/>
              <a:t>｣</a:t>
            </a:r>
            <a:r>
              <a:rPr lang="ja-JP" altLang="en-US" dirty="0"/>
              <a:t>の調整は国家と国民</a:t>
            </a:r>
            <a:r>
              <a:rPr lang="en-US" altLang="ja-JP" dirty="0"/>
              <a:t>(Japan</a:t>
            </a:r>
            <a:r>
              <a:rPr lang="ja-JP" altLang="en-US" dirty="0"/>
              <a:t>と</a:t>
            </a:r>
            <a:r>
              <a:rPr lang="en-US" altLang="ja-JP" dirty="0"/>
              <a:t>Japanese)</a:t>
            </a:r>
            <a:r>
              <a:rPr lang="ja-JP" altLang="en-US" dirty="0"/>
              <a:t>が締結する</a:t>
            </a:r>
            <a:r>
              <a:rPr lang="en-US" altLang="ja-JP" b="1" dirty="0"/>
              <a:t>contract</a:t>
            </a:r>
            <a:r>
              <a:rPr lang="ja-JP" altLang="en-US" dirty="0"/>
              <a:t>によって規定されると考えていたと推測できる。この推測を裏打ちするのは、</a:t>
            </a:r>
            <a:r>
              <a:rPr lang="en-US" altLang="ja-JP" dirty="0"/>
              <a:t>GHQ</a:t>
            </a:r>
            <a:r>
              <a:rPr lang="ja-JP" altLang="en-US" dirty="0"/>
              <a:t>が原案条文で</a:t>
            </a:r>
            <a:r>
              <a:rPr lang="en-US" altLang="ja-JP" dirty="0"/>
              <a:t>｢rights of the people</a:t>
            </a:r>
            <a:r>
              <a:rPr lang="ja-JP" altLang="en-US" dirty="0"/>
              <a:t>と</a:t>
            </a:r>
            <a:r>
              <a:rPr lang="en-US" altLang="ja-JP" dirty="0"/>
              <a:t>the common good｣</a:t>
            </a:r>
            <a:r>
              <a:rPr lang="ja-JP" altLang="en-US" dirty="0"/>
              <a:t>については以下の様に</a:t>
            </a:r>
            <a:r>
              <a:rPr lang="en-US" altLang="ja-JP" dirty="0"/>
              <a:t>｢</a:t>
            </a:r>
            <a:r>
              <a:rPr lang="ja-JP" altLang="en-US" dirty="0"/>
              <a:t>約因</a:t>
            </a:r>
            <a:r>
              <a:rPr lang="en-US" altLang="ja-JP" dirty="0"/>
              <a:t>｣</a:t>
            </a:r>
            <a:r>
              <a:rPr lang="ja-JP" altLang="en-US" dirty="0"/>
              <a:t>抜きだったこと。</a:t>
            </a:r>
            <a:endParaRPr lang="en-US" altLang="ja-JP" dirty="0"/>
          </a:p>
          <a:p>
            <a:pPr algn="just"/>
            <a:endParaRPr kumimoji="1" lang="en-US" altLang="ja-JP" dirty="0"/>
          </a:p>
          <a:p>
            <a:pPr marL="179388" algn="just"/>
            <a:r>
              <a:rPr lang="ja-JP" altLang="en-US" dirty="0"/>
              <a:t>この憲法に明示された</a:t>
            </a:r>
            <a:r>
              <a:rPr lang="en-US" altLang="ja-JP" dirty="0"/>
              <a:t>the </a:t>
            </a:r>
            <a:r>
              <a:rPr lang="en-US" altLang="ja-JP" dirty="0">
                <a:solidFill>
                  <a:srgbClr val="FF0000"/>
                </a:solidFill>
              </a:rPr>
              <a:t>freedoms</a:t>
            </a:r>
            <a:r>
              <a:rPr lang="en-US" altLang="ja-JP" dirty="0"/>
              <a:t>, rights and opportunities</a:t>
            </a:r>
            <a:r>
              <a:rPr lang="ja-JP" altLang="en-US" dirty="0"/>
              <a:t>は、</a:t>
            </a:r>
            <a:r>
              <a:rPr lang="en-US" altLang="ja-JP" dirty="0"/>
              <a:t>the people</a:t>
            </a:r>
            <a:r>
              <a:rPr lang="ja-JP" altLang="en-US" dirty="0"/>
              <a:t>の不断の</a:t>
            </a:r>
            <a:r>
              <a:rPr lang="en-US" altLang="ja-JP" dirty="0"/>
              <a:t>vigilance</a:t>
            </a:r>
            <a:r>
              <a:rPr lang="ja-JP" altLang="en-US" dirty="0"/>
              <a:t>（</a:t>
            </a:r>
            <a:r>
              <a:rPr lang="en-US" altLang="ja-JP" i="1" dirty="0"/>
              <a:t>vigilate et orate </a:t>
            </a:r>
            <a:r>
              <a:rPr lang="ja-JP" altLang="en-US" dirty="0"/>
              <a:t>目覚めて祈っていなさい）によって維持される。また、</a:t>
            </a:r>
            <a:r>
              <a:rPr lang="en-US" altLang="ja-JP" dirty="0"/>
              <a:t>the freedoms, rights and opportunities</a:t>
            </a:r>
            <a:r>
              <a:rPr lang="ja-JP" altLang="en-US" dirty="0"/>
              <a:t>を、常に共通善の為に用い、濫用しないことが、</a:t>
            </a:r>
            <a:r>
              <a:rPr lang="en-US" altLang="ja-JP" dirty="0"/>
              <a:t>the people</a:t>
            </a:r>
            <a:r>
              <a:rPr lang="ja-JP" altLang="en-US" dirty="0"/>
              <a:t>に</a:t>
            </a:r>
            <a:r>
              <a:rPr lang="en-US" altLang="ja-JP" dirty="0"/>
              <a:t>obligation</a:t>
            </a:r>
            <a:r>
              <a:rPr lang="ja-JP" altLang="en-US" dirty="0"/>
              <a:t>として課される。</a:t>
            </a:r>
            <a:r>
              <a:rPr lang="en-US" altLang="ja-JP" dirty="0"/>
              <a:t>(1946</a:t>
            </a:r>
            <a:r>
              <a:rPr lang="ja-JP" altLang="en-US" dirty="0"/>
              <a:t>年</a:t>
            </a:r>
            <a:r>
              <a:rPr lang="en-US" altLang="ja-JP" dirty="0"/>
              <a:t>GHQ</a:t>
            </a:r>
            <a:r>
              <a:rPr lang="ja-JP" altLang="en-US" dirty="0"/>
              <a:t>原案　日本国憲法第</a:t>
            </a:r>
            <a:r>
              <a:rPr lang="en-US" altLang="ja-JP" dirty="0"/>
              <a:t>12</a:t>
            </a:r>
            <a:r>
              <a:rPr lang="ja-JP" altLang="en-US" dirty="0"/>
              <a:t>条に相当　齋藤半訳</a:t>
            </a:r>
            <a:r>
              <a:rPr lang="en-US" altLang="ja-JP" dirty="0"/>
              <a:t>)</a:t>
            </a:r>
          </a:p>
          <a:p>
            <a:pPr algn="just"/>
            <a:endParaRPr lang="en-US" altLang="ja-JP" dirty="0"/>
          </a:p>
          <a:p>
            <a:pPr algn="just"/>
            <a:r>
              <a:rPr kumimoji="1" lang="ja-JP" altLang="en-US" dirty="0"/>
              <a:t>つまり当時</a:t>
            </a:r>
            <a:r>
              <a:rPr kumimoji="1" lang="en-US" altLang="ja-JP" dirty="0"/>
              <a:t>GHQ</a:t>
            </a:r>
            <a:r>
              <a:rPr kumimoji="1" lang="ja-JP" altLang="en-US" dirty="0"/>
              <a:t>は、</a:t>
            </a:r>
            <a:r>
              <a:rPr lang="en-US" altLang="ja-JP" dirty="0"/>
              <a:t>｢rights of the people</a:t>
            </a:r>
            <a:r>
              <a:rPr lang="ja-JP" altLang="en-US" dirty="0"/>
              <a:t>と</a:t>
            </a:r>
            <a:r>
              <a:rPr lang="en-US" altLang="ja-JP" dirty="0"/>
              <a:t>the common good｣</a:t>
            </a:r>
            <a:r>
              <a:rPr lang="ja-JP" altLang="en-US" dirty="0"/>
              <a:t>の関係については神と人との契約</a:t>
            </a:r>
            <a:r>
              <a:rPr lang="en-US" altLang="ja-JP" dirty="0"/>
              <a:t>(</a:t>
            </a:r>
            <a:r>
              <a:rPr lang="en-US" altLang="ja-JP" b="1" dirty="0"/>
              <a:t>covenant</a:t>
            </a:r>
            <a:r>
              <a:rPr lang="en-US" altLang="ja-JP" dirty="0"/>
              <a:t>)</a:t>
            </a:r>
            <a:r>
              <a:rPr lang="ja-JP" altLang="en-US" dirty="0"/>
              <a:t>よって規定されると考えていたことが分かる。</a:t>
            </a:r>
            <a:endParaRPr lang="en-US" altLang="ja-JP" dirty="0"/>
          </a:p>
          <a:p>
            <a:pPr algn="just"/>
            <a:endParaRPr kumimoji="1" lang="en-US" altLang="ja-JP" dirty="0"/>
          </a:p>
          <a:p>
            <a:pPr algn="just"/>
            <a:r>
              <a:rPr kumimoji="1" lang="ja-JP" altLang="en-US" dirty="0"/>
              <a:t>普天間基地の辺野古への移設が、沖縄と日本の人々の</a:t>
            </a:r>
            <a:r>
              <a:rPr kumimoji="1" lang="en-US" altLang="ja-JP" dirty="0"/>
              <a:t>｢</a:t>
            </a:r>
            <a:r>
              <a:rPr kumimoji="1" lang="ja-JP" altLang="en-US" dirty="0"/>
              <a:t>約因</a:t>
            </a:r>
            <a:r>
              <a:rPr kumimoji="1" lang="en-US" altLang="ja-JP" dirty="0"/>
              <a:t>｣</a:t>
            </a:r>
            <a:r>
              <a:rPr kumimoji="1" lang="ja-JP" altLang="en-US" dirty="0"/>
              <a:t>が得られないままに進められようとしているようだ。これは、</a:t>
            </a:r>
            <a:r>
              <a:rPr lang="en-US" altLang="ja-JP" dirty="0"/>
              <a:t> 1946</a:t>
            </a:r>
            <a:r>
              <a:rPr lang="ja-JP" altLang="en-US" dirty="0"/>
              <a:t>年</a:t>
            </a:r>
            <a:r>
              <a:rPr lang="en-US" altLang="ja-JP" dirty="0"/>
              <a:t>GHQ</a:t>
            </a:r>
            <a:r>
              <a:rPr lang="ja-JP" altLang="en-US" dirty="0"/>
              <a:t>原案憲法に照らすなら、憲法違反となるのではないか。</a:t>
            </a:r>
            <a:endParaRPr kumimoji="1" lang="en-US" altLang="ja-JP" dirty="0"/>
          </a:p>
        </p:txBody>
      </p:sp>
      <p:sp>
        <p:nvSpPr>
          <p:cNvPr id="4" name="スライド番号プレースホルダー 3"/>
          <p:cNvSpPr>
            <a:spLocks noGrp="1"/>
          </p:cNvSpPr>
          <p:nvPr>
            <p:ph type="sldNum" sz="quarter" idx="10"/>
          </p:nvPr>
        </p:nvSpPr>
        <p:spPr>
          <a:xfrm>
            <a:off x="3936699" y="8835684"/>
            <a:ext cx="2971800" cy="458787"/>
          </a:xfrm>
        </p:spPr>
        <p:txBody>
          <a:bodyPr/>
          <a:lstStyle/>
          <a:p>
            <a:fld id="{EB408F89-6D6E-40BD-B098-61559612D743}" type="slidenum">
              <a:rPr lang="ja-JP" altLang="en-US" smtClean="0"/>
              <a:pPr/>
              <a:t>4</a:t>
            </a:fld>
            <a:endParaRPr lang="ja-JP" altLang="en-US" dirty="0"/>
          </a:p>
        </p:txBody>
      </p:sp>
    </p:spTree>
    <p:extLst>
      <p:ext uri="{BB962C8B-B14F-4D97-AF65-F5344CB8AC3E}">
        <p14:creationId xmlns:p14="http://schemas.microsoft.com/office/powerpoint/2010/main" val="39164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p:txBody>
          <a:bodyPr/>
          <a:lstStyle/>
          <a:p>
            <a:pPr algn="just"/>
            <a:r>
              <a:rPr lang="ja-JP" altLang="en-US" dirty="0"/>
              <a:t>ここ</a:t>
            </a:r>
            <a:r>
              <a:rPr lang="en-US" altLang="ja-JP" dirty="0"/>
              <a:t>(CA43)</a:t>
            </a:r>
            <a:r>
              <a:rPr lang="ja-JP" altLang="en-US" dirty="0"/>
              <a:t>では</a:t>
            </a:r>
            <a:r>
              <a:rPr lang="en-US" altLang="ja-JP" dirty="0"/>
              <a:t>｢the Church</a:t>
            </a:r>
            <a:r>
              <a:rPr lang="ja-JP" altLang="en-US" dirty="0" err="1"/>
              <a:t>は提</a:t>
            </a:r>
            <a:r>
              <a:rPr lang="ja-JP" altLang="en-US" dirty="0"/>
              <a:t>示すべき経済</a:t>
            </a:r>
            <a:r>
              <a:rPr lang="en-US" altLang="ja-JP" dirty="0"/>
              <a:t>model</a:t>
            </a:r>
            <a:r>
              <a:rPr lang="ja-JP" altLang="en-US" dirty="0"/>
              <a:t>をもち合わせていません」と言いながらも、この</a:t>
            </a:r>
            <a:r>
              <a:rPr kumimoji="1" lang="en-US" altLang="ja-JP" dirty="0"/>
              <a:t>1991</a:t>
            </a:r>
            <a:r>
              <a:rPr kumimoji="1" lang="ja-JP" altLang="en-US" dirty="0"/>
              <a:t>年回勅</a:t>
            </a:r>
            <a:r>
              <a:rPr kumimoji="1" lang="en-US" altLang="ja-JP" i="1" dirty="0"/>
              <a:t>Centesimus Annus</a:t>
            </a:r>
            <a:r>
              <a:rPr lang="ja-JP" altLang="en-US" dirty="0"/>
              <a:t>は、ベルリンの壁崩壊</a:t>
            </a:r>
            <a:r>
              <a:rPr kumimoji="1" lang="en-US" altLang="ja-JP" dirty="0"/>
              <a:t>(1989</a:t>
            </a:r>
            <a:r>
              <a:rPr kumimoji="1" lang="ja-JP" altLang="en-US" dirty="0"/>
              <a:t>年</a:t>
            </a:r>
            <a:r>
              <a:rPr kumimoji="1" lang="en-US" altLang="ja-JP" dirty="0"/>
              <a:t>)</a:t>
            </a:r>
            <a:r>
              <a:rPr lang="ja-JP" altLang="en-US" dirty="0"/>
              <a:t>ソ連崩壊</a:t>
            </a:r>
            <a:r>
              <a:rPr kumimoji="1" lang="en-US" altLang="ja-JP" dirty="0"/>
              <a:t>(1991</a:t>
            </a:r>
            <a:r>
              <a:rPr kumimoji="1" lang="ja-JP" altLang="en-US" dirty="0"/>
              <a:t>年</a:t>
            </a:r>
            <a:r>
              <a:rPr kumimoji="1" lang="en-US" altLang="ja-JP" dirty="0"/>
              <a:t>)</a:t>
            </a:r>
            <a:r>
              <a:rPr kumimoji="1" lang="ja-JP" altLang="en-US" dirty="0"/>
              <a:t>の時期に書かれたこと、それと、著者ヨハネ･パウロ二世が故国ポーランドで社会主義に苦しめられたこともあって、一貫して共産主義経済や社会主義経済の所謂東側経済に対し強く否定的だ。</a:t>
            </a:r>
            <a:endParaRPr kumimoji="1" lang="en-US" altLang="ja-JP" dirty="0"/>
          </a:p>
          <a:p>
            <a:pPr algn="just"/>
            <a:endParaRPr lang="en-US" altLang="ja-JP" dirty="0"/>
          </a:p>
          <a:p>
            <a:pPr algn="just"/>
            <a:r>
              <a:rPr lang="en-US" altLang="ja-JP" u="sng" dirty="0">
                <a:hlinkClick r:id="rId3"/>
              </a:rPr>
              <a:t>CA39</a:t>
            </a:r>
            <a:r>
              <a:rPr kumimoji="1" lang="ja-JP" altLang="en-US" dirty="0"/>
              <a:t>では経済自由</a:t>
            </a:r>
            <a:r>
              <a:rPr kumimoji="1" lang="en-US" altLang="ja-JP" dirty="0"/>
              <a:t>(economic freedom)</a:t>
            </a:r>
            <a:r>
              <a:rPr kumimoji="1" lang="ja-JP" altLang="en-US" dirty="0"/>
              <a:t>を強調するのも問題だと指摘している。曰く</a:t>
            </a:r>
            <a:r>
              <a:rPr kumimoji="1" lang="en-US" altLang="ja-JP" dirty="0"/>
              <a:t>｢</a:t>
            </a:r>
            <a:r>
              <a:rPr lang="en-US" altLang="ja-JP" dirty="0"/>
              <a:t>economic freedom</a:t>
            </a:r>
            <a:r>
              <a:rPr lang="ja-JP" altLang="ja-JP" dirty="0"/>
              <a:t>は</a:t>
            </a:r>
            <a:r>
              <a:rPr lang="en-US" altLang="ja-JP" dirty="0"/>
              <a:t>human freedom</a:t>
            </a:r>
            <a:r>
              <a:rPr lang="ja-JP" altLang="ja-JP" dirty="0"/>
              <a:t>の</a:t>
            </a:r>
            <a:r>
              <a:rPr lang="ja-JP" altLang="en-US" dirty="0"/>
              <a:t>一つの</a:t>
            </a:r>
            <a:r>
              <a:rPr lang="ja-JP" altLang="ja-JP" dirty="0"/>
              <a:t>要素にすぎないともう一度確認すべきでしょう。</a:t>
            </a:r>
            <a:r>
              <a:rPr lang="en-US" altLang="ja-JP" dirty="0"/>
              <a:t>economic freedom</a:t>
            </a:r>
            <a:r>
              <a:rPr lang="ja-JP" altLang="ja-JP" dirty="0"/>
              <a:t>が</a:t>
            </a:r>
            <a:r>
              <a:rPr lang="en-US" altLang="ja-JP" dirty="0"/>
              <a:t>autonomous</a:t>
            </a:r>
            <a:r>
              <a:rPr lang="ja-JP" altLang="ja-JP" dirty="0"/>
              <a:t>なもの</a:t>
            </a:r>
            <a:r>
              <a:rPr lang="en-US" altLang="ja-JP" dirty="0"/>
              <a:t>(</a:t>
            </a:r>
            <a:r>
              <a:rPr lang="ja-JP" altLang="en-US" dirty="0"/>
              <a:t>訳注：</a:t>
            </a:r>
            <a:r>
              <a:rPr lang="en-US" altLang="ja-JP" dirty="0"/>
              <a:t>automatic-norm</a:t>
            </a:r>
            <a:r>
              <a:rPr lang="ja-JP" altLang="ja-JP" dirty="0" err="1"/>
              <a:t>、</a:t>
            </a:r>
            <a:r>
              <a:rPr lang="ja-JP" altLang="ja-JP" dirty="0"/>
              <a:t>無批判に自動的に成立する規範</a:t>
            </a:r>
            <a:r>
              <a:rPr lang="en-US" altLang="ja-JP" dirty="0"/>
              <a:t>)</a:t>
            </a:r>
            <a:r>
              <a:rPr lang="ja-JP" altLang="ja-JP" dirty="0"/>
              <a:t>となり、</a:t>
            </a:r>
            <a:r>
              <a:rPr lang="en-US" altLang="ja-JP" dirty="0"/>
              <a:t>man(</a:t>
            </a:r>
            <a:r>
              <a:rPr lang="ja-JP" altLang="en-US" dirty="0"/>
              <a:t>人間</a:t>
            </a:r>
            <a:r>
              <a:rPr lang="en-US" altLang="ja-JP" dirty="0"/>
              <a:t>)</a:t>
            </a:r>
            <a:r>
              <a:rPr lang="ja-JP" altLang="ja-JP" dirty="0"/>
              <a:t>が、生きるために生産し消費する主体ではなく、単なる財の生産者</a:t>
            </a:r>
            <a:r>
              <a:rPr lang="ja-JP" altLang="en-US" dirty="0"/>
              <a:t>･</a:t>
            </a:r>
            <a:r>
              <a:rPr lang="ja-JP" altLang="ja-JP" dirty="0"/>
              <a:t>消費者とみなされるとき、</a:t>
            </a:r>
            <a:r>
              <a:rPr lang="en-US" altLang="ja-JP" dirty="0"/>
              <a:t>economic freedom</a:t>
            </a:r>
            <a:r>
              <a:rPr lang="ja-JP" altLang="ja-JP" dirty="0"/>
              <a:t>は</a:t>
            </a:r>
            <a:r>
              <a:rPr lang="en-US" altLang="ja-JP" dirty="0"/>
              <a:t>the human person</a:t>
            </a:r>
            <a:r>
              <a:rPr lang="ja-JP" altLang="ja-JP" dirty="0"/>
              <a:t>との必然的な関係性を失い、ついにはそれを疎外し抑圧するに至ります</a:t>
            </a:r>
            <a:r>
              <a:rPr lang="en-US" altLang="ja-JP" dirty="0"/>
              <a:t>｣</a:t>
            </a:r>
            <a:r>
              <a:rPr lang="ja-JP" altLang="en-US" dirty="0" err="1"/>
              <a:t>。</a:t>
            </a:r>
            <a:r>
              <a:rPr lang="ja-JP" altLang="en-US" dirty="0"/>
              <a:t>即ち自由主義や資本主義の西側経済も問題があると指摘している。</a:t>
            </a:r>
            <a:endParaRPr lang="en-US" altLang="ja-JP" dirty="0"/>
          </a:p>
          <a:p>
            <a:pPr algn="just"/>
            <a:endParaRPr kumimoji="1" lang="en-US" altLang="ja-JP" dirty="0"/>
          </a:p>
          <a:p>
            <a:pPr algn="just"/>
            <a:r>
              <a:rPr kumimoji="1" lang="ja-JP" altLang="en-US" dirty="0"/>
              <a:t>ではどの様な経済が良いのだろうか？ ヒントは</a:t>
            </a:r>
            <a:r>
              <a:rPr kumimoji="1" lang="en-US" altLang="ja-JP" dirty="0"/>
              <a:t>｢CST</a:t>
            </a:r>
            <a:r>
              <a:rPr kumimoji="1" lang="ja-JP" altLang="en-US" dirty="0"/>
              <a:t>は役立つ</a:t>
            </a:r>
            <a:r>
              <a:rPr kumimoji="1" lang="en-US" altLang="ja-JP" dirty="0"/>
              <a:t>｣</a:t>
            </a:r>
            <a:r>
              <a:rPr kumimoji="1" lang="ja-JP" altLang="en-US" dirty="0"/>
              <a:t>と強調する上掲部分</a:t>
            </a:r>
            <a:r>
              <a:rPr kumimoji="1" lang="en-US" altLang="ja-JP" dirty="0"/>
              <a:t>(CA43)</a:t>
            </a:r>
            <a:r>
              <a:rPr kumimoji="1" lang="ja-JP" altLang="en-US" dirty="0"/>
              <a:t>にある。即ち、</a:t>
            </a:r>
            <a:r>
              <a:rPr lang="en-US" altLang="ja-JP" dirty="0"/>
              <a:t>workers</a:t>
            </a:r>
            <a:r>
              <a:rPr lang="ja-JP" altLang="en-US" dirty="0"/>
              <a:t>が他者からの指示に従って働く事業体ではなく、</a:t>
            </a:r>
            <a:r>
              <a:rPr lang="en-US" altLang="ja-JP" dirty="0"/>
              <a:t>workers</a:t>
            </a:r>
            <a:r>
              <a:rPr lang="ja-JP" altLang="en-US" dirty="0"/>
              <a:t>自らの</a:t>
            </a:r>
            <a:r>
              <a:rPr lang="en-US" altLang="ja-JP" dirty="0"/>
              <a:t>intelligence</a:t>
            </a:r>
            <a:r>
              <a:rPr lang="ja-JP" altLang="en-US" dirty="0"/>
              <a:t>と</a:t>
            </a:r>
            <a:r>
              <a:rPr lang="en-US" altLang="ja-JP" dirty="0"/>
              <a:t>freedom</a:t>
            </a:r>
            <a:r>
              <a:rPr lang="ja-JP" altLang="en-US" dirty="0"/>
              <a:t>を行使することによって或る意味 “自分達の為に</a:t>
            </a:r>
            <a:r>
              <a:rPr lang="en-US" altLang="ja-JP" dirty="0"/>
              <a:t>work”</a:t>
            </a:r>
            <a:r>
              <a:rPr lang="ja-JP" altLang="en-US" dirty="0"/>
              <a:t>する事業体が、あるべき経済の鍵と考えられる。なお、</a:t>
            </a:r>
            <a:r>
              <a:rPr lang="en-US" altLang="ja-JP" u="sng" dirty="0">
                <a:hlinkClick r:id="rId4"/>
              </a:rPr>
              <a:t> 3月分科会補足資料</a:t>
            </a:r>
            <a:r>
              <a:rPr lang="ja-JP" altLang="en-US" dirty="0"/>
              <a:t>の脚注</a:t>
            </a:r>
            <a:r>
              <a:rPr lang="en-US" altLang="ja-JP" dirty="0"/>
              <a:t>10</a:t>
            </a:r>
            <a:r>
              <a:rPr lang="ja-JP" altLang="en-US" dirty="0"/>
              <a:t>で前者の事業体を</a:t>
            </a:r>
            <a:r>
              <a:rPr lang="en-US" altLang="ja-JP" dirty="0"/>
              <a:t>corporate (</a:t>
            </a:r>
            <a:r>
              <a:rPr lang="ja-JP" altLang="en-US" dirty="0"/>
              <a:t>英</a:t>
            </a:r>
            <a:r>
              <a:rPr lang="en-US" altLang="ja-JP" dirty="0"/>
              <a:t>)､Gesellschaft</a:t>
            </a:r>
            <a:r>
              <a:rPr lang="ja-JP" altLang="en-US" dirty="0"/>
              <a:t>　（独）、後者を</a:t>
            </a:r>
            <a:r>
              <a:rPr lang="en-US" altLang="ja-JP" dirty="0"/>
              <a:t>partnership (</a:t>
            </a:r>
            <a:r>
              <a:rPr lang="ja-JP" altLang="en-US" dirty="0"/>
              <a:t>英</a:t>
            </a:r>
            <a:r>
              <a:rPr lang="en-US" altLang="ja-JP" dirty="0"/>
              <a:t>)､Gemeinschaft</a:t>
            </a:r>
            <a:r>
              <a:rPr lang="ja-JP" altLang="en-US" dirty="0"/>
              <a:t> </a:t>
            </a:r>
            <a:r>
              <a:rPr lang="en-US" altLang="ja-JP" dirty="0"/>
              <a:t>(</a:t>
            </a:r>
            <a:r>
              <a:rPr lang="ja-JP" altLang="en-US" dirty="0"/>
              <a:t>独</a:t>
            </a:r>
            <a:r>
              <a:rPr lang="en-US" altLang="ja-JP" dirty="0"/>
              <a:t>)</a:t>
            </a:r>
            <a:r>
              <a:rPr lang="ja-JP" altLang="en-US" dirty="0"/>
              <a:t>と呼ぶことを記した。思い出しておこう。</a:t>
            </a:r>
            <a:endParaRPr lang="en-US" altLang="ja-JP" dirty="0"/>
          </a:p>
          <a:p>
            <a:pPr algn="just"/>
            <a:endParaRPr lang="en-US" altLang="ja-JP" dirty="0"/>
          </a:p>
          <a:p>
            <a:pPr marL="3673475" algn="just"/>
            <a:r>
              <a:rPr lang="en-US" altLang="ja-JP" u="sng" dirty="0" err="1">
                <a:hlinkClick r:id="rId5"/>
              </a:rPr>
              <a:t>左図</a:t>
            </a:r>
            <a:r>
              <a:rPr lang="ja-JP" altLang="en-US" dirty="0"/>
              <a:t>は、齋藤が米内国歳入庁所得統計部のデータから作成した。費用対効果</a:t>
            </a:r>
            <a:r>
              <a:rPr lang="en-US" altLang="ja-JP" dirty="0"/>
              <a:t>(*)</a:t>
            </a:r>
            <a:r>
              <a:rPr lang="ja-JP" altLang="en-US" dirty="0"/>
              <a:t>の推移を事業体種類ごとにプロットした。</a:t>
            </a:r>
            <a:r>
              <a:rPr lang="ja-JP" altLang="en-US" dirty="0">
                <a:solidFill>
                  <a:srgbClr val="0070C0"/>
                </a:solidFill>
              </a:rPr>
              <a:t>青線</a:t>
            </a:r>
            <a:r>
              <a:rPr lang="ja-JP" altLang="en-US" dirty="0"/>
              <a:t>が</a:t>
            </a:r>
            <a:r>
              <a:rPr lang="en-US" altLang="ja-JP" dirty="0"/>
              <a:t>partnership</a:t>
            </a:r>
            <a:r>
              <a:rPr lang="ja-JP" altLang="en-US" dirty="0" err="1"/>
              <a:t>、</a:t>
            </a:r>
            <a:r>
              <a:rPr lang="ja-JP" altLang="en-US" dirty="0">
                <a:solidFill>
                  <a:srgbClr val="00B050"/>
                </a:solidFill>
              </a:rPr>
              <a:t>緑破線</a:t>
            </a:r>
            <a:r>
              <a:rPr lang="ja-JP" altLang="en-US" dirty="0"/>
              <a:t>が</a:t>
            </a:r>
            <a:r>
              <a:rPr lang="en-US" altLang="ja-JP" dirty="0"/>
              <a:t>corporate</a:t>
            </a:r>
            <a:r>
              <a:rPr lang="ja-JP" altLang="en-US" dirty="0" err="1"/>
              <a:t>。</a:t>
            </a:r>
            <a:r>
              <a:rPr lang="ja-JP" altLang="en-US" dirty="0"/>
              <a:t>ご覧の様に、</a:t>
            </a:r>
            <a:r>
              <a:rPr lang="en-US" altLang="ja-JP" i="1" dirty="0"/>
              <a:t>Centesimus Annus</a:t>
            </a:r>
            <a:r>
              <a:rPr lang="ja-JP" altLang="en-US" dirty="0"/>
              <a:t>が出版された</a:t>
            </a:r>
            <a:r>
              <a:rPr lang="en-US" altLang="ja-JP" dirty="0"/>
              <a:t>1991</a:t>
            </a:r>
            <a:r>
              <a:rPr lang="ja-JP" altLang="en-US" dirty="0"/>
              <a:t>年に逆転が起き前者が後者を凌駕するようになった。なお</a:t>
            </a:r>
            <a:r>
              <a:rPr lang="en-US" altLang="ja-JP" dirty="0"/>
              <a:t>80</a:t>
            </a:r>
            <a:r>
              <a:rPr lang="ja-JP" altLang="en-US" dirty="0"/>
              <a:t>年代には</a:t>
            </a:r>
            <a:r>
              <a:rPr lang="en-US" altLang="ja-JP" dirty="0"/>
              <a:t>partnership</a:t>
            </a:r>
            <a:r>
              <a:rPr lang="ja-JP" altLang="en-US" dirty="0"/>
              <a:t>の費用対効果はマイナスの値だった。</a:t>
            </a:r>
            <a:endParaRPr lang="en-US" altLang="ja-JP" dirty="0"/>
          </a:p>
          <a:p>
            <a:pPr marL="3673475" algn="just"/>
            <a:r>
              <a:rPr lang="en-US" altLang="ja-JP" dirty="0"/>
              <a:t>(*)</a:t>
            </a:r>
            <a:r>
              <a:rPr lang="ja-JP" altLang="en-US" dirty="0"/>
              <a:t>費用対効果：利益</a:t>
            </a:r>
            <a:r>
              <a:rPr lang="en-US" altLang="ja-JP" dirty="0"/>
              <a:t>/</a:t>
            </a:r>
            <a:r>
              <a:rPr lang="ja-JP" altLang="en-US" dirty="0"/>
              <a:t>費用を</a:t>
            </a:r>
            <a:r>
              <a:rPr lang="en-US" altLang="ja-JP" dirty="0"/>
              <a:t>%</a:t>
            </a:r>
            <a:r>
              <a:rPr lang="ja-JP" altLang="en-US" dirty="0"/>
              <a:t>表示したもの。費用</a:t>
            </a:r>
            <a:r>
              <a:rPr lang="en-US" altLang="ja-JP" dirty="0"/>
              <a:t>80</a:t>
            </a:r>
            <a:r>
              <a:rPr lang="ja-JP" altLang="en-US" dirty="0"/>
              <a:t>円で利益</a:t>
            </a:r>
            <a:r>
              <a:rPr lang="en-US" altLang="ja-JP" dirty="0"/>
              <a:t>20</a:t>
            </a:r>
            <a:r>
              <a:rPr lang="ja-JP" altLang="en-US" dirty="0"/>
              <a:t>円ならば</a:t>
            </a:r>
            <a:r>
              <a:rPr lang="en-US" altLang="ja-JP" dirty="0"/>
              <a:t>25%</a:t>
            </a:r>
            <a:r>
              <a:rPr lang="ja-JP" altLang="en-US" dirty="0"/>
              <a:t>となる。</a:t>
            </a:r>
            <a:endParaRPr lang="en-US" altLang="ja-JP" dirty="0"/>
          </a:p>
          <a:p>
            <a:pPr algn="just"/>
            <a:endParaRPr lang="en-US" altLang="ja-JP" dirty="0"/>
          </a:p>
          <a:p>
            <a:pPr algn="just"/>
            <a:endParaRPr kumimoji="1" lang="en-US" altLang="ja-JP" dirty="0"/>
          </a:p>
          <a:p>
            <a:pPr algn="just"/>
            <a:endParaRPr lang="en-US" altLang="ja-JP" dirty="0"/>
          </a:p>
          <a:p>
            <a:endParaRPr kumimoji="1" lang="ja-JP" altLang="en-US" dirty="0"/>
          </a:p>
        </p:txBody>
      </p:sp>
      <p:sp>
        <p:nvSpPr>
          <p:cNvPr id="4" name="スライド番号プレースホルダー 3"/>
          <p:cNvSpPr>
            <a:spLocks noGrp="1"/>
          </p:cNvSpPr>
          <p:nvPr>
            <p:ph type="sldNum" sz="quarter" idx="5"/>
          </p:nvPr>
        </p:nvSpPr>
        <p:spPr>
          <a:xfrm>
            <a:off x="3972078" y="8804483"/>
            <a:ext cx="2971800" cy="458787"/>
          </a:xfrm>
        </p:spPr>
        <p:txBody>
          <a:bodyPr/>
          <a:lstStyle/>
          <a:p>
            <a:fld id="{EB408F89-6D6E-40BD-B098-61559612D743}" type="slidenum">
              <a:rPr lang="ja-JP" altLang="en-US" smtClean="0"/>
              <a:pPr/>
              <a:t>5</a:t>
            </a:fld>
            <a:endParaRPr lang="ja-JP" altLang="en-US" dirty="0"/>
          </a:p>
        </p:txBody>
      </p:sp>
      <p:pic>
        <p:nvPicPr>
          <p:cNvPr id="5" name="図 4">
            <a:extLst>
              <a:ext uri="{FF2B5EF4-FFF2-40B4-BE49-F238E27FC236}">
                <a16:creationId xmlns:a16="http://schemas.microsoft.com/office/drawing/2014/main" xmlns="" id="{0635EBBA-4609-4D31-A9BD-2B8C374BB179}"/>
              </a:ext>
            </a:extLst>
          </p:cNvPr>
          <p:cNvPicPr>
            <a:picLocks noChangeAspect="1"/>
          </p:cNvPicPr>
          <p:nvPr/>
        </p:nvPicPr>
        <p:blipFill>
          <a:blip r:embed="rId6"/>
          <a:stretch>
            <a:fillRect/>
          </a:stretch>
        </p:blipFill>
        <p:spPr>
          <a:xfrm>
            <a:off x="0" y="7113057"/>
            <a:ext cx="3781246" cy="2030943"/>
          </a:xfrm>
          <a:prstGeom prst="rect">
            <a:avLst/>
          </a:prstGeom>
        </p:spPr>
      </p:pic>
    </p:spTree>
    <p:extLst>
      <p:ext uri="{BB962C8B-B14F-4D97-AF65-F5344CB8AC3E}">
        <p14:creationId xmlns:p14="http://schemas.microsoft.com/office/powerpoint/2010/main" val="286210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p:txBody>
          <a:bodyPr/>
          <a:lstStyle/>
          <a:p>
            <a:pPr algn="just"/>
            <a:r>
              <a:rPr kumimoji="1" lang="ja-JP" altLang="en-US" dirty="0"/>
              <a:t>現代の西洋社会には二種類の事業体がある。</a:t>
            </a:r>
            <a:r>
              <a:rPr kumimoji="1" lang="en-US" altLang="ja-JP" dirty="0"/>
              <a:t>partnership</a:t>
            </a:r>
            <a:r>
              <a:rPr kumimoji="1" lang="ja-JP" altLang="en-US" dirty="0"/>
              <a:t>と</a:t>
            </a:r>
            <a:r>
              <a:rPr kumimoji="1" lang="en-US" altLang="ja-JP" dirty="0"/>
              <a:t>corporate</a:t>
            </a:r>
            <a:r>
              <a:rPr kumimoji="1" lang="ja-JP" altLang="en-US" dirty="0" err="1"/>
              <a:t>。</a:t>
            </a:r>
            <a:r>
              <a:rPr kumimoji="1" lang="ja-JP" altLang="en-US" dirty="0"/>
              <a:t>ヨハネ･パウロ二世の言う、</a:t>
            </a:r>
            <a:r>
              <a:rPr lang="en-US" altLang="ja-JP" dirty="0"/>
              <a:t>workers</a:t>
            </a:r>
            <a:r>
              <a:rPr lang="ja-JP" altLang="en-US" dirty="0"/>
              <a:t>が他者からの指示に従って働く事業体が</a:t>
            </a:r>
            <a:r>
              <a:rPr lang="en-US" altLang="ja-JP" dirty="0"/>
              <a:t>corporate</a:t>
            </a:r>
            <a:r>
              <a:rPr lang="ja-JP" altLang="en-US" dirty="0" err="1"/>
              <a:t>、</a:t>
            </a:r>
            <a:r>
              <a:rPr lang="en-US" altLang="ja-JP" dirty="0"/>
              <a:t>workers</a:t>
            </a:r>
            <a:r>
              <a:rPr lang="ja-JP" altLang="en-US" dirty="0"/>
              <a:t>自らの</a:t>
            </a:r>
            <a:r>
              <a:rPr lang="en-US" altLang="ja-JP" dirty="0"/>
              <a:t>intelligence</a:t>
            </a:r>
            <a:r>
              <a:rPr lang="ja-JP" altLang="en-US" dirty="0"/>
              <a:t>と</a:t>
            </a:r>
            <a:r>
              <a:rPr lang="en-US" altLang="ja-JP" dirty="0"/>
              <a:t>freedom</a:t>
            </a:r>
            <a:r>
              <a:rPr lang="ja-JP" altLang="en-US" dirty="0"/>
              <a:t>を行使することによって或る意味 “自分達の為に</a:t>
            </a:r>
            <a:r>
              <a:rPr lang="en-US" altLang="ja-JP" dirty="0"/>
              <a:t>work”</a:t>
            </a:r>
            <a:r>
              <a:rPr lang="ja-JP" altLang="en-US" dirty="0"/>
              <a:t>する事業体が</a:t>
            </a:r>
            <a:r>
              <a:rPr lang="en-US" altLang="ja-JP" dirty="0"/>
              <a:t>partnership</a:t>
            </a:r>
            <a:r>
              <a:rPr lang="ja-JP" altLang="en-US" dirty="0"/>
              <a:t>だ。</a:t>
            </a:r>
            <a:endParaRPr lang="en-US" altLang="ja-JP" dirty="0"/>
          </a:p>
          <a:p>
            <a:pPr algn="just"/>
            <a:endParaRPr kumimoji="1" lang="en-US" altLang="ja-JP" dirty="0"/>
          </a:p>
          <a:p>
            <a:pPr algn="just"/>
            <a:r>
              <a:rPr kumimoji="1" lang="ja-JP" altLang="en-US" dirty="0"/>
              <a:t>米国の現行事業体制度を参考にして、両事業体の現在の姿を表にまとめてみた。それぞれが立脚する契約法･会社法･会計法･税法が根本的に異なる。それぞれ別々の倫理観価値観に立脚している。</a:t>
            </a:r>
            <a:endParaRPr kumimoji="1" lang="en-US" altLang="ja-JP" dirty="0"/>
          </a:p>
          <a:p>
            <a:pPr algn="just"/>
            <a:endParaRPr lang="en-US" altLang="ja-JP" dirty="0"/>
          </a:p>
          <a:p>
            <a:pPr algn="just"/>
            <a:r>
              <a:rPr kumimoji="1" lang="ja-JP" altLang="en-US" dirty="0"/>
              <a:t>再三説明しているとおり現在の西洋社会には、</a:t>
            </a:r>
            <a:r>
              <a:rPr kumimoji="1" lang="en-US" altLang="ja-JP" dirty="0"/>
              <a:t>virtue ethics</a:t>
            </a:r>
            <a:r>
              <a:rPr kumimoji="1" lang="ja-JP" altLang="en-US" dirty="0"/>
              <a:t>＆</a:t>
            </a:r>
            <a:r>
              <a:rPr kumimoji="1" lang="en-US" altLang="ja-JP" dirty="0"/>
              <a:t>values</a:t>
            </a:r>
            <a:r>
              <a:rPr kumimoji="1" lang="ja-JP" altLang="en-US" dirty="0"/>
              <a:t>と</a:t>
            </a:r>
            <a:r>
              <a:rPr kumimoji="1" lang="en-US" altLang="ja-JP" dirty="0"/>
              <a:t>utilitarian ethics</a:t>
            </a:r>
            <a:r>
              <a:rPr kumimoji="1" lang="ja-JP" altLang="en-US" dirty="0"/>
              <a:t>＆</a:t>
            </a:r>
            <a:r>
              <a:rPr kumimoji="1" lang="en-US" altLang="ja-JP" dirty="0"/>
              <a:t>values</a:t>
            </a:r>
            <a:r>
              <a:rPr kumimoji="1" lang="ja-JP" altLang="en-US" dirty="0"/>
              <a:t>との二種類の倫理観価値観が拮抗併存しており、それぞれが社会領域を形成し共存している。この二つの社会領域を</a:t>
            </a:r>
            <a:r>
              <a:rPr kumimoji="1" lang="en-US" altLang="ja-JP" dirty="0"/>
              <a:t>non state sphere</a:t>
            </a:r>
            <a:r>
              <a:rPr kumimoji="1" lang="ja-JP" altLang="en-US" dirty="0"/>
              <a:t>と</a:t>
            </a:r>
            <a:r>
              <a:rPr kumimoji="1" lang="en-US" altLang="ja-JP" dirty="0"/>
              <a:t>state</a:t>
            </a:r>
            <a:r>
              <a:rPr lang="ja-JP" altLang="en-US" dirty="0"/>
              <a:t> </a:t>
            </a:r>
            <a:r>
              <a:rPr lang="en-US" altLang="ja-JP" dirty="0"/>
              <a:t>sphere</a:t>
            </a:r>
            <a:r>
              <a:rPr lang="ja-JP" altLang="en-US" dirty="0" err="1"/>
              <a:t>、</a:t>
            </a:r>
            <a:r>
              <a:rPr lang="ja-JP" altLang="en-US" dirty="0"/>
              <a:t>あるいは、</a:t>
            </a:r>
            <a:r>
              <a:rPr lang="en-US" altLang="ja-JP" dirty="0"/>
              <a:t>the public sphere</a:t>
            </a:r>
            <a:r>
              <a:rPr lang="ja-JP" altLang="en-US" dirty="0"/>
              <a:t>と</a:t>
            </a:r>
            <a:r>
              <a:rPr lang="en-US" altLang="ja-JP" dirty="0"/>
              <a:t>public sphere</a:t>
            </a:r>
            <a:r>
              <a:rPr lang="ja-JP" altLang="en-US" dirty="0"/>
              <a:t>と呼ぶこともある。それらは</a:t>
            </a:r>
            <a:r>
              <a:rPr kumimoji="1" lang="ja-JP" altLang="en-US" dirty="0"/>
              <a:t>別々の倫理観価値観で諸事の善悪判断･価値判断をするので、特に医療･教育･税制</a:t>
            </a:r>
            <a:r>
              <a:rPr kumimoji="1" lang="en-US" altLang="ja-JP" dirty="0"/>
              <a:t>(</a:t>
            </a:r>
            <a:r>
              <a:rPr kumimoji="1" lang="ja-JP" altLang="en-US" dirty="0"/>
              <a:t>特に</a:t>
            </a:r>
            <a:r>
              <a:rPr kumimoji="1" lang="en-US" altLang="ja-JP" dirty="0"/>
              <a:t>corporate income tax)</a:t>
            </a:r>
            <a:r>
              <a:rPr kumimoji="1" lang="ja-JP" altLang="en-US" dirty="0"/>
              <a:t>･国防において齟齬が出たが、現在、前者三分野については拮抗併存に至っている。ただし国防だけは、良心的兵役拒否権と国家交戦権とで対立が続いている。</a:t>
            </a:r>
            <a:r>
              <a:rPr lang="en-US" altLang="ja-JP" dirty="0"/>
              <a:t>partnership</a:t>
            </a:r>
            <a:r>
              <a:rPr lang="ja-JP" altLang="en-US" dirty="0"/>
              <a:t>と</a:t>
            </a:r>
            <a:r>
              <a:rPr lang="en-US" altLang="ja-JP" dirty="0"/>
              <a:t>corporate</a:t>
            </a:r>
            <a:r>
              <a:rPr lang="ja-JP" altLang="en-US" dirty="0"/>
              <a:t>は、この様な別々の</a:t>
            </a:r>
            <a:r>
              <a:rPr lang="en-US" altLang="ja-JP" dirty="0"/>
              <a:t>sphere (</a:t>
            </a:r>
            <a:r>
              <a:rPr lang="ja-JP" altLang="en-US" dirty="0"/>
              <a:t>社会領域</a:t>
            </a:r>
            <a:r>
              <a:rPr lang="en-US" altLang="ja-JP" dirty="0"/>
              <a:t>)</a:t>
            </a:r>
            <a:r>
              <a:rPr lang="ja-JP" altLang="en-US" dirty="0"/>
              <a:t>に属している。</a:t>
            </a:r>
            <a:endParaRPr lang="en-US" altLang="ja-JP" dirty="0"/>
          </a:p>
          <a:p>
            <a:pPr algn="just"/>
            <a:endParaRPr lang="en-US" altLang="ja-JP" dirty="0"/>
          </a:p>
          <a:p>
            <a:pPr algn="just"/>
            <a:r>
              <a:rPr lang="en-US" altLang="ja-JP" b="1" dirty="0"/>
              <a:t>partnership</a:t>
            </a:r>
            <a:r>
              <a:rPr lang="ja-JP" altLang="en-US" b="1" dirty="0"/>
              <a:t>は</a:t>
            </a:r>
            <a:r>
              <a:rPr lang="en-US" altLang="ja-JP" b="1" dirty="0"/>
              <a:t>virtue ethics</a:t>
            </a:r>
            <a:r>
              <a:rPr lang="ja-JP" altLang="en-US" b="1" dirty="0"/>
              <a:t>＆</a:t>
            </a:r>
            <a:r>
              <a:rPr lang="en-US" altLang="ja-JP" b="1" dirty="0"/>
              <a:t>values</a:t>
            </a:r>
            <a:r>
              <a:rPr lang="ja-JP" altLang="en-US" b="1" dirty="0"/>
              <a:t>に立脚し、</a:t>
            </a:r>
            <a:r>
              <a:rPr lang="en-US" altLang="ja-JP" b="1" dirty="0"/>
              <a:t>corporate</a:t>
            </a:r>
            <a:r>
              <a:rPr lang="ja-JP" altLang="en-US" b="1" dirty="0"/>
              <a:t>は</a:t>
            </a:r>
            <a:r>
              <a:rPr lang="en-US" altLang="ja-JP" b="1" dirty="0"/>
              <a:t>utilitarian ethics &amp; values</a:t>
            </a:r>
            <a:r>
              <a:rPr lang="ja-JP" altLang="en-US" b="1" dirty="0"/>
              <a:t>に立脚する</a:t>
            </a:r>
            <a:r>
              <a:rPr lang="ja-JP" altLang="en-US" dirty="0"/>
              <a:t>。結果、契約法･会社法･会計法･税法が異なる。言い方を変えれば、社会に</a:t>
            </a:r>
            <a:r>
              <a:rPr lang="en-US" altLang="ja-JP" dirty="0"/>
              <a:t>virtue ethics</a:t>
            </a:r>
            <a:r>
              <a:rPr lang="ja-JP" altLang="en-US" dirty="0"/>
              <a:t>＆</a:t>
            </a:r>
            <a:r>
              <a:rPr lang="en-US" altLang="ja-JP" dirty="0"/>
              <a:t>values</a:t>
            </a:r>
            <a:r>
              <a:rPr lang="ja-JP" altLang="en-US" dirty="0"/>
              <a:t>が組み込まれていなければ、</a:t>
            </a:r>
            <a:r>
              <a:rPr lang="en-US" altLang="ja-JP" dirty="0"/>
              <a:t>partnership</a:t>
            </a:r>
            <a:r>
              <a:rPr lang="ja-JP" altLang="en-US" dirty="0"/>
              <a:t>を成立させる契約法･会社法･会計法･税法は人々に支持されず、</a:t>
            </a:r>
            <a:r>
              <a:rPr lang="en-US" altLang="ja-JP" dirty="0"/>
              <a:t>partnership</a:t>
            </a:r>
            <a:r>
              <a:rPr lang="ja-JP" altLang="en-US" dirty="0"/>
              <a:t>という事業体制度は成立し得ない。</a:t>
            </a:r>
            <a:endParaRPr lang="en-US" altLang="ja-JP" dirty="0"/>
          </a:p>
          <a:p>
            <a:pPr algn="just"/>
            <a:endParaRPr lang="en-US" altLang="ja-JP" dirty="0"/>
          </a:p>
          <a:p>
            <a:pPr algn="just"/>
            <a:r>
              <a:rPr lang="ja-JP" altLang="en-US" dirty="0"/>
              <a:t>日本社会には</a:t>
            </a:r>
            <a:r>
              <a:rPr lang="en-US" altLang="ja-JP" dirty="0"/>
              <a:t>utilitarian ethics &amp; values </a:t>
            </a:r>
            <a:r>
              <a:rPr lang="ja-JP" altLang="en-US" dirty="0"/>
              <a:t>は組み込まれているが、</a:t>
            </a:r>
            <a:r>
              <a:rPr lang="en-US" altLang="ja-JP" dirty="0"/>
              <a:t>virtue ethics</a:t>
            </a:r>
            <a:r>
              <a:rPr lang="ja-JP" altLang="en-US" dirty="0"/>
              <a:t>＆</a:t>
            </a:r>
            <a:r>
              <a:rPr lang="en-US" altLang="ja-JP" dirty="0"/>
              <a:t>values</a:t>
            </a:r>
            <a:r>
              <a:rPr lang="ja-JP" altLang="en-US" dirty="0"/>
              <a:t>が組み込まれているとは言えない。従って</a:t>
            </a:r>
            <a:r>
              <a:rPr lang="en-US" altLang="ja-JP" dirty="0"/>
              <a:t>corporate(</a:t>
            </a:r>
            <a:r>
              <a:rPr lang="ja-JP" altLang="en-US" dirty="0"/>
              <a:t>株式会社</a:t>
            </a:r>
            <a:r>
              <a:rPr lang="en-US" altLang="ja-JP" dirty="0"/>
              <a:t>)</a:t>
            </a:r>
            <a:r>
              <a:rPr lang="ja-JP" altLang="en-US" dirty="0"/>
              <a:t>制度は根付くが</a:t>
            </a:r>
            <a:r>
              <a:rPr lang="en-US" altLang="ja-JP" dirty="0"/>
              <a:t>partnership</a:t>
            </a:r>
            <a:r>
              <a:rPr lang="ja-JP" altLang="en-US" dirty="0"/>
              <a:t>制度は根付かない。</a:t>
            </a:r>
            <a:endParaRPr lang="en-US" altLang="ja-JP" dirty="0"/>
          </a:p>
          <a:p>
            <a:pPr algn="just"/>
            <a:endParaRPr lang="en-US" altLang="ja-JP" dirty="0"/>
          </a:p>
          <a:p>
            <a:pPr algn="just"/>
            <a:r>
              <a:rPr lang="ja-JP" altLang="en-US" dirty="0"/>
              <a:t>安倍内閣は働き方改革の一つとして裁量労働制を導入しようとしているが、株式会社の従業員に裁量労働制を適用するのは無理がある。そもそも株式会社の従業員は、自らの裁量でなく</a:t>
            </a:r>
            <a:r>
              <a:rPr lang="en-US" altLang="ja-JP" dirty="0"/>
              <a:t>｢</a:t>
            </a:r>
            <a:r>
              <a:rPr lang="ja-JP" altLang="en-US" dirty="0"/>
              <a:t>他者からの指示に従って」働いているからだ。上の表の契約法の行で</a:t>
            </a:r>
            <a:r>
              <a:rPr lang="en-US" altLang="ja-JP" dirty="0"/>
              <a:t>partnership</a:t>
            </a:r>
            <a:r>
              <a:rPr lang="ja-JP" altLang="en-US" dirty="0"/>
              <a:t>を結婚にたとえたが、夫婦の間で</a:t>
            </a:r>
            <a:r>
              <a:rPr lang="en-US" altLang="ja-JP" dirty="0"/>
              <a:t>｢</a:t>
            </a:r>
            <a:r>
              <a:rPr lang="ja-JP" altLang="en-US" dirty="0"/>
              <a:t>今日は</a:t>
            </a:r>
            <a:r>
              <a:rPr lang="en-US" altLang="ja-JP" dirty="0"/>
              <a:t>8</a:t>
            </a:r>
            <a:r>
              <a:rPr lang="ja-JP" altLang="en-US" dirty="0"/>
              <a:t>時間働いてくれ</a:t>
            </a:r>
            <a:r>
              <a:rPr lang="en-US" altLang="ja-JP" dirty="0"/>
              <a:t>｣</a:t>
            </a:r>
            <a:r>
              <a:rPr lang="ja-JP" altLang="en-US" dirty="0"/>
              <a:t>と頼むことはない。夫婦ならば自らの裁量で動くのが当然。</a:t>
            </a:r>
            <a:r>
              <a:rPr lang="ja-JP" altLang="en-US" b="1" dirty="0"/>
              <a:t>この様に、裁量労働制とは</a:t>
            </a:r>
            <a:r>
              <a:rPr lang="en-US" altLang="ja-JP" b="1" dirty="0"/>
              <a:t>corporate(</a:t>
            </a:r>
            <a:r>
              <a:rPr lang="ja-JP" altLang="en-US" b="1" dirty="0"/>
              <a:t>日本では株式会社</a:t>
            </a:r>
            <a:r>
              <a:rPr lang="en-US" altLang="ja-JP" b="1" dirty="0"/>
              <a:t>)</a:t>
            </a:r>
            <a:r>
              <a:rPr lang="ja-JP" altLang="en-US" b="1" dirty="0"/>
              <a:t>ではなく</a:t>
            </a:r>
            <a:r>
              <a:rPr lang="en-US" altLang="ja-JP" b="1" dirty="0"/>
              <a:t>partnership</a:t>
            </a:r>
            <a:r>
              <a:rPr lang="ja-JP" altLang="en-US" b="1" dirty="0"/>
              <a:t>で成立するものだ</a:t>
            </a:r>
            <a:r>
              <a:rPr lang="ja-JP" altLang="en-US" dirty="0"/>
              <a:t>。</a:t>
            </a:r>
            <a:endParaRPr kumimoji="1" lang="ja-JP" altLang="en-US" dirty="0"/>
          </a:p>
        </p:txBody>
      </p:sp>
      <p:sp>
        <p:nvSpPr>
          <p:cNvPr id="4" name="スライド番号プレースホルダー 3"/>
          <p:cNvSpPr>
            <a:spLocks noGrp="1"/>
          </p:cNvSpPr>
          <p:nvPr>
            <p:ph type="sldNum" sz="quarter" idx="10"/>
          </p:nvPr>
        </p:nvSpPr>
        <p:spPr>
          <a:xfrm>
            <a:off x="3964999" y="8785696"/>
            <a:ext cx="2971800" cy="458787"/>
          </a:xfrm>
        </p:spPr>
        <p:txBody>
          <a:bodyPr/>
          <a:lstStyle/>
          <a:p>
            <a:fld id="{EB408F89-6D6E-40BD-B098-61559612D743}" type="slidenum">
              <a:rPr lang="ja-JP" altLang="en-US" smtClean="0"/>
              <a:pPr/>
              <a:t>6</a:t>
            </a:fld>
            <a:endParaRPr lang="ja-JP" altLang="en-US" dirty="0"/>
          </a:p>
        </p:txBody>
      </p:sp>
    </p:spTree>
    <p:extLst>
      <p:ext uri="{BB962C8B-B14F-4D97-AF65-F5344CB8AC3E}">
        <p14:creationId xmlns:p14="http://schemas.microsoft.com/office/powerpoint/2010/main" val="2464263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p:txBody>
          <a:bodyPr/>
          <a:lstStyle/>
          <a:p>
            <a:pPr algn="just"/>
            <a:r>
              <a:rPr lang="en-US" altLang="ja-JP" u="sng" dirty="0">
                <a:hlinkClick r:id="rId3"/>
              </a:rPr>
              <a:t>3月分科会の資料</a:t>
            </a:r>
            <a:r>
              <a:rPr kumimoji="1" lang="ja-JP" altLang="en-US" dirty="0" err="1"/>
              <a:t>で紹</a:t>
            </a:r>
            <a:r>
              <a:rPr kumimoji="1" lang="ja-JP" altLang="en-US" dirty="0"/>
              <a:t>介したのでヨハネ･パウロ二世のこの</a:t>
            </a:r>
            <a:r>
              <a:rPr kumimoji="1" lang="en-US" altLang="ja-JP" dirty="0" smtClean="0"/>
              <a:t>｢</a:t>
            </a:r>
            <a:r>
              <a:rPr kumimoji="1" lang="ja-JP" altLang="en-US" dirty="0" smtClean="0"/>
              <a:t>一般人には理解しにくい</a:t>
            </a:r>
            <a:r>
              <a:rPr kumimoji="1" lang="en-US" altLang="ja-JP" dirty="0" smtClean="0"/>
              <a:t>｣</a:t>
            </a:r>
            <a:r>
              <a:rPr kumimoji="1" lang="ja-JP" altLang="en-US" dirty="0"/>
              <a:t>考え方を覚えている方も</a:t>
            </a:r>
            <a:r>
              <a:rPr lang="ja-JP" altLang="en-US" dirty="0"/>
              <a:t>多いだろう。</a:t>
            </a:r>
            <a:r>
              <a:rPr lang="en-US" altLang="ja-JP" dirty="0"/>
              <a:t>｢</a:t>
            </a:r>
            <a:r>
              <a:rPr lang="ja-JP" altLang="en-US" dirty="0"/>
              <a:t>公平としての正義</a:t>
            </a:r>
            <a:r>
              <a:rPr lang="en-US" altLang="ja-JP" dirty="0"/>
              <a:t>｣</a:t>
            </a:r>
            <a:r>
              <a:rPr lang="ja-JP" altLang="en-US" dirty="0"/>
              <a:t>に優先する何かがある、なんて一寸考えられない。</a:t>
            </a:r>
            <a:endParaRPr lang="en-US" altLang="ja-JP" dirty="0"/>
          </a:p>
          <a:p>
            <a:pPr algn="just"/>
            <a:endParaRPr lang="en-US" altLang="ja-JP" dirty="0"/>
          </a:p>
          <a:p>
            <a:pPr algn="just"/>
            <a:r>
              <a:rPr lang="ja-JP" altLang="en-US" dirty="0"/>
              <a:t>ヨハネ･パウロ二世が</a:t>
            </a:r>
            <a:r>
              <a:rPr lang="en-US" altLang="ja-JP" dirty="0"/>
              <a:t>Is justice enough?</a:t>
            </a:r>
            <a:r>
              <a:rPr lang="ja-JP" altLang="en-US" dirty="0"/>
              <a:t>と問いかけたのが</a:t>
            </a:r>
            <a:r>
              <a:rPr lang="en-US" altLang="ja-JP" dirty="0"/>
              <a:t>1980</a:t>
            </a:r>
            <a:r>
              <a:rPr lang="ja-JP" altLang="en-US" dirty="0"/>
              <a:t>年。この問いに</a:t>
            </a:r>
            <a:r>
              <a:rPr lang="en-US" altLang="ja-JP" dirty="0"/>
              <a:t>No, but mere justice is not enough.</a:t>
            </a:r>
            <a:r>
              <a:rPr lang="ja-JP" altLang="en-US" dirty="0"/>
              <a:t>と教皇フランシスコが明確に応答したのが</a:t>
            </a:r>
            <a:r>
              <a:rPr lang="en-US" altLang="ja-JP" dirty="0"/>
              <a:t>2015</a:t>
            </a:r>
            <a:r>
              <a:rPr lang="ja-JP" altLang="en-US" dirty="0"/>
              <a:t>年。その間</a:t>
            </a:r>
            <a:r>
              <a:rPr lang="en-US" altLang="ja-JP" dirty="0"/>
              <a:t>35</a:t>
            </a:r>
            <a:r>
              <a:rPr lang="ja-JP" altLang="en-US" dirty="0"/>
              <a:t>年が経ったのだが、これを見ると発問者ヨハネ･パウロ二世も</a:t>
            </a:r>
            <a:r>
              <a:rPr lang="en-US" altLang="ja-JP" dirty="0"/>
              <a:t>1991</a:t>
            </a:r>
            <a:r>
              <a:rPr lang="ja-JP" altLang="en-US" dirty="0"/>
              <a:t>年には或る意味自問自答していたことになる。</a:t>
            </a:r>
            <a:endParaRPr lang="en-US" altLang="ja-JP" dirty="0"/>
          </a:p>
          <a:p>
            <a:pPr algn="just"/>
            <a:endParaRPr lang="en-US" altLang="ja-JP" dirty="0"/>
          </a:p>
          <a:p>
            <a:pPr algn="just"/>
            <a:r>
              <a:rPr lang="ja-JP" altLang="en-US" dirty="0"/>
              <a:t>また、当然と言えば当然なのだが、この</a:t>
            </a:r>
            <a:r>
              <a:rPr lang="en-US" altLang="ja-JP" dirty="0"/>
              <a:t>｢justice as fairness</a:t>
            </a:r>
            <a:r>
              <a:rPr lang="ja-JP" altLang="en-US" dirty="0"/>
              <a:t>よりも優先する</a:t>
            </a:r>
            <a:r>
              <a:rPr lang="en-US" altLang="ja-JP" dirty="0"/>
              <a:t>”something</a:t>
            </a:r>
            <a:r>
              <a:rPr lang="ja-JP" altLang="en-US" dirty="0"/>
              <a:t>“を各人それぞれ持つ</a:t>
            </a:r>
            <a:r>
              <a:rPr lang="en-US" altLang="ja-JP" dirty="0"/>
              <a:t>｣</a:t>
            </a:r>
            <a:r>
              <a:rPr lang="ja-JP" altLang="en-US" dirty="0"/>
              <a:t>という考え方は、フランシスコの</a:t>
            </a:r>
            <a:r>
              <a:rPr lang="en-US" altLang="ja-JP" dirty="0"/>
              <a:t>freedom to develop the capabilities</a:t>
            </a:r>
            <a:r>
              <a:rPr lang="ja-JP" altLang="en-US" dirty="0"/>
              <a:t>の考え方に近い。</a:t>
            </a:r>
            <a:endParaRPr lang="en-US" altLang="ja-JP" dirty="0"/>
          </a:p>
          <a:p>
            <a:pPr algn="just"/>
            <a:endParaRPr kumimoji="1" lang="en-US" altLang="ja-JP" dirty="0"/>
          </a:p>
          <a:p>
            <a:r>
              <a:rPr lang="en-US" altLang="ja-JP" i="1" dirty="0">
                <a:hlinkClick r:id="rId4"/>
              </a:rPr>
              <a:t>Laudato Si’ </a:t>
            </a:r>
            <a:r>
              <a:rPr lang="ja-JP" altLang="en-US" dirty="0"/>
              <a:t> </a:t>
            </a:r>
            <a:r>
              <a:rPr lang="en-US" altLang="ja-JP" dirty="0"/>
              <a:t>196</a:t>
            </a:r>
          </a:p>
          <a:p>
            <a:pPr algn="just"/>
            <a:r>
              <a:rPr lang="en-US" altLang="ja-JP" dirty="0"/>
              <a:t>subsidiarity</a:t>
            </a:r>
            <a:r>
              <a:rPr lang="ja-JP" altLang="en-US" dirty="0" err="1"/>
              <a:t>、</a:t>
            </a:r>
            <a:r>
              <a:rPr lang="ja-JP" altLang="en-US" dirty="0"/>
              <a:t>これは、社会の全レベルに現れる</a:t>
            </a:r>
            <a:r>
              <a:rPr lang="en-US" altLang="ja-JP" u="sng" dirty="0"/>
              <a:t>capabilities</a:t>
            </a:r>
            <a:r>
              <a:rPr lang="en-US" altLang="ja-JP" dirty="0"/>
              <a:t>(</a:t>
            </a:r>
            <a:r>
              <a:rPr lang="ja-JP" altLang="en-US" dirty="0"/>
              <a:t>特有能力</a:t>
            </a:r>
            <a:r>
              <a:rPr lang="en-US" altLang="ja-JP" dirty="0"/>
              <a:t>)</a:t>
            </a:r>
            <a:r>
              <a:rPr lang="ja-JP" altLang="en-US" dirty="0"/>
              <a:t>を社会展開する</a:t>
            </a:r>
            <a:r>
              <a:rPr lang="en-US" altLang="ja-JP" dirty="0"/>
              <a:t>freedom</a:t>
            </a:r>
            <a:r>
              <a:rPr lang="ja-JP" altLang="en-US" dirty="0" err="1"/>
              <a:t>を応</a:t>
            </a:r>
            <a:r>
              <a:rPr lang="ja-JP" altLang="en-US" dirty="0"/>
              <a:t>諾する一方で、その様に大きな</a:t>
            </a:r>
            <a:r>
              <a:rPr lang="en-US" altLang="ja-JP" dirty="0"/>
              <a:t>power</a:t>
            </a:r>
            <a:r>
              <a:rPr lang="ja-JP" altLang="en-US" dirty="0"/>
              <a:t>を行使する者達に、</a:t>
            </a:r>
            <a:r>
              <a:rPr lang="ja-JP" altLang="en-US" u="sng" dirty="0"/>
              <a:t>共通善に関し一段感度を高めた応答責任</a:t>
            </a:r>
            <a:r>
              <a:rPr lang="ja-JP" altLang="en-US" dirty="0"/>
              <a:t>を課すという原則。</a:t>
            </a:r>
            <a:endParaRPr lang="en-US" altLang="ja-JP" dirty="0"/>
          </a:p>
          <a:p>
            <a:pPr algn="just"/>
            <a:endParaRPr lang="en-US" altLang="ja-JP" dirty="0"/>
          </a:p>
          <a:p>
            <a:pPr algn="just"/>
            <a:r>
              <a:rPr lang="ja-JP" altLang="en-US" dirty="0"/>
              <a:t>つまり</a:t>
            </a:r>
            <a:r>
              <a:rPr lang="en-US" altLang="ja-JP" dirty="0"/>
              <a:t>｢</a:t>
            </a:r>
            <a:r>
              <a:rPr lang="ja-JP" altLang="en-US" dirty="0"/>
              <a:t>各人自らの尊厳に従い、既存の</a:t>
            </a:r>
            <a:r>
              <a:rPr lang="en-US" altLang="ja-JP" dirty="0"/>
              <a:t>justice</a:t>
            </a:r>
            <a:r>
              <a:rPr lang="ja-JP" altLang="en-US" dirty="0" err="1"/>
              <a:t>を逸</a:t>
            </a:r>
            <a:r>
              <a:rPr lang="ja-JP" altLang="en-US" dirty="0"/>
              <a:t>脱するかもしれないことを行うときは、共通善に貢献する可能性がなければならない</a:t>
            </a:r>
            <a:r>
              <a:rPr lang="en-US" altLang="ja-JP" dirty="0"/>
              <a:t>｣</a:t>
            </a:r>
            <a:r>
              <a:rPr lang="ja-JP" altLang="en-US" dirty="0"/>
              <a:t>と、ヨハネ･パウロ二世もフランシスコも考えている。</a:t>
            </a:r>
            <a:endParaRPr lang="en-US" altLang="ja-JP" dirty="0"/>
          </a:p>
          <a:p>
            <a:pPr algn="just"/>
            <a:endParaRPr lang="en-US" altLang="ja-JP" dirty="0"/>
          </a:p>
          <a:p>
            <a:pPr algn="just"/>
            <a:r>
              <a:rPr lang="ja-JP" altLang="en-US" dirty="0"/>
              <a:t>この時大事なのは</a:t>
            </a:r>
            <a:r>
              <a:rPr lang="en-US" altLang="ja-JP" dirty="0"/>
              <a:t>｢</a:t>
            </a:r>
            <a:r>
              <a:rPr lang="ja-JP" altLang="en-US" dirty="0"/>
              <a:t>共通善に貢献する可能性</a:t>
            </a:r>
            <a:r>
              <a:rPr lang="en-US" altLang="ja-JP" dirty="0"/>
              <a:t>｣</a:t>
            </a:r>
            <a:r>
              <a:rPr lang="ja-JP" altLang="en-US" dirty="0"/>
              <a:t>の有無の判断をするのは、国家でも既存の</a:t>
            </a:r>
            <a:r>
              <a:rPr lang="en-US" altLang="ja-JP" dirty="0"/>
              <a:t>justice</a:t>
            </a:r>
            <a:r>
              <a:rPr lang="ja-JP" altLang="en-US" dirty="0"/>
              <a:t>概念でもないということ。判断するのは第一に</a:t>
            </a:r>
            <a:r>
              <a:rPr lang="en-US" altLang="ja-JP" dirty="0"/>
              <a:t>｢</a:t>
            </a:r>
            <a:r>
              <a:rPr lang="ja-JP" altLang="en-US" dirty="0"/>
              <a:t>その人自身」。正確に言うと、共通善に関し一段感度を高めた応答責任能力を持つ</a:t>
            </a:r>
            <a:r>
              <a:rPr lang="en-US" altLang="ja-JP" dirty="0"/>
              <a:t>｢</a:t>
            </a:r>
            <a:r>
              <a:rPr lang="ja-JP" altLang="en-US" dirty="0"/>
              <a:t>その人自身」。</a:t>
            </a:r>
            <a:endParaRPr lang="en-US" altLang="ja-JP" dirty="0"/>
          </a:p>
          <a:p>
            <a:pPr algn="just"/>
            <a:endParaRPr lang="en-US" altLang="ja-JP" dirty="0"/>
          </a:p>
          <a:p>
            <a:pPr algn="just"/>
            <a:r>
              <a:rPr lang="ja-JP" altLang="en-US" dirty="0"/>
              <a:t>では、その人が</a:t>
            </a:r>
            <a:r>
              <a:rPr lang="en-US" altLang="ja-JP" dirty="0"/>
              <a:t>｢</a:t>
            </a:r>
            <a:r>
              <a:rPr lang="ja-JP" altLang="en-US" dirty="0"/>
              <a:t>共通善に関し一段感度を高めた応答責任能力を持つ</a:t>
            </a:r>
            <a:r>
              <a:rPr lang="en-US" altLang="ja-JP" dirty="0"/>
              <a:t>｣</a:t>
            </a:r>
            <a:r>
              <a:rPr lang="ja-JP" altLang="en-US" dirty="0"/>
              <a:t>かどうか、誰が判断するのだろうか？　実はここが大問題だ。国家でも既存の</a:t>
            </a:r>
            <a:r>
              <a:rPr lang="en-US" altLang="ja-JP" dirty="0"/>
              <a:t>justice</a:t>
            </a:r>
            <a:r>
              <a:rPr lang="ja-JP" altLang="en-US" dirty="0"/>
              <a:t>概念でもないのは確か。ということは</a:t>
            </a:r>
            <a:r>
              <a:rPr lang="en-US" altLang="ja-JP" dirty="0"/>
              <a:t>｢</a:t>
            </a:r>
            <a:r>
              <a:rPr lang="ja-JP" altLang="en-US" dirty="0"/>
              <a:t>各人の思い込みで見切り発車して良い</a:t>
            </a:r>
            <a:r>
              <a:rPr lang="en-US" altLang="ja-JP" dirty="0"/>
              <a:t>｣</a:t>
            </a:r>
            <a:r>
              <a:rPr lang="ja-JP" altLang="en-US" dirty="0"/>
              <a:t>と言うことか。いやいや、思い込み程度では駄目だ</a:t>
            </a:r>
            <a:r>
              <a:rPr lang="en-US" altLang="ja-JP" dirty="0"/>
              <a:t>..</a:t>
            </a:r>
            <a:r>
              <a:rPr lang="ja-JP" altLang="en-US" dirty="0" err="1"/>
              <a:t>。</a:t>
            </a:r>
            <a:endParaRPr lang="en-US" altLang="ja-JP" dirty="0"/>
          </a:p>
          <a:p>
            <a:pPr algn="just"/>
            <a:endParaRPr lang="en-US" altLang="ja-JP" dirty="0"/>
          </a:p>
          <a:p>
            <a:pPr algn="just"/>
            <a:r>
              <a:rPr kumimoji="1" lang="ja-JP" altLang="en-US" dirty="0"/>
              <a:t>話は長くなるので結論だけ言うと、実は</a:t>
            </a:r>
            <a:r>
              <a:rPr lang="ja-JP" altLang="en-US" dirty="0"/>
              <a:t>人々、特に若者に</a:t>
            </a:r>
            <a:r>
              <a:rPr kumimoji="1" lang="ja-JP" altLang="en-US" dirty="0"/>
              <a:t>よる</a:t>
            </a:r>
            <a:r>
              <a:rPr kumimoji="1" lang="en-US" altLang="ja-JP" dirty="0"/>
              <a:t>verification (</a:t>
            </a:r>
            <a:r>
              <a:rPr kumimoji="1" lang="ja-JP" altLang="en-US" dirty="0"/>
              <a:t>検証：矛盾、不都合がないか</a:t>
            </a:r>
            <a:r>
              <a:rPr kumimoji="1" lang="en-US" altLang="ja-JP" dirty="0"/>
              <a:t>)</a:t>
            </a:r>
            <a:r>
              <a:rPr kumimoji="1" lang="ja-JP" altLang="en-US" dirty="0"/>
              <a:t>が大事になってくる。この辺りは</a:t>
            </a:r>
            <a:r>
              <a:rPr kumimoji="1" lang="en-US" altLang="ja-JP" i="1" dirty="0"/>
              <a:t>Centesimus Annus </a:t>
            </a:r>
            <a:r>
              <a:rPr kumimoji="1" lang="en-US" altLang="ja-JP" dirty="0"/>
              <a:t>50</a:t>
            </a:r>
            <a:r>
              <a:rPr kumimoji="1" lang="ja-JP" altLang="en-US" dirty="0"/>
              <a:t>に書いてあるので参照されたい。</a:t>
            </a:r>
            <a:endParaRPr kumimoji="1" lang="en-US" altLang="ja-JP" dirty="0"/>
          </a:p>
          <a:p>
            <a:pPr algn="just"/>
            <a:endParaRPr kumimoji="1" lang="ja-JP" altLang="en-US" dirty="0"/>
          </a:p>
        </p:txBody>
      </p:sp>
      <p:sp>
        <p:nvSpPr>
          <p:cNvPr id="4" name="スライド番号プレースホルダー 3"/>
          <p:cNvSpPr>
            <a:spLocks noGrp="1"/>
          </p:cNvSpPr>
          <p:nvPr>
            <p:ph type="sldNum" sz="quarter" idx="5"/>
          </p:nvPr>
        </p:nvSpPr>
        <p:spPr>
          <a:xfrm>
            <a:off x="3975048" y="8805793"/>
            <a:ext cx="2971800" cy="458787"/>
          </a:xfrm>
        </p:spPr>
        <p:txBody>
          <a:bodyPr/>
          <a:lstStyle/>
          <a:p>
            <a:fld id="{EB408F89-6D6E-40BD-B098-61559612D743}" type="slidenum">
              <a:rPr lang="ja-JP" altLang="en-US" smtClean="0"/>
              <a:pPr/>
              <a:t>7</a:t>
            </a:fld>
            <a:endParaRPr lang="ja-JP" altLang="en-US" dirty="0"/>
          </a:p>
        </p:txBody>
      </p:sp>
    </p:spTree>
    <p:extLst>
      <p:ext uri="{BB962C8B-B14F-4D97-AF65-F5344CB8AC3E}">
        <p14:creationId xmlns:p14="http://schemas.microsoft.com/office/powerpoint/2010/main" val="379102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p:txBody>
          <a:bodyPr/>
          <a:lstStyle/>
          <a:p>
            <a:pPr algn="just"/>
            <a:r>
              <a:rPr lang="en-US" altLang="ja-JP" u="sng" dirty="0">
                <a:hlinkClick r:id="rId3"/>
              </a:rPr>
              <a:t>5月分科会資料</a:t>
            </a:r>
            <a:r>
              <a:rPr kumimoji="1" lang="en-US" altLang="ja-JP" dirty="0"/>
              <a:t>7</a:t>
            </a:r>
            <a:r>
              <a:rPr kumimoji="1" lang="ja-JP" altLang="en-US" dirty="0"/>
              <a:t>頁に示した様にカトリックを含む</a:t>
            </a:r>
            <a:r>
              <a:rPr kumimoji="1" lang="en-US" altLang="ja-JP" dirty="0"/>
              <a:t>Western Christianity (</a:t>
            </a:r>
            <a:r>
              <a:rPr lang="en-US" altLang="ja-JP" u="sng" dirty="0" err="1">
                <a:hlinkClick r:id="rId4"/>
              </a:rPr>
              <a:t>西方キリスト教</a:t>
            </a:r>
            <a:r>
              <a:rPr kumimoji="1" lang="en-US" altLang="ja-JP" dirty="0"/>
              <a:t>)</a:t>
            </a:r>
            <a:r>
              <a:rPr kumimoji="1" lang="ja-JP" altLang="en-US" dirty="0"/>
              <a:t>の特徴は、</a:t>
            </a:r>
            <a:r>
              <a:rPr kumimoji="1" lang="en-US" altLang="ja-JP" dirty="0"/>
              <a:t>｢</a:t>
            </a:r>
            <a:r>
              <a:rPr kumimoji="1" lang="en-US" altLang="ja-JP" b="1" dirty="0"/>
              <a:t>Church and State</a:t>
            </a:r>
            <a:r>
              <a:rPr kumimoji="1" lang="en-US" altLang="ja-JP" dirty="0"/>
              <a:t>｣</a:t>
            </a:r>
            <a:r>
              <a:rPr kumimoji="1" lang="ja-JP" altLang="en-US" dirty="0" err="1"/>
              <a:t>。</a:t>
            </a:r>
            <a:r>
              <a:rPr lang="ja-JP" altLang="en-US" dirty="0"/>
              <a:t>即ち社会に対して持つ権威において、教会</a:t>
            </a:r>
            <a:r>
              <a:rPr kumimoji="1" lang="ja-JP" altLang="en-US" dirty="0"/>
              <a:t>と国家が拮抗併存していること。</a:t>
            </a:r>
            <a:endParaRPr kumimoji="1" lang="en-US" altLang="ja-JP" dirty="0"/>
          </a:p>
          <a:p>
            <a:pPr algn="just"/>
            <a:endParaRPr lang="en-US" altLang="ja-JP" dirty="0"/>
          </a:p>
          <a:p>
            <a:pPr algn="just"/>
            <a:r>
              <a:rPr kumimoji="1" lang="ja-JP" altLang="en-US" dirty="0"/>
              <a:t>どちらが上でどちらが下だということがない。この点、皇帝教皇主義 </a:t>
            </a:r>
            <a:r>
              <a:rPr kumimoji="1" lang="en-US" altLang="ja-JP" dirty="0"/>
              <a:t>(</a:t>
            </a:r>
            <a:r>
              <a:rPr lang="en-US" altLang="ja-JP" u="sng" dirty="0">
                <a:hlinkClick r:id="rId5"/>
              </a:rPr>
              <a:t>Caesaropapism</a:t>
            </a:r>
            <a:r>
              <a:rPr kumimoji="1" lang="en-US" altLang="ja-JP" dirty="0"/>
              <a:t>)</a:t>
            </a:r>
            <a:r>
              <a:rPr kumimoji="1" lang="ja-JP" altLang="en-US" dirty="0"/>
              <a:t>をとるロシア正教･ギリシャ正教などの</a:t>
            </a:r>
            <a:r>
              <a:rPr kumimoji="1" lang="en-US" altLang="ja-JP" dirty="0"/>
              <a:t>Eastern Christianity (</a:t>
            </a:r>
            <a:r>
              <a:rPr kumimoji="1" lang="ja-JP" altLang="en-US" dirty="0"/>
              <a:t>東方キリスト教</a:t>
            </a:r>
            <a:r>
              <a:rPr kumimoji="1" lang="en-US" altLang="ja-JP" dirty="0"/>
              <a:t>)</a:t>
            </a:r>
            <a:r>
              <a:rPr kumimoji="1" lang="ja-JP" altLang="en-US" dirty="0"/>
              <a:t>では</a:t>
            </a:r>
            <a:r>
              <a:rPr kumimoji="1" lang="en-US" altLang="ja-JP" dirty="0"/>
              <a:t>｢</a:t>
            </a:r>
            <a:r>
              <a:rPr kumimoji="1" lang="ja-JP" altLang="en-US" dirty="0"/>
              <a:t>国家が上、教会が下</a:t>
            </a:r>
            <a:r>
              <a:rPr kumimoji="1" lang="en-US" altLang="ja-JP" dirty="0"/>
              <a:t>｣</a:t>
            </a:r>
            <a:r>
              <a:rPr kumimoji="1" lang="ja-JP" altLang="en-US" dirty="0"/>
              <a:t>だし、</a:t>
            </a:r>
            <a:r>
              <a:rPr kumimoji="1" lang="en-US" altLang="ja-JP" dirty="0"/>
              <a:t>1979</a:t>
            </a:r>
            <a:r>
              <a:rPr kumimoji="1" lang="ja-JP" altLang="en-US" dirty="0"/>
              <a:t>年</a:t>
            </a:r>
            <a:r>
              <a:rPr lang="en-US" altLang="ja-JP" u="sng" dirty="0" err="1">
                <a:hlinkClick r:id="rId6"/>
              </a:rPr>
              <a:t>イスラム革命</a:t>
            </a:r>
            <a:r>
              <a:rPr kumimoji="1" lang="ja-JP" altLang="en-US" dirty="0"/>
              <a:t>が起きたイランでは</a:t>
            </a:r>
            <a:r>
              <a:rPr kumimoji="1" lang="en-US" altLang="ja-JP" dirty="0"/>
              <a:t>｢</a:t>
            </a:r>
            <a:r>
              <a:rPr kumimoji="1" lang="ja-JP" altLang="en-US" dirty="0"/>
              <a:t>宗教が上、国家が下</a:t>
            </a:r>
            <a:r>
              <a:rPr kumimoji="1" lang="en-US" altLang="ja-JP" dirty="0"/>
              <a:t>｣</a:t>
            </a:r>
            <a:r>
              <a:rPr kumimoji="1" lang="ja-JP" altLang="en-US" dirty="0"/>
              <a:t>であり、拮抗併存していない。</a:t>
            </a:r>
            <a:endParaRPr kumimoji="1" lang="en-US" altLang="ja-JP" dirty="0"/>
          </a:p>
          <a:p>
            <a:pPr algn="just"/>
            <a:endParaRPr lang="en-US" altLang="ja-JP" dirty="0"/>
          </a:p>
          <a:p>
            <a:pPr algn="just"/>
            <a:r>
              <a:rPr lang="ja-JP" altLang="en-US" dirty="0"/>
              <a:t>国家と宗教は人間が社会を形成する為の二大ツールだが、通常この様に国家と宗教でどちらかが優位となりどちらかが劣位となる。世界宗教の中で</a:t>
            </a:r>
            <a:r>
              <a:rPr lang="en-US" altLang="ja-JP" dirty="0"/>
              <a:t>Western Christianity (</a:t>
            </a:r>
            <a:r>
              <a:rPr lang="ja-JP" altLang="en-US" dirty="0"/>
              <a:t>西方キリスト教</a:t>
            </a:r>
            <a:r>
              <a:rPr lang="en-US" altLang="ja-JP" dirty="0"/>
              <a:t>)</a:t>
            </a:r>
            <a:r>
              <a:rPr lang="ja-JP" altLang="en-US" dirty="0"/>
              <a:t>だけが、国家権威と宗教権威が拮抗併存している。このことを指摘したのは晩年のマックス･ウェーバーだ。</a:t>
            </a:r>
            <a:endParaRPr lang="en-US" altLang="ja-JP" dirty="0"/>
          </a:p>
          <a:p>
            <a:pPr algn="just"/>
            <a:endParaRPr lang="en-US" altLang="ja-JP" dirty="0"/>
          </a:p>
          <a:p>
            <a:pPr algn="just"/>
            <a:r>
              <a:rPr lang="ja-JP" altLang="en-US" dirty="0"/>
              <a:t>国家と宗教が拮抗併存。このことにより西洋社会では、</a:t>
            </a:r>
            <a:r>
              <a:rPr lang="en-US" altLang="ja-JP" dirty="0"/>
              <a:t>state sphere</a:t>
            </a:r>
            <a:r>
              <a:rPr lang="ja-JP" altLang="en-US" dirty="0"/>
              <a:t>と</a:t>
            </a:r>
            <a:r>
              <a:rPr lang="en-US" altLang="ja-JP" dirty="0"/>
              <a:t>non-state sphere</a:t>
            </a:r>
            <a:r>
              <a:rPr lang="ja-JP" altLang="en-US" dirty="0"/>
              <a:t>が拮抗併存し、</a:t>
            </a:r>
            <a:r>
              <a:rPr lang="en-US" altLang="ja-JP" dirty="0"/>
              <a:t>utilitarian ethics &amp; values</a:t>
            </a:r>
            <a:r>
              <a:rPr lang="ja-JP" altLang="en-US" dirty="0"/>
              <a:t>と</a:t>
            </a:r>
            <a:r>
              <a:rPr lang="en-US" altLang="ja-JP" dirty="0"/>
              <a:t>virtue ethics &amp; values</a:t>
            </a:r>
            <a:r>
              <a:rPr lang="ja-JP" altLang="en-US" dirty="0"/>
              <a:t>が拮抗併存する。例えば事業体組織では、</a:t>
            </a:r>
            <a:r>
              <a:rPr lang="en-US" altLang="ja-JP" dirty="0"/>
              <a:t>workers</a:t>
            </a:r>
            <a:r>
              <a:rPr lang="ja-JP" altLang="en-US" dirty="0"/>
              <a:t>が他者の指示に従って働く</a:t>
            </a:r>
            <a:r>
              <a:rPr lang="en-US" altLang="ja-JP" dirty="0"/>
              <a:t>corporate</a:t>
            </a:r>
            <a:r>
              <a:rPr lang="ja-JP" altLang="en-US" dirty="0"/>
              <a:t>と、自分達のために働く</a:t>
            </a:r>
            <a:r>
              <a:rPr lang="en-US" altLang="ja-JP" dirty="0"/>
              <a:t>partnership</a:t>
            </a:r>
            <a:r>
              <a:rPr lang="ja-JP" altLang="en-US" dirty="0"/>
              <a:t>が拮抗併存する。</a:t>
            </a:r>
            <a:endParaRPr lang="en-US" altLang="ja-JP" dirty="0"/>
          </a:p>
          <a:p>
            <a:pPr algn="just"/>
            <a:endParaRPr lang="en-US" altLang="ja-JP" dirty="0"/>
          </a:p>
          <a:p>
            <a:pPr algn="just"/>
            <a:r>
              <a:rPr lang="ja-JP" altLang="en-US" dirty="0"/>
              <a:t>そもそも</a:t>
            </a:r>
            <a:r>
              <a:rPr lang="en-US" altLang="ja-JP" dirty="0"/>
              <a:t>｢</a:t>
            </a:r>
            <a:r>
              <a:rPr lang="ja-JP" altLang="en-US" dirty="0"/>
              <a:t>税</a:t>
            </a:r>
            <a:r>
              <a:rPr lang="en-US" altLang="ja-JP" dirty="0"/>
              <a:t>｣</a:t>
            </a:r>
            <a:r>
              <a:rPr lang="ja-JP" altLang="en-US" dirty="0"/>
              <a:t>の目的は、社会の維持･発展であって国家の維持･発展ではない。だから</a:t>
            </a:r>
            <a:r>
              <a:rPr lang="en-US" altLang="ja-JP" dirty="0"/>
              <a:t>｢</a:t>
            </a:r>
            <a:r>
              <a:rPr lang="ja-JP" altLang="en-US" dirty="0"/>
              <a:t>カエサルのものはカエサルに神のものは神に</a:t>
            </a:r>
            <a:r>
              <a:rPr lang="en-US" altLang="ja-JP" dirty="0"/>
              <a:t>｣</a:t>
            </a:r>
            <a:r>
              <a:rPr lang="ja-JP" altLang="en-US" dirty="0"/>
              <a:t>に従い、西洋社会では、</a:t>
            </a:r>
            <a:r>
              <a:rPr lang="en-US" altLang="ja-JP" u="sng" dirty="0" err="1">
                <a:hlinkClick r:id="rId7"/>
              </a:rPr>
              <a:t>教会税</a:t>
            </a:r>
            <a:r>
              <a:rPr lang="ja-JP" altLang="en-US" dirty="0"/>
              <a:t>と国家税が両立している国や、</a:t>
            </a:r>
            <a:r>
              <a:rPr lang="en-US" altLang="ja-JP" dirty="0"/>
              <a:t>partnership</a:t>
            </a:r>
            <a:r>
              <a:rPr lang="ja-JP" altLang="en-US" dirty="0"/>
              <a:t>に、国家徴収税である</a:t>
            </a:r>
            <a:r>
              <a:rPr lang="en-US" altLang="ja-JP" dirty="0"/>
              <a:t>corporate income tax (</a:t>
            </a:r>
            <a:r>
              <a:rPr lang="ja-JP" altLang="en-US" dirty="0"/>
              <a:t>日本で言う法人税</a:t>
            </a:r>
            <a:r>
              <a:rPr lang="en-US" altLang="ja-JP" dirty="0"/>
              <a:t>)</a:t>
            </a:r>
            <a:r>
              <a:rPr lang="ja-JP" altLang="en-US" dirty="0"/>
              <a:t>を課さない国がある。</a:t>
            </a:r>
            <a:endParaRPr lang="en-US" altLang="ja-JP" dirty="0"/>
          </a:p>
          <a:p>
            <a:pPr algn="just"/>
            <a:endParaRPr lang="en-US" altLang="ja-JP" dirty="0"/>
          </a:p>
          <a:p>
            <a:pPr algn="just"/>
            <a:r>
              <a:rPr lang="ja-JP" altLang="en-US" dirty="0"/>
              <a:t>実は、その様に</a:t>
            </a:r>
            <a:r>
              <a:rPr lang="en-US" altLang="ja-JP" dirty="0"/>
              <a:t>partnership</a:t>
            </a:r>
            <a:r>
              <a:rPr lang="ja-JP" altLang="en-US" dirty="0"/>
              <a:t>に優遇税制を与え</a:t>
            </a:r>
            <a:r>
              <a:rPr lang="en-US" altLang="ja-JP" dirty="0"/>
              <a:t>｢</a:t>
            </a:r>
            <a:r>
              <a:rPr lang="ja-JP" altLang="en-US" dirty="0"/>
              <a:t>国家でなく</a:t>
            </a:r>
            <a:r>
              <a:rPr lang="en-US" altLang="ja-JP" dirty="0"/>
              <a:t>people</a:t>
            </a:r>
            <a:r>
              <a:rPr lang="ja-JP" altLang="en-US" dirty="0"/>
              <a:t>が社会を維持･発展</a:t>
            </a:r>
            <a:r>
              <a:rPr lang="ja-JP" altLang="en-US" dirty="0" smtClean="0"/>
              <a:t>させる</a:t>
            </a:r>
            <a:r>
              <a:rPr lang="en-US" altLang="ja-JP" dirty="0" smtClean="0"/>
              <a:t>｣</a:t>
            </a:r>
            <a:r>
              <a:rPr lang="ja-JP" altLang="en-US" dirty="0"/>
              <a:t>ことに</a:t>
            </a:r>
            <a:r>
              <a:rPr lang="en-US" altLang="ja-JP" dirty="0"/>
              <a:t>incentive</a:t>
            </a:r>
            <a:r>
              <a:rPr lang="ja-JP" altLang="en-US" dirty="0"/>
              <a:t>を与えている代表格が米国だ。その米国連邦議会でフランシスコ教皇が</a:t>
            </a:r>
            <a:r>
              <a:rPr lang="en-US" altLang="ja-JP" u="sng" dirty="0" err="1">
                <a:hlinkClick r:id="rId8"/>
              </a:rPr>
              <a:t>演説</a:t>
            </a:r>
            <a:r>
              <a:rPr lang="ja-JP" altLang="en-US" dirty="0"/>
              <a:t>を行った。</a:t>
            </a:r>
            <a:endParaRPr lang="en-US" altLang="ja-JP" dirty="0"/>
          </a:p>
          <a:p>
            <a:pPr algn="just"/>
            <a:endParaRPr lang="en-US" altLang="ja-JP" dirty="0"/>
          </a:p>
          <a:p>
            <a:pPr algn="just"/>
            <a:r>
              <a:rPr lang="en-US" altLang="ja-JP" dirty="0"/>
              <a:t>｢</a:t>
            </a:r>
            <a:r>
              <a:rPr lang="ja-JP" altLang="en-US" dirty="0"/>
              <a:t>単に税を納めることに関心を払うのでなく、むしろ自分達の方法によって社会生活を黙々と支え、自らの行動によって</a:t>
            </a:r>
            <a:r>
              <a:rPr lang="en-US" altLang="ja-JP" dirty="0"/>
              <a:t>solidarity</a:t>
            </a:r>
            <a:r>
              <a:rPr lang="ja-JP" altLang="en-US" dirty="0"/>
              <a:t>を生み出し困窮している人々を助ける</a:t>
            </a:r>
            <a:r>
              <a:rPr lang="en-US" altLang="ja-JP" dirty="0"/>
              <a:t>organization</a:t>
            </a:r>
            <a:r>
              <a:rPr lang="ja-JP" altLang="en-US" dirty="0"/>
              <a:t>を創造している</a:t>
            </a:r>
            <a:r>
              <a:rPr lang="en-US" altLang="ja-JP" dirty="0"/>
              <a:t>｣</a:t>
            </a:r>
            <a:r>
              <a:rPr lang="ja-JP" altLang="en-US" dirty="0" err="1"/>
              <a:t>。</a:t>
            </a:r>
            <a:r>
              <a:rPr lang="en-US" altLang="ja-JP" dirty="0"/>
              <a:t>(</a:t>
            </a:r>
            <a:r>
              <a:rPr lang="en-US" altLang="ja-JP" u="sng" dirty="0" err="1">
                <a:hlinkClick r:id="rId9"/>
              </a:rPr>
              <a:t>中央協議会訳</a:t>
            </a:r>
            <a:r>
              <a:rPr lang="ja-JP" altLang="en-US" dirty="0"/>
              <a:t>では、最初の部分が</a:t>
            </a:r>
            <a:r>
              <a:rPr lang="en-US" altLang="ja-JP" dirty="0"/>
              <a:t>｢</a:t>
            </a:r>
            <a:r>
              <a:rPr lang="ja-JP" altLang="en-US" dirty="0"/>
              <a:t>納税に携わるだけでなく</a:t>
            </a:r>
            <a:r>
              <a:rPr lang="en-US" altLang="ja-JP" dirty="0"/>
              <a:t>｣</a:t>
            </a:r>
            <a:r>
              <a:rPr lang="ja-JP" altLang="en-US" dirty="0" err="1"/>
              <a:t>と誤</a:t>
            </a:r>
            <a:r>
              <a:rPr lang="ja-JP" altLang="en-US" dirty="0"/>
              <a:t>訳されている。注意されたい。</a:t>
            </a:r>
            <a:r>
              <a:rPr lang="en-US" altLang="ja-JP" dirty="0"/>
              <a:t>)</a:t>
            </a:r>
          </a:p>
          <a:p>
            <a:pPr algn="just"/>
            <a:endParaRPr lang="en-US" altLang="ja-JP" dirty="0"/>
          </a:p>
          <a:p>
            <a:pPr algn="just"/>
            <a:r>
              <a:rPr lang="ja-JP" altLang="en-US" dirty="0"/>
              <a:t>米国ではこの考え方に賛同する者が民主党は多いが共和党は少ない。</a:t>
            </a:r>
            <a:r>
              <a:rPr lang="en-US" altLang="ja-JP" dirty="0"/>
              <a:t>20</a:t>
            </a:r>
            <a:r>
              <a:rPr lang="ja-JP" altLang="en-US" dirty="0"/>
              <a:t>秒の動画の中で、拍手する人々を映す場面があるが、拍手する一団と拍手しない一団がある。注意して見て頂きたい。</a:t>
            </a:r>
            <a:endParaRPr kumimoji="1" lang="ja-JP" altLang="en-US" dirty="0"/>
          </a:p>
        </p:txBody>
      </p:sp>
      <p:sp>
        <p:nvSpPr>
          <p:cNvPr id="4" name="スライド番号プレースホルダー 3"/>
          <p:cNvSpPr>
            <a:spLocks noGrp="1"/>
          </p:cNvSpPr>
          <p:nvPr>
            <p:ph type="sldNum" sz="quarter" idx="5"/>
          </p:nvPr>
        </p:nvSpPr>
        <p:spPr>
          <a:xfrm>
            <a:off x="3966587" y="8805793"/>
            <a:ext cx="2971800" cy="458787"/>
          </a:xfrm>
        </p:spPr>
        <p:txBody>
          <a:bodyPr/>
          <a:lstStyle/>
          <a:p>
            <a:fld id="{EB408F89-6D6E-40BD-B098-61559612D743}" type="slidenum">
              <a:rPr lang="ja-JP" altLang="en-US" smtClean="0"/>
              <a:pPr/>
              <a:t>8</a:t>
            </a:fld>
            <a:endParaRPr lang="ja-JP" altLang="en-US" dirty="0"/>
          </a:p>
        </p:txBody>
      </p:sp>
    </p:spTree>
    <p:extLst>
      <p:ext uri="{BB962C8B-B14F-4D97-AF65-F5344CB8AC3E}">
        <p14:creationId xmlns:p14="http://schemas.microsoft.com/office/powerpoint/2010/main" val="182850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2963" y="0"/>
            <a:ext cx="5200650" cy="3900488"/>
          </a:xfrm>
        </p:spPr>
      </p:sp>
      <p:sp>
        <p:nvSpPr>
          <p:cNvPr id="3" name="ノート プレースホルダー 2"/>
          <p:cNvSpPr>
            <a:spLocks noGrp="1"/>
          </p:cNvSpPr>
          <p:nvPr>
            <p:ph type="body" idx="1"/>
          </p:nvPr>
        </p:nvSpPr>
        <p:spPr>
          <a:xfrm>
            <a:off x="-92551" y="3858073"/>
            <a:ext cx="7002908" cy="5245733"/>
          </a:xfrm>
        </p:spPr>
        <p:txBody>
          <a:bodyPr/>
          <a:lstStyle/>
          <a:p>
            <a:pPr algn="just"/>
            <a:r>
              <a:rPr lang="en-US" altLang="ja-JP" dirty="0"/>
              <a:t> ｢</a:t>
            </a:r>
            <a:r>
              <a:rPr lang="ja-JP" altLang="en-US" dirty="0"/>
              <a:t>この独裁は</a:t>
            </a:r>
            <a:r>
              <a:rPr lang="en-US" altLang="ja-JP" dirty="0"/>
              <a:t>mammon</a:t>
            </a:r>
            <a:r>
              <a:rPr lang="ja-JP" altLang="en-US" dirty="0"/>
              <a:t>が匿名で力を及ぼすもので、時に</a:t>
            </a:r>
            <a:r>
              <a:rPr lang="en-US" altLang="ja-JP" dirty="0"/>
              <a:t>corporations (</a:t>
            </a:r>
            <a:r>
              <a:rPr lang="ja-JP" altLang="en-US" dirty="0"/>
              <a:t>日本でいう株式会社</a:t>
            </a:r>
            <a:r>
              <a:rPr lang="en-US" altLang="ja-JP" dirty="0"/>
              <a:t>)</a:t>
            </a:r>
            <a:r>
              <a:rPr lang="ja-JP" altLang="en-US" dirty="0"/>
              <a:t>の形をとる</a:t>
            </a:r>
            <a:r>
              <a:rPr lang="en-US" altLang="ja-JP" dirty="0"/>
              <a:t>｣</a:t>
            </a:r>
            <a:r>
              <a:rPr lang="ja-JP" altLang="en-US" dirty="0"/>
              <a:t>とフランシスコ教皇に酷評された</a:t>
            </a:r>
            <a:r>
              <a:rPr lang="en-US" altLang="ja-JP" dirty="0"/>
              <a:t>corporate</a:t>
            </a:r>
            <a:r>
              <a:rPr lang="ja-JP" altLang="en-US" dirty="0"/>
              <a:t>だが、そうなったのは</a:t>
            </a:r>
            <a:r>
              <a:rPr lang="en-US" altLang="ja-JP" dirty="0"/>
              <a:t>19</a:t>
            </a:r>
            <a:r>
              <a:rPr lang="ja-JP" altLang="en-US" dirty="0"/>
              <a:t>世紀末。それまでは</a:t>
            </a:r>
            <a:r>
              <a:rPr lang="en-US" altLang="ja-JP" dirty="0"/>
              <a:t>corporate</a:t>
            </a:r>
            <a:r>
              <a:rPr lang="ja-JP" altLang="en-US" dirty="0"/>
              <a:t>とは、人々がキリストの身体手足 </a:t>
            </a:r>
            <a:r>
              <a:rPr lang="en-US" altLang="ja-JP" dirty="0"/>
              <a:t>(Corps du Christ)</a:t>
            </a:r>
            <a:r>
              <a:rPr lang="ja-JP" altLang="en-US" dirty="0"/>
              <a:t>となって働く教会関連組織を意味した。社会問題をカトリックが初めて扱った</a:t>
            </a:r>
            <a:r>
              <a:rPr lang="en-US" altLang="ja-JP" dirty="0"/>
              <a:t>1891</a:t>
            </a:r>
            <a:r>
              <a:rPr lang="ja-JP" altLang="en-US" dirty="0"/>
              <a:t>年回勅</a:t>
            </a:r>
            <a:r>
              <a:rPr lang="en-US" altLang="ja-JP" i="1" dirty="0">
                <a:hlinkClick r:id="rId3"/>
              </a:rPr>
              <a:t>Rerum Novarum </a:t>
            </a:r>
            <a:r>
              <a:rPr lang="ja-JP" altLang="en-US" dirty="0"/>
              <a:t>の</a:t>
            </a:r>
            <a:r>
              <a:rPr lang="en-US" altLang="ja-JP" dirty="0"/>
              <a:t>53</a:t>
            </a:r>
            <a:r>
              <a:rPr lang="ja-JP" altLang="en-US" dirty="0"/>
              <a:t>から経緯をご確認頂きたい。</a:t>
            </a:r>
            <a:endParaRPr lang="en-US" altLang="ja-JP" dirty="0"/>
          </a:p>
          <a:p>
            <a:pPr algn="just"/>
            <a:endParaRPr lang="en-US" altLang="ja-JP" dirty="0"/>
          </a:p>
          <a:p>
            <a:pPr algn="just"/>
            <a:r>
              <a:rPr lang="en-US" altLang="ja-JP" dirty="0"/>
              <a:t>53</a:t>
            </a:r>
            <a:r>
              <a:rPr lang="ja-JP" altLang="en-US" dirty="0"/>
              <a:t>節の全文を精読して頂きたいが、太字部分だけでも読んで頂いて、</a:t>
            </a:r>
            <a:r>
              <a:rPr lang="en-US" altLang="ja-JP" b="1" dirty="0"/>
              <a:t>Church</a:t>
            </a:r>
            <a:r>
              <a:rPr lang="ja-JP" altLang="en-US" b="1" dirty="0"/>
              <a:t>に属していたはずの</a:t>
            </a:r>
            <a:r>
              <a:rPr lang="en-US" altLang="ja-JP" b="1" dirty="0"/>
              <a:t>corporate</a:t>
            </a:r>
            <a:r>
              <a:rPr lang="ja-JP" altLang="en-US" b="1" dirty="0"/>
              <a:t>がどの様にして</a:t>
            </a:r>
            <a:r>
              <a:rPr lang="en-US" altLang="ja-JP" b="1" dirty="0"/>
              <a:t>State (</a:t>
            </a:r>
            <a:r>
              <a:rPr lang="ja-JP" altLang="en-US" b="1" dirty="0"/>
              <a:t>国家</a:t>
            </a:r>
            <a:r>
              <a:rPr lang="en-US" altLang="ja-JP" b="1" dirty="0"/>
              <a:t>)</a:t>
            </a:r>
            <a:r>
              <a:rPr lang="ja-JP" altLang="en-US" b="1" dirty="0"/>
              <a:t>に略奪されたか</a:t>
            </a:r>
            <a:r>
              <a:rPr lang="ja-JP" altLang="en-US" dirty="0"/>
              <a:t>、シッカリと把握して頂きたい。また、</a:t>
            </a:r>
            <a:r>
              <a:rPr lang="en-US" altLang="ja-JP" dirty="0"/>
              <a:t>｢economy</a:t>
            </a:r>
            <a:r>
              <a:rPr lang="ja-JP" altLang="en-US" dirty="0"/>
              <a:t>の本来の意味」について</a:t>
            </a:r>
            <a:r>
              <a:rPr lang="en-US" altLang="ja-JP" i="1" dirty="0">
                <a:hlinkClick r:id="rId3"/>
              </a:rPr>
              <a:t>Rerum Novarum </a:t>
            </a:r>
            <a:r>
              <a:rPr lang="ja-JP" altLang="en-US" dirty="0"/>
              <a:t>の</a:t>
            </a:r>
            <a:r>
              <a:rPr lang="en-US" altLang="ja-JP" dirty="0"/>
              <a:t>22</a:t>
            </a:r>
            <a:r>
              <a:rPr lang="ja-JP" altLang="en-US" dirty="0"/>
              <a:t>が言及している。その部分を半訳する：</a:t>
            </a:r>
            <a:endParaRPr lang="en-US" altLang="ja-JP" dirty="0"/>
          </a:p>
          <a:p>
            <a:pPr algn="just"/>
            <a:endParaRPr lang="en-US" altLang="ja-JP" dirty="0"/>
          </a:p>
          <a:p>
            <a:pPr algn="just"/>
            <a:r>
              <a:rPr lang="ja-JP" altLang="en-US" dirty="0"/>
              <a:t>ト</a:t>
            </a:r>
            <a:r>
              <a:rPr lang="ja-JP" altLang="ja-JP" dirty="0"/>
              <a:t>マス・アクィナスも『神学大全』第二部の二部六六</a:t>
            </a:r>
            <a:r>
              <a:rPr lang="ja-JP" altLang="en-US" dirty="0"/>
              <a:t>問</a:t>
            </a:r>
            <a:r>
              <a:rPr lang="ja-JP" altLang="ja-JP" dirty="0"/>
              <a:t>二項の</a:t>
            </a:r>
            <a:r>
              <a:rPr lang="en-US" altLang="ja-JP" dirty="0"/>
              <a:t>｢</a:t>
            </a:r>
            <a:r>
              <a:rPr lang="ja-JP" altLang="ja-JP" dirty="0"/>
              <a:t>答え</a:t>
            </a:r>
            <a:r>
              <a:rPr lang="en-US" altLang="ja-JP" dirty="0"/>
              <a:t>｣</a:t>
            </a:r>
            <a:r>
              <a:rPr lang="ja-JP" altLang="ja-JP" dirty="0"/>
              <a:t>の項で以下の様に述べています。即ち『人間が私的財産を所有することは</a:t>
            </a:r>
            <a:r>
              <a:rPr lang="en-US" altLang="ja-JP" dirty="0"/>
              <a:t>lawful (</a:t>
            </a:r>
            <a:r>
              <a:rPr lang="ja-JP" altLang="ja-JP" dirty="0"/>
              <a:t>天の法において適法</a:t>
            </a:r>
            <a:r>
              <a:rPr lang="en-US" altLang="ja-JP" dirty="0"/>
              <a:t>) </a:t>
            </a:r>
            <a:r>
              <a:rPr lang="ja-JP" altLang="ja-JP" dirty="0"/>
              <a:t>であるだけでなく、人間が地上世界において生きていく</a:t>
            </a:r>
            <a:r>
              <a:rPr lang="en-US" altLang="ja-JP" dirty="0"/>
              <a:t> (the carrying on of human existence) </a:t>
            </a:r>
            <a:r>
              <a:rPr lang="ja-JP" altLang="ja-JP" dirty="0"/>
              <a:t>ために必要なことである』。この様に確かに、私的所有権は所与のものです。しかしながらトマスはこうも述べています。『もし、人間の私的所有財産は如何に使用すべきかと問われたなら</a:t>
            </a:r>
            <a:r>
              <a:rPr lang="en-US" altLang="ja-JP" dirty="0"/>
              <a:t> --- the Church</a:t>
            </a:r>
            <a:r>
              <a:rPr lang="ja-JP" altLang="ja-JP" dirty="0"/>
              <a:t>もためらわずトマスと同様に以下の様に答えます</a:t>
            </a:r>
            <a:r>
              <a:rPr lang="en-US" altLang="ja-JP" dirty="0"/>
              <a:t> --- </a:t>
            </a:r>
            <a:r>
              <a:rPr lang="ja-JP" altLang="ja-JP" dirty="0"/>
              <a:t>人間は、地上世界における所有物を私個人のものと考えてはならない。むしろ、皆と共通（</a:t>
            </a:r>
            <a:r>
              <a:rPr lang="en-US" altLang="ja-JP" dirty="0"/>
              <a:t>common to all</a:t>
            </a:r>
            <a:r>
              <a:rPr lang="ja-JP" altLang="ja-JP" dirty="0"/>
              <a:t>）のものと考えるべきである。即ち、困窮にある者を前にしてためらうことなく分かち合う事が出来る様に、皆と共通のものと考えるべきである。使徒達も言っている。</a:t>
            </a:r>
            <a:r>
              <a:rPr lang="en-US" altLang="ja-JP" dirty="0"/>
              <a:t>｢</a:t>
            </a:r>
            <a:r>
              <a:rPr lang="ja-JP" altLang="ja-JP" dirty="0"/>
              <a:t>この地上世界において富む者達に、出し惜しみすることなく広く分かち合いをする様に命ぜよ</a:t>
            </a:r>
            <a:r>
              <a:rPr lang="en-US" altLang="ja-JP" dirty="0"/>
              <a:t>｣</a:t>
            </a:r>
            <a:r>
              <a:rPr lang="ja-JP" altLang="ja-JP" dirty="0" err="1"/>
              <a:t>。</a:t>
            </a:r>
            <a:r>
              <a:rPr lang="ja-JP" altLang="ja-JP" dirty="0"/>
              <a:t>』この様なトマスの言葉を少し補足しますと、勿論、自分または自分の家族に必要なものまで割いて他人を助けよと命じているのではありません。また、自分にふさわしい生活状況を維持するに必要なものまで投げ出せと命じているのでもありません。『神学大全』第二部の二部三二</a:t>
            </a:r>
            <a:r>
              <a:rPr lang="ja-JP" altLang="en-US" dirty="0"/>
              <a:t>問</a:t>
            </a:r>
            <a:r>
              <a:rPr lang="ja-JP" altLang="ja-JP" dirty="0"/>
              <a:t>六項の</a:t>
            </a:r>
            <a:r>
              <a:rPr lang="en-US" altLang="ja-JP" dirty="0"/>
              <a:t>｢</a:t>
            </a:r>
            <a:r>
              <a:rPr lang="ja-JP" altLang="ja-JP" dirty="0"/>
              <a:t>答え</a:t>
            </a:r>
            <a:r>
              <a:rPr lang="en-US" altLang="ja-JP" dirty="0"/>
              <a:t>｣</a:t>
            </a:r>
            <a:r>
              <a:rPr lang="ja-JP" altLang="ja-JP" dirty="0"/>
              <a:t>の項でトマスはこうも述べています。</a:t>
            </a:r>
            <a:r>
              <a:rPr lang="en-US" altLang="ja-JP" dirty="0"/>
              <a:t>｢</a:t>
            </a:r>
            <a:r>
              <a:rPr lang="ja-JP" altLang="ja-JP" dirty="0"/>
              <a:t>誰も、自分にふさわしくない生き方をしてはならない</a:t>
            </a:r>
            <a:r>
              <a:rPr lang="en-US" altLang="ja-JP" dirty="0"/>
              <a:t>｣</a:t>
            </a:r>
            <a:r>
              <a:rPr lang="ja-JP" altLang="ja-JP" dirty="0" err="1"/>
              <a:t>。</a:t>
            </a:r>
            <a:r>
              <a:rPr lang="ja-JP" altLang="ja-JP" dirty="0"/>
              <a:t>ただ、強調しておきますが、必要なものが供給され自分達の生活状況が</a:t>
            </a:r>
            <a:r>
              <a:rPr lang="en-US" altLang="ja-JP" dirty="0"/>
              <a:t>fairly</a:t>
            </a:r>
            <a:r>
              <a:rPr lang="ja-JP" altLang="ja-JP" dirty="0"/>
              <a:t>に考慮されているならば</a:t>
            </a:r>
            <a:r>
              <a:rPr lang="ja-JP" altLang="en-US" dirty="0"/>
              <a:t>、</a:t>
            </a:r>
            <a:r>
              <a:rPr lang="ja-JP" altLang="ja-JP" dirty="0"/>
              <a:t>余剰物を困窮者達に与える義務</a:t>
            </a:r>
            <a:r>
              <a:rPr lang="en-US" altLang="ja-JP" dirty="0"/>
              <a:t>(duty)</a:t>
            </a:r>
            <a:r>
              <a:rPr lang="ja-JP" altLang="ja-JP" dirty="0"/>
              <a:t>が生じます。</a:t>
            </a:r>
            <a:r>
              <a:rPr lang="en-US" altLang="ja-JP" dirty="0"/>
              <a:t>｢</a:t>
            </a:r>
            <a:r>
              <a:rPr lang="ja-JP" altLang="ja-JP" b="1" dirty="0"/>
              <a:t>余ったものは施</a:t>
            </a:r>
            <a:r>
              <a:rPr lang="en-US" altLang="ja-JP" b="1" dirty="0"/>
              <a:t>(</a:t>
            </a:r>
            <a:r>
              <a:rPr lang="ja-JP" altLang="ja-JP" b="1" dirty="0"/>
              <a:t>ほどこ</a:t>
            </a:r>
            <a:r>
              <a:rPr lang="en-US" altLang="ja-JP" b="1" dirty="0"/>
              <a:t>)</a:t>
            </a:r>
            <a:r>
              <a:rPr lang="ja-JP" altLang="ja-JP" b="1" dirty="0"/>
              <a:t>せ</a:t>
            </a:r>
            <a:r>
              <a:rPr lang="ja-JP" altLang="ja-JP" dirty="0"/>
              <a:t>（</a:t>
            </a:r>
            <a:r>
              <a:rPr lang="en-US" altLang="ja-JP" dirty="0"/>
              <a:t>Of that which </a:t>
            </a:r>
            <a:r>
              <a:rPr lang="en-US" altLang="ja-JP" dirty="0" err="1"/>
              <a:t>remaineth</a:t>
            </a:r>
            <a:r>
              <a:rPr lang="en-US" altLang="ja-JP" dirty="0"/>
              <a:t>, give alms.)</a:t>
            </a:r>
            <a:r>
              <a:rPr lang="ja-JP" altLang="ja-JP" dirty="0"/>
              <a:t>」</a:t>
            </a:r>
            <a:r>
              <a:rPr lang="en-US" altLang="ja-JP" dirty="0"/>
              <a:t>(</a:t>
            </a:r>
            <a:r>
              <a:rPr lang="ja-JP" altLang="ja-JP" dirty="0"/>
              <a:t>ルカ</a:t>
            </a:r>
            <a:r>
              <a:rPr lang="en-US" altLang="ja-JP" dirty="0"/>
              <a:t>11</a:t>
            </a:r>
            <a:r>
              <a:rPr lang="ja-JP" altLang="ja-JP" dirty="0"/>
              <a:t>･</a:t>
            </a:r>
            <a:r>
              <a:rPr lang="en-US" altLang="ja-JP" dirty="0"/>
              <a:t>41)</a:t>
            </a:r>
            <a:r>
              <a:rPr lang="ja-JP" altLang="ja-JP" dirty="0" err="1"/>
              <a:t>。</a:t>
            </a:r>
            <a:r>
              <a:rPr lang="ja-JP" altLang="ja-JP" dirty="0"/>
              <a:t>これは、</a:t>
            </a:r>
            <a:r>
              <a:rPr lang="en-US" altLang="ja-JP" dirty="0"/>
              <a:t>justice</a:t>
            </a:r>
            <a:r>
              <a:rPr lang="ja-JP" altLang="ja-JP" dirty="0"/>
              <a:t>から導かれる</a:t>
            </a:r>
            <a:r>
              <a:rPr lang="en-US" altLang="ja-JP" dirty="0"/>
              <a:t>duty</a:t>
            </a:r>
            <a:r>
              <a:rPr lang="ja-JP" altLang="ja-JP" dirty="0"/>
              <a:t>ではありません。極端な場合を除いて</a:t>
            </a:r>
            <a:r>
              <a:rPr lang="en-US" altLang="ja-JP" dirty="0"/>
              <a:t>justice</a:t>
            </a:r>
            <a:r>
              <a:rPr lang="ja-JP" altLang="ja-JP" dirty="0"/>
              <a:t>からは導かれません。即ち、人間的</a:t>
            </a:r>
            <a:r>
              <a:rPr lang="en-US" altLang="ja-JP" dirty="0"/>
              <a:t>law</a:t>
            </a:r>
            <a:r>
              <a:rPr lang="ja-JP" altLang="ja-JP" dirty="0"/>
              <a:t>によって強制される</a:t>
            </a:r>
            <a:r>
              <a:rPr lang="en-US" altLang="ja-JP" dirty="0"/>
              <a:t>duty</a:t>
            </a:r>
            <a:r>
              <a:rPr lang="ja-JP" altLang="ja-JP" dirty="0"/>
              <a:t>ではなく、</a:t>
            </a:r>
            <a:r>
              <a:rPr lang="en-US" altLang="ja-JP" dirty="0"/>
              <a:t>Christian charity (</a:t>
            </a:r>
            <a:r>
              <a:rPr lang="ja-JP" altLang="ja-JP" dirty="0"/>
              <a:t>キリスト教的カリタス</a:t>
            </a:r>
            <a:r>
              <a:rPr lang="en-US" altLang="ja-JP" dirty="0"/>
              <a:t>)</a:t>
            </a:r>
            <a:r>
              <a:rPr lang="ja-JP" altLang="ja-JP" dirty="0"/>
              <a:t>から導かれる</a:t>
            </a:r>
            <a:r>
              <a:rPr lang="en-US" altLang="ja-JP" dirty="0"/>
              <a:t>duty</a:t>
            </a:r>
            <a:r>
              <a:rPr lang="ja-JP" altLang="ja-JP" dirty="0"/>
              <a:t>です。</a:t>
            </a:r>
            <a:r>
              <a:rPr lang="ja-JP" altLang="ja-JP" b="1" dirty="0"/>
              <a:t>人間が考えたに過ぎない法と審判は</a:t>
            </a:r>
            <a:r>
              <a:rPr lang="en-US" altLang="ja-JP" b="1" dirty="0"/>
              <a:t>Christ the true God</a:t>
            </a:r>
            <a:r>
              <a:rPr lang="ja-JP" altLang="ja-JP" b="1" dirty="0"/>
              <a:t>の</a:t>
            </a:r>
            <a:r>
              <a:rPr lang="en-US" altLang="ja-JP" b="1" dirty="0"/>
              <a:t>the laws and judgments</a:t>
            </a:r>
            <a:r>
              <a:rPr lang="ja-JP" altLang="ja-JP" b="1" dirty="0"/>
              <a:t>に席を明け渡さなければなりません</a:t>
            </a:r>
            <a:r>
              <a:rPr lang="ja-JP" altLang="ja-JP" dirty="0"/>
              <a:t>。</a:t>
            </a:r>
            <a:endParaRPr lang="en-US" altLang="ja-JP" dirty="0"/>
          </a:p>
          <a:p>
            <a:pPr algn="just"/>
            <a:endParaRPr kumimoji="1" lang="en-US" altLang="ja-JP" dirty="0"/>
          </a:p>
          <a:p>
            <a:pPr algn="just"/>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a:xfrm>
            <a:off x="3938557" y="8795745"/>
            <a:ext cx="2971800" cy="458787"/>
          </a:xfrm>
        </p:spPr>
        <p:txBody>
          <a:bodyPr/>
          <a:lstStyle/>
          <a:p>
            <a:fld id="{EB408F89-6D6E-40BD-B098-61559612D743}" type="slidenum">
              <a:rPr lang="ja-JP" altLang="en-US" sz="1600" smtClean="0"/>
              <a:pPr/>
              <a:t>9</a:t>
            </a:fld>
            <a:endParaRPr lang="ja-JP" altLang="en-US" sz="1600" dirty="0"/>
          </a:p>
        </p:txBody>
      </p:sp>
    </p:spTree>
    <p:extLst>
      <p:ext uri="{BB962C8B-B14F-4D97-AF65-F5344CB8AC3E}">
        <p14:creationId xmlns:p14="http://schemas.microsoft.com/office/powerpoint/2010/main" val="349859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320FD4F-4418-4620-9408-0BC79600640E}"/>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9A06E702-345E-4164-9D76-A7877B1498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9FD0DC6A-8100-4EC9-A354-7D9E964E397F}"/>
              </a:ext>
            </a:extLst>
          </p:cNvPr>
          <p:cNvSpPr>
            <a:spLocks noGrp="1"/>
          </p:cNvSpPr>
          <p:nvPr>
            <p:ph type="dt" sz="half" idx="10"/>
          </p:nvPr>
        </p:nvSpPr>
        <p:spPr/>
        <p:txBody>
          <a:bodyPr/>
          <a:lstStyle/>
          <a:p>
            <a:fld id="{C585E0BB-DFE9-42C4-865E-08FF8096D62F}"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5FFA588F-CA87-4BF0-8CE8-CE7E0BC157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4D347D9B-B6F9-43B6-B06F-53B8B33AA169}"/>
              </a:ext>
            </a:extLst>
          </p:cNvPr>
          <p:cNvSpPr>
            <a:spLocks noGrp="1"/>
          </p:cNvSpPr>
          <p:nvPr>
            <p:ph type="sldNum" sz="quarter" idx="12"/>
          </p:nvPr>
        </p:nvSpPr>
        <p:spPr>
          <a:xfrm>
            <a:off x="7086600" y="6538913"/>
            <a:ext cx="2057400" cy="365125"/>
          </a:xfrm>
        </p:spPr>
        <p:txBody>
          <a:bodyPr/>
          <a:lstStyle>
            <a:lvl1pPr>
              <a:defRPr sz="2000"/>
            </a:lvl1pPr>
          </a:lstStyle>
          <a:p>
            <a:fld id="{5FBEC02C-4E46-43E3-B7D4-5F8314A686E2}" type="slidenum">
              <a:rPr lang="ja-JP" altLang="en-US" smtClean="0"/>
              <a:pPr/>
              <a:t>‹#›</a:t>
            </a:fld>
            <a:endParaRPr lang="ja-JP" altLang="en-US" dirty="0"/>
          </a:p>
        </p:txBody>
      </p:sp>
    </p:spTree>
    <p:extLst>
      <p:ext uri="{BB962C8B-B14F-4D97-AF65-F5344CB8AC3E}">
        <p14:creationId xmlns:p14="http://schemas.microsoft.com/office/powerpoint/2010/main" val="361774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6BE4CA9-2BC8-4514-A259-A68FAC56E86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614E5B4C-33F2-4F75-A9EF-452810CD01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220E48EC-FDDA-49EF-A469-BA4AF71398F1}"/>
              </a:ext>
            </a:extLst>
          </p:cNvPr>
          <p:cNvSpPr>
            <a:spLocks noGrp="1"/>
          </p:cNvSpPr>
          <p:nvPr>
            <p:ph type="dt" sz="half" idx="10"/>
          </p:nvPr>
        </p:nvSpPr>
        <p:spPr/>
        <p:txBody>
          <a:bodyPr/>
          <a:lstStyle/>
          <a:p>
            <a:fld id="{72FD36AD-1895-46F9-9882-44AC0ADC9B29}"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20CC0F68-1C5E-47DF-AC61-06C2C26523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499AFA1-E209-4B87-A351-2A0098623C79}"/>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1479802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2E5C63F9-A0CE-4DA7-BF97-019F4106955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BA7CCEAE-853F-4A42-8F1A-5E8624C7436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24E774DE-97A8-4DDB-957D-42A75E0304D7}"/>
              </a:ext>
            </a:extLst>
          </p:cNvPr>
          <p:cNvSpPr>
            <a:spLocks noGrp="1"/>
          </p:cNvSpPr>
          <p:nvPr>
            <p:ph type="dt" sz="half" idx="10"/>
          </p:nvPr>
        </p:nvSpPr>
        <p:spPr/>
        <p:txBody>
          <a:bodyPr/>
          <a:lstStyle/>
          <a:p>
            <a:fld id="{BE7BD7E6-B060-4994-A212-85F3E099AC06}"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F45A152A-F494-4A45-9978-6900937799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9AC5565-4B31-4724-BBD0-3AEA652938C7}"/>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3823492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273697-31A1-490D-9F23-1532D916A71F}" type="datetime1">
              <a:rPr lang="ja-JP" altLang="en-US" smtClean="0"/>
              <a:t>2018/11/8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10400" y="6541759"/>
            <a:ext cx="2133600" cy="365125"/>
          </a:xfrm>
        </p:spPr>
        <p:txBody>
          <a:bodyPr/>
          <a:lstStyle>
            <a:lvl1pPr>
              <a:defRPr sz="2000"/>
            </a:lvl1pPr>
          </a:lstStyle>
          <a:p>
            <a:fld id="{FAB4A8AC-610C-4585-ACE4-D817EDBF4E49}" type="slidenum">
              <a:rPr lang="en-GB" smtClean="0"/>
              <a:pPr/>
              <a:t>‹#›</a:t>
            </a:fld>
            <a:endParaRPr lang="en-GB" dirty="0"/>
          </a:p>
        </p:txBody>
      </p:sp>
    </p:spTree>
    <p:extLst>
      <p:ext uri="{BB962C8B-B14F-4D97-AF65-F5344CB8AC3E}">
        <p14:creationId xmlns:p14="http://schemas.microsoft.com/office/powerpoint/2010/main" val="102182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487A0B0-74B5-4684-9802-58E742D544C5}" type="datetime1">
              <a:rPr lang="ja-JP" altLang="en-US" smtClean="0"/>
              <a:t>2018/11/8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10400" y="6538912"/>
            <a:ext cx="2133600" cy="365125"/>
          </a:xfrm>
        </p:spPr>
        <p:txBody>
          <a:bodyPr/>
          <a:lstStyle>
            <a:lvl1pPr>
              <a:defRPr sz="2000"/>
            </a:lvl1pPr>
          </a:lstStyle>
          <a:p>
            <a:fld id="{FAB4A8AC-610C-4585-ACE4-D817EDBF4E49}" type="slidenum">
              <a:rPr lang="en-GB" smtClean="0"/>
              <a:pPr/>
              <a:t>‹#›</a:t>
            </a:fld>
            <a:endParaRPr lang="en-GB" dirty="0"/>
          </a:p>
        </p:txBody>
      </p:sp>
    </p:spTree>
    <p:extLst>
      <p:ext uri="{BB962C8B-B14F-4D97-AF65-F5344CB8AC3E}">
        <p14:creationId xmlns:p14="http://schemas.microsoft.com/office/powerpoint/2010/main" val="365088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3F553-FBF5-4537-8DDD-89D642A6715F}" type="datetime1">
              <a:rPr lang="ja-JP" altLang="en-US" smtClean="0"/>
              <a:t>2018/11/8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191122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99F753-C0D6-4F6E-972D-8FF90D28ECD2}" type="datetime1">
              <a:rPr lang="ja-JP" altLang="en-US" smtClean="0"/>
              <a:t>2018/11/8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010400" y="6565407"/>
            <a:ext cx="2133600" cy="365125"/>
          </a:xfrm>
        </p:spPr>
        <p:txBody>
          <a:bodyPr/>
          <a:lstStyle>
            <a:lvl1pPr>
              <a:defRPr sz="2000"/>
            </a:lvl1pPr>
          </a:lstStyle>
          <a:p>
            <a:fld id="{FAB4A8AC-610C-4585-ACE4-D817EDBF4E49}" type="slidenum">
              <a:rPr lang="en-GB" smtClean="0"/>
              <a:pPr/>
              <a:t>‹#›</a:t>
            </a:fld>
            <a:endParaRPr lang="en-GB" dirty="0"/>
          </a:p>
        </p:txBody>
      </p:sp>
    </p:spTree>
    <p:extLst>
      <p:ext uri="{BB962C8B-B14F-4D97-AF65-F5344CB8AC3E}">
        <p14:creationId xmlns:p14="http://schemas.microsoft.com/office/powerpoint/2010/main" val="2348154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669556-B4F1-417C-87CC-5870153E5478}" type="datetime1">
              <a:rPr lang="ja-JP" altLang="en-US" smtClean="0"/>
              <a:t>2018/11/8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7010400" y="6549641"/>
            <a:ext cx="2133600" cy="365125"/>
          </a:xfrm>
        </p:spPr>
        <p:txBody>
          <a:bodyPr/>
          <a:lstStyle>
            <a:lvl1pPr>
              <a:defRPr sz="2000"/>
            </a:lvl1pPr>
          </a:lstStyle>
          <a:p>
            <a:fld id="{FAB4A8AC-610C-4585-ACE4-D817EDBF4E49}" type="slidenum">
              <a:rPr lang="en-GB" smtClean="0"/>
              <a:pPr/>
              <a:t>‹#›</a:t>
            </a:fld>
            <a:endParaRPr lang="en-GB" dirty="0"/>
          </a:p>
        </p:txBody>
      </p:sp>
    </p:spTree>
    <p:extLst>
      <p:ext uri="{BB962C8B-B14F-4D97-AF65-F5344CB8AC3E}">
        <p14:creationId xmlns:p14="http://schemas.microsoft.com/office/powerpoint/2010/main" val="3693939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131CF88-17D3-4180-9FB5-758C415E5432}" type="datetime1">
              <a:rPr lang="ja-JP" altLang="en-US" smtClean="0"/>
              <a:t>2018/11/8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555693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89BF2-06E5-4569-A839-5DBB724DFD6E}" type="datetime1">
              <a:rPr lang="ja-JP" altLang="en-US" smtClean="0"/>
              <a:t>2018/11/8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010400" y="6538912"/>
            <a:ext cx="2133600" cy="365125"/>
          </a:xfrm>
        </p:spPr>
        <p:txBody>
          <a:bodyPr/>
          <a:lstStyle>
            <a:lvl1pPr>
              <a:defRPr sz="2000"/>
            </a:lvl1pPr>
          </a:lstStyle>
          <a:p>
            <a:fld id="{FAB4A8AC-610C-4585-ACE4-D817EDBF4E49}" type="slidenum">
              <a:rPr lang="en-GB" smtClean="0"/>
              <a:pPr/>
              <a:t>‹#›</a:t>
            </a:fld>
            <a:endParaRPr lang="en-GB" dirty="0"/>
          </a:p>
        </p:txBody>
      </p:sp>
    </p:spTree>
    <p:extLst>
      <p:ext uri="{BB962C8B-B14F-4D97-AF65-F5344CB8AC3E}">
        <p14:creationId xmlns:p14="http://schemas.microsoft.com/office/powerpoint/2010/main" val="3903831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A52BCF-A70D-4C33-9BC0-54C7B20BD97C}" type="datetime1">
              <a:rPr lang="ja-JP" altLang="en-US" smtClean="0"/>
              <a:t>2018/11/8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121566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5F731B1-57FF-47A3-935E-109FCE0FF9A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57DBBEEA-B02D-4718-9D10-6C8DB1E4F5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9ACDF4FE-BDD3-4BD2-A4A2-17935D7A3EC9}"/>
              </a:ext>
            </a:extLst>
          </p:cNvPr>
          <p:cNvSpPr>
            <a:spLocks noGrp="1"/>
          </p:cNvSpPr>
          <p:nvPr>
            <p:ph type="dt" sz="half" idx="10"/>
          </p:nvPr>
        </p:nvSpPr>
        <p:spPr/>
        <p:txBody>
          <a:bodyPr/>
          <a:lstStyle/>
          <a:p>
            <a:fld id="{EEFED77E-C0F1-485A-AE76-01A57B4BE4C4}"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335F3CF8-59E9-4F06-BDF9-4A9038C555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A19453B5-6262-40BE-83EC-FAF4946B6252}"/>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3881755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0D8D42-4300-413D-872B-396D9454D3EB}" type="datetime1">
              <a:rPr lang="ja-JP" altLang="en-US" smtClean="0"/>
              <a:t>2018/11/8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2700345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5CDA0D-5A9A-4536-8FC4-4A747B8B1263}" type="datetime1">
              <a:rPr lang="ja-JP" altLang="en-US" smtClean="0"/>
              <a:t>2018/11/8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22959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D18CB-D42B-4763-B19E-A5CD18C87D1F}" type="datetime1">
              <a:rPr lang="ja-JP" altLang="en-US" smtClean="0"/>
              <a:t>2018/11/8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4A8AC-610C-4585-ACE4-D817EDBF4E49}" type="slidenum">
              <a:rPr lang="en-GB" smtClean="0"/>
              <a:t>‹#›</a:t>
            </a:fld>
            <a:endParaRPr lang="en-GB"/>
          </a:p>
        </p:txBody>
      </p:sp>
    </p:spTree>
    <p:extLst>
      <p:ext uri="{BB962C8B-B14F-4D97-AF65-F5344CB8AC3E}">
        <p14:creationId xmlns:p14="http://schemas.microsoft.com/office/powerpoint/2010/main" val="3354492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5233B9-385A-4EAD-93D1-19BDF0C68F66}"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759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9C4235-0F3D-4F13-83C0-7CB1D4AB1DBC}"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86600" y="6549643"/>
            <a:ext cx="2057400" cy="365125"/>
          </a:xfrm>
        </p:spPr>
        <p:txBody>
          <a:bodyPr/>
          <a:lstStyle>
            <a:lvl1pPr>
              <a:defRPr sz="2000"/>
            </a:lvl1pPr>
          </a:lstStyle>
          <a:p>
            <a:fld id="{66D72942-5652-47D1-9D92-947784D1E24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63137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DE492EE-7C6B-402C-ADB8-85611F60DCA9}"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5933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7" y="1825625"/>
            <a:ext cx="29003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1825625"/>
            <a:ext cx="2900363"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649FA5DC-F718-4678-A030-77E98158C2A4}"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086600" y="6546222"/>
            <a:ext cx="2057400" cy="365125"/>
          </a:xfrm>
        </p:spPr>
        <p:txBody>
          <a:bodyPr/>
          <a:lstStyle>
            <a:lvl1pPr>
              <a:defRPr sz="2000"/>
            </a:lvl1pPr>
          </a:lstStyle>
          <a:p>
            <a:fld id="{66D72942-5652-47D1-9D92-947784D1E24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6774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C26EA10-7590-4CBB-AD1E-CCAED4A314CB}"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7246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D0F7B7E-4FC7-49EB-A822-4F1D1E2E6981}"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8732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C49C76-F2ED-4F19-9175-E01636A1148F}"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06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55397D6-8049-4F4C-B425-F79507BD7DDB}"/>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2383109-B3E2-4670-B429-28B847B76394}"/>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C828609F-663A-4763-8E19-E8975617E354}"/>
              </a:ext>
            </a:extLst>
          </p:cNvPr>
          <p:cNvSpPr>
            <a:spLocks noGrp="1"/>
          </p:cNvSpPr>
          <p:nvPr>
            <p:ph type="dt" sz="half" idx="10"/>
          </p:nvPr>
        </p:nvSpPr>
        <p:spPr/>
        <p:txBody>
          <a:bodyPr/>
          <a:lstStyle/>
          <a:p>
            <a:fld id="{3A9461D4-9D54-4893-83C4-09C3A788F530}"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6EEE5C03-0005-4C86-8540-B9F18EBD4B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FDE78B6D-11B8-4D43-B262-BCE5BFE5B9AF}"/>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1086262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E54239-CA98-4B83-8356-451140134B88}"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8273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8A52017-5150-481D-B60C-CF5998963593}"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6476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D551EA5-AB59-4677-91A2-6BFE82899F60}"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4122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AF2CA3-0CAC-49F1-A61D-07E3CCEC9DD9}"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811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470BE03-5EE8-452F-B940-17886FF861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D3564B7E-DF28-46B1-9849-E2EA74702BB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7D7921E7-99EF-4A98-9B56-90A3BD27EBA9}"/>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F676391C-38CF-4F5E-8907-2DDDA83EB920}"/>
              </a:ext>
            </a:extLst>
          </p:cNvPr>
          <p:cNvSpPr>
            <a:spLocks noGrp="1"/>
          </p:cNvSpPr>
          <p:nvPr>
            <p:ph type="dt" sz="half" idx="10"/>
          </p:nvPr>
        </p:nvSpPr>
        <p:spPr/>
        <p:txBody>
          <a:bodyPr/>
          <a:lstStyle/>
          <a:p>
            <a:fld id="{15E611DA-60E0-4BA0-8F26-C026E10BA873}" type="datetime1">
              <a:rPr kumimoji="1" lang="ja-JP" altLang="en-US" smtClean="0"/>
              <a:t>2018/11/8</a:t>
            </a:fld>
            <a:endParaRPr kumimoji="1" lang="ja-JP" altLang="en-US"/>
          </a:p>
        </p:txBody>
      </p:sp>
      <p:sp>
        <p:nvSpPr>
          <p:cNvPr id="6" name="フッター プレースホルダー 5">
            <a:extLst>
              <a:ext uri="{FF2B5EF4-FFF2-40B4-BE49-F238E27FC236}">
                <a16:creationId xmlns:a16="http://schemas.microsoft.com/office/drawing/2014/main" xmlns="" id="{9EEBC7EC-5246-4B17-B1F1-33ABEC9B5F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2AC955B8-AE1E-433B-8028-2952812F12C3}"/>
              </a:ext>
            </a:extLst>
          </p:cNvPr>
          <p:cNvSpPr>
            <a:spLocks noGrp="1"/>
          </p:cNvSpPr>
          <p:nvPr>
            <p:ph type="sldNum" sz="quarter" idx="12"/>
          </p:nvPr>
        </p:nvSpPr>
        <p:spPr>
          <a:xfrm>
            <a:off x="7086600" y="6538913"/>
            <a:ext cx="2057400" cy="365125"/>
          </a:xfrm>
        </p:spPr>
        <p:txBody>
          <a:bodyPr/>
          <a:lstStyle>
            <a:lvl1pPr>
              <a:defRPr sz="2000"/>
            </a:lvl1pPr>
          </a:lstStyle>
          <a:p>
            <a:fld id="{5FBEC02C-4E46-43E3-B7D4-5F8314A686E2}" type="slidenum">
              <a:rPr lang="ja-JP" altLang="en-US" smtClean="0"/>
              <a:pPr/>
              <a:t>‹#›</a:t>
            </a:fld>
            <a:endParaRPr lang="ja-JP" altLang="en-US" dirty="0"/>
          </a:p>
        </p:txBody>
      </p:sp>
    </p:spTree>
    <p:extLst>
      <p:ext uri="{BB962C8B-B14F-4D97-AF65-F5344CB8AC3E}">
        <p14:creationId xmlns:p14="http://schemas.microsoft.com/office/powerpoint/2010/main" val="316035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7A97185-2946-4610-88C3-8398E98EEB3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F5E1842-9EA8-4F37-B2C6-2ED9E90BDC5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EAEF3DD9-79CE-47DF-ACC5-B1568722A783}"/>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433A98BC-3CE4-4B96-BE19-D241FCAA132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2D276533-4B19-4781-B1AD-70AE9FBB9AE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E4568AD2-0C47-4C7A-AA8E-0DBA0F2C6253}"/>
              </a:ext>
            </a:extLst>
          </p:cNvPr>
          <p:cNvSpPr>
            <a:spLocks noGrp="1"/>
          </p:cNvSpPr>
          <p:nvPr>
            <p:ph type="dt" sz="half" idx="10"/>
          </p:nvPr>
        </p:nvSpPr>
        <p:spPr/>
        <p:txBody>
          <a:bodyPr/>
          <a:lstStyle/>
          <a:p>
            <a:fld id="{C0A0F115-9AE9-4E43-BB53-EE3B378CC97A}" type="datetime1">
              <a:rPr kumimoji="1" lang="ja-JP" altLang="en-US" smtClean="0"/>
              <a:t>2018/11/8</a:t>
            </a:fld>
            <a:endParaRPr kumimoji="1" lang="ja-JP" altLang="en-US"/>
          </a:p>
        </p:txBody>
      </p:sp>
      <p:sp>
        <p:nvSpPr>
          <p:cNvPr id="8" name="フッター プレースホルダー 7">
            <a:extLst>
              <a:ext uri="{FF2B5EF4-FFF2-40B4-BE49-F238E27FC236}">
                <a16:creationId xmlns:a16="http://schemas.microsoft.com/office/drawing/2014/main" xmlns="" id="{EE739AF1-1BF0-4776-BF6D-97F0133033B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489A7438-CD96-476D-8531-5A054ABDDBFA}"/>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390621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8181D98-56BB-4EDC-8D3C-3158293DFC5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61EA5A51-7736-4F7C-92FE-2936165E64A2}"/>
              </a:ext>
            </a:extLst>
          </p:cNvPr>
          <p:cNvSpPr>
            <a:spLocks noGrp="1"/>
          </p:cNvSpPr>
          <p:nvPr>
            <p:ph type="dt" sz="half" idx="10"/>
          </p:nvPr>
        </p:nvSpPr>
        <p:spPr/>
        <p:txBody>
          <a:bodyPr/>
          <a:lstStyle/>
          <a:p>
            <a:fld id="{FF0F41F3-6A0F-4978-9DCC-599D6856BBE6}" type="datetime1">
              <a:rPr kumimoji="1" lang="ja-JP" altLang="en-US" smtClean="0"/>
              <a:t>2018/11/8</a:t>
            </a:fld>
            <a:endParaRPr kumimoji="1" lang="ja-JP" altLang="en-US"/>
          </a:p>
        </p:txBody>
      </p:sp>
      <p:sp>
        <p:nvSpPr>
          <p:cNvPr id="4" name="フッター プレースホルダー 3">
            <a:extLst>
              <a:ext uri="{FF2B5EF4-FFF2-40B4-BE49-F238E27FC236}">
                <a16:creationId xmlns:a16="http://schemas.microsoft.com/office/drawing/2014/main" xmlns="" id="{DD434D23-F39E-4FCC-8BBD-4424C6B2EEF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6C712DDF-C6DC-4FEB-95D3-A630A4E2B69A}"/>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399021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6EAEA01D-51D5-4B6A-BCDF-C5A618F6C80A}"/>
              </a:ext>
            </a:extLst>
          </p:cNvPr>
          <p:cNvSpPr>
            <a:spLocks noGrp="1"/>
          </p:cNvSpPr>
          <p:nvPr>
            <p:ph type="dt" sz="half" idx="10"/>
          </p:nvPr>
        </p:nvSpPr>
        <p:spPr/>
        <p:txBody>
          <a:bodyPr/>
          <a:lstStyle/>
          <a:p>
            <a:fld id="{478C70E3-CC85-4FC3-9CB0-C5311B5F2C4D}" type="datetime1">
              <a:rPr kumimoji="1" lang="ja-JP" altLang="en-US" smtClean="0"/>
              <a:t>2018/11/8</a:t>
            </a:fld>
            <a:endParaRPr kumimoji="1" lang="ja-JP" altLang="en-US"/>
          </a:p>
        </p:txBody>
      </p:sp>
      <p:sp>
        <p:nvSpPr>
          <p:cNvPr id="3" name="フッター プレースホルダー 2">
            <a:extLst>
              <a:ext uri="{FF2B5EF4-FFF2-40B4-BE49-F238E27FC236}">
                <a16:creationId xmlns:a16="http://schemas.microsoft.com/office/drawing/2014/main" xmlns="" id="{871C31AC-787E-4843-A030-49A2C0125D1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4E7B59AE-B361-4335-82D6-C1C505C658DC}"/>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157301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CBE6744-FD18-4504-ABD9-484246ED0A18}"/>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C616FA7-F578-46DE-97B8-47FD7EC7824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4B72DBDF-87FF-4E3E-A4D8-931F326762A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7EA65625-A626-40B1-B664-30EC8EDDA42C}"/>
              </a:ext>
            </a:extLst>
          </p:cNvPr>
          <p:cNvSpPr>
            <a:spLocks noGrp="1"/>
          </p:cNvSpPr>
          <p:nvPr>
            <p:ph type="dt" sz="half" idx="10"/>
          </p:nvPr>
        </p:nvSpPr>
        <p:spPr/>
        <p:txBody>
          <a:bodyPr/>
          <a:lstStyle/>
          <a:p>
            <a:fld id="{5CCBE0A8-97DA-423A-A2D6-329DEDAE42E6}" type="datetime1">
              <a:rPr kumimoji="1" lang="ja-JP" altLang="en-US" smtClean="0"/>
              <a:t>2018/11/8</a:t>
            </a:fld>
            <a:endParaRPr kumimoji="1" lang="ja-JP" altLang="en-US"/>
          </a:p>
        </p:txBody>
      </p:sp>
      <p:sp>
        <p:nvSpPr>
          <p:cNvPr id="6" name="フッター プレースホルダー 5">
            <a:extLst>
              <a:ext uri="{FF2B5EF4-FFF2-40B4-BE49-F238E27FC236}">
                <a16:creationId xmlns:a16="http://schemas.microsoft.com/office/drawing/2014/main" xmlns="" id="{0041BCFB-BB85-490A-9A38-ACF2CC49AD7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3B1082D1-AC97-41C3-BDF7-D39BE848D33D}"/>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11169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37C815D2-2778-4491-A37A-D93A4748A2DD}"/>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4DFDB769-D04F-4ED8-944C-3B5ED3ED8535}"/>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72B1CACA-862F-4D31-805F-AF66974C91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0A58509A-CB84-4EEA-9479-FCA4498872A5}"/>
              </a:ext>
            </a:extLst>
          </p:cNvPr>
          <p:cNvSpPr>
            <a:spLocks noGrp="1"/>
          </p:cNvSpPr>
          <p:nvPr>
            <p:ph type="dt" sz="half" idx="10"/>
          </p:nvPr>
        </p:nvSpPr>
        <p:spPr/>
        <p:txBody>
          <a:bodyPr/>
          <a:lstStyle/>
          <a:p>
            <a:fld id="{1768B0ED-BF2D-4786-9BCD-BC3E79A84B70}" type="datetime1">
              <a:rPr kumimoji="1" lang="ja-JP" altLang="en-US" smtClean="0"/>
              <a:t>2018/11/8</a:t>
            </a:fld>
            <a:endParaRPr kumimoji="1" lang="ja-JP" altLang="en-US"/>
          </a:p>
        </p:txBody>
      </p:sp>
      <p:sp>
        <p:nvSpPr>
          <p:cNvPr id="6" name="フッター プレースホルダー 5">
            <a:extLst>
              <a:ext uri="{FF2B5EF4-FFF2-40B4-BE49-F238E27FC236}">
                <a16:creationId xmlns:a16="http://schemas.microsoft.com/office/drawing/2014/main" xmlns="" id="{81EC39AD-A1A3-4C31-90F9-67084180891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AC660919-D341-400C-9E40-1869BEA55378}"/>
              </a:ext>
            </a:extLst>
          </p:cNvPr>
          <p:cNvSpPr>
            <a:spLocks noGrp="1"/>
          </p:cNvSpPr>
          <p:nvPr>
            <p:ph type="sldNum" sz="quarter" idx="12"/>
          </p:nvPr>
        </p:nvSpPr>
        <p:spPr/>
        <p:txBody>
          <a:body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236970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AB3EEC2A-27DD-497A-99CB-D2CCDCAFD8D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1F68E936-B893-4F26-BC21-42F57739FA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EEFB38E5-E526-4A7D-B3D8-BE26DB643B6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0ED87-06C7-4209-9BCE-90EB530031CA}" type="datetime1">
              <a:rPr kumimoji="1" lang="ja-JP" altLang="en-US" smtClean="0"/>
              <a:t>2018/11/8</a:t>
            </a:fld>
            <a:endParaRPr kumimoji="1" lang="ja-JP" altLang="en-US"/>
          </a:p>
        </p:txBody>
      </p:sp>
      <p:sp>
        <p:nvSpPr>
          <p:cNvPr id="5" name="フッター プレースホルダー 4">
            <a:extLst>
              <a:ext uri="{FF2B5EF4-FFF2-40B4-BE49-F238E27FC236}">
                <a16:creationId xmlns:a16="http://schemas.microsoft.com/office/drawing/2014/main" xmlns="" id="{348D0D4A-8131-4BC8-BF76-598CD5D341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9918E499-2D7C-4AF4-BB2E-0FBBFCA100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EC02C-4E46-43E3-B7D4-5F8314A686E2}" type="slidenum">
              <a:rPr kumimoji="1" lang="ja-JP" altLang="en-US" smtClean="0"/>
              <a:t>‹#›</a:t>
            </a:fld>
            <a:endParaRPr kumimoji="1" lang="ja-JP" altLang="en-US"/>
          </a:p>
        </p:txBody>
      </p:sp>
    </p:spTree>
    <p:extLst>
      <p:ext uri="{BB962C8B-B14F-4D97-AF65-F5344CB8AC3E}">
        <p14:creationId xmlns:p14="http://schemas.microsoft.com/office/powerpoint/2010/main" val="2393121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37A5A-DE60-46D2-8FD2-965976234DDA}" type="datetime1">
              <a:rPr lang="ja-JP" altLang="en-US" smtClean="0"/>
              <a:t>2018/11/8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4A8AC-610C-4585-ACE4-D817EDBF4E49}" type="slidenum">
              <a:rPr lang="en-GB" smtClean="0"/>
              <a:t>‹#›</a:t>
            </a:fld>
            <a:endParaRPr lang="en-GB"/>
          </a:p>
        </p:txBody>
      </p:sp>
    </p:spTree>
    <p:extLst>
      <p:ext uri="{BB962C8B-B14F-4D97-AF65-F5344CB8AC3E}">
        <p14:creationId xmlns:p14="http://schemas.microsoft.com/office/powerpoint/2010/main" val="3010162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8C896-D1BA-48C1-A5F4-09BACC88B54B}" type="datetime1">
              <a:rPr lang="ja-JP" altLang="en-US" smtClean="0">
                <a:solidFill>
                  <a:prstClr val="black">
                    <a:tint val="75000"/>
                  </a:prstClr>
                </a:solidFill>
              </a:rPr>
              <a:t>2018/11/8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72942-5652-47D1-9D92-947784D1E24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965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popularmovements.org/" TargetMode="External"/><Relationship Id="rId4" Type="http://schemas.openxmlformats.org/officeDocument/2006/relationships/hyperlink" Target="https://w2.vatican.va/content/francesco/en/speeches/2014/october/documents/papa-francesco_20141028_incontro-mondiale-movimenti-popolari.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hyperlink" Target="https://books.google.com/ngram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results?search_query=The+Idea+of+Freedom:+Reading+Amartya+Sen+from+a+Catholic+Perspective" TargetMode="External"/><Relationship Id="rId3" Type="http://schemas.openxmlformats.org/officeDocument/2006/relationships/image" Target="../media/image14.png"/><Relationship Id="rId7" Type="http://schemas.openxmlformats.org/officeDocument/2006/relationships/image" Target="../media/image17.jpeg"/><Relationship Id="rId12" Type="http://schemas.openxmlformats.org/officeDocument/2006/relationships/hyperlink" Target="https://twitter.com/azd21?lang=ja"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google.co.uk/url?sa=i&amp;rct=j&amp;q=&amp;esrc=s&amp;source=images&amp;cd=&amp;cad=rja&amp;uact=8&amp;ved=0ahUKEwjpvNiqx5DLAhXLQBQKHVa2DWsQjRwIBQ&amp;url=http://www.musicdurham.co.uk/wp-content/uploads/2014/09/UshawDraftAutumnProgramme.pdf&amp;bvm=bv.114733917,d.d24&amp;psig=AFQjCNHg0hvqUlODsIXL6ZODVdoITt14Cw&amp;ust=1456408030896848" TargetMode="External"/><Relationship Id="rId11" Type="http://schemas.openxmlformats.org/officeDocument/2006/relationships/image" Target="../media/image18.png"/><Relationship Id="rId5" Type="http://schemas.openxmlformats.org/officeDocument/2006/relationships/image" Target="../media/image16.jpeg"/><Relationship Id="rId10" Type="http://schemas.openxmlformats.org/officeDocument/2006/relationships/hyperlink" Target="https://en.wikipedia.org/wiki/Ushaw_College" TargetMode="External"/><Relationship Id="rId4" Type="http://schemas.openxmlformats.org/officeDocument/2006/relationships/image" Target="../media/image15.png"/><Relationship Id="rId9" Type="http://schemas.openxmlformats.org/officeDocument/2006/relationships/hyperlink" Target="https://ja.wikipedia.org/wiki/&#12480;&#12521;&#12512;&#22823;&#2339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ja.wikipedia.org/wiki/&#12510;&#12514;&#1253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popularmovements.org/" TargetMode="External"/><Relationship Id="rId3" Type="http://schemas.openxmlformats.org/officeDocument/2006/relationships/hyperlink" Target="https://w2.vatican.va/content/francesco/en/speeches/2014/october/documents/papa-francesco_20141028_incontro-mondiale-movimenti-popolari.html" TargetMode="External"/><Relationship Id="rId7" Type="http://schemas.openxmlformats.org/officeDocument/2006/relationships/hyperlink" Target="http://w2.vatican.va/content/francesco/en/messages/pont-messages/2017/documents/papa-francesco_20170210_movimenti-popolari-modesto.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w2.vatican.va/content/francesco/en/speeches/2016/november/documents/papa-francesco_20161105_movimenti-popolari.html" TargetMode="External"/><Relationship Id="rId11" Type="http://schemas.openxmlformats.org/officeDocument/2006/relationships/image" Target="../media/image2.png"/><Relationship Id="rId5" Type="http://schemas.openxmlformats.org/officeDocument/2006/relationships/hyperlink" Target="http://w2.vatican.va/content/francesco/pl/speeches/2015/july/documents/papa-francesco_20150709_bolivia-movimenti-popolari.pdf" TargetMode="External"/><Relationship Id="rId10" Type="http://schemas.openxmlformats.org/officeDocument/2006/relationships/hyperlink" Target="https://w2.vatican.va/content/francesco/en/speeches/2017/october/documents/papa-francesco_20171020_incontro-pass.html" TargetMode="External"/><Relationship Id="rId4" Type="http://schemas.openxmlformats.org/officeDocument/2006/relationships/hyperlink" Target="https://ja.wikipedia.org/wiki/&#12510;&#12514;&#12531;" TargetMode="External"/><Relationship Id="rId9" Type="http://schemas.openxmlformats.org/officeDocument/2006/relationships/hyperlink" Target="http://www.pass.va/content/scienzesociali/e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2.vatican.va/content/benedict-xvi/en/encyclicals/documents/hf_ben-xvi_enc_20090629_caritas-in-veritate.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2.vatican.va/content/leo-xiii/en/encyclicals/documents/hf_l-xiii_enc_15051891_rerum-novarum.html"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56930E9-7CFB-4FDC-833D-F36B0307CE5B}"/>
              </a:ext>
            </a:extLst>
          </p:cNvPr>
          <p:cNvSpPr>
            <a:spLocks noGrp="1"/>
          </p:cNvSpPr>
          <p:nvPr>
            <p:ph type="ctrTitle"/>
          </p:nvPr>
        </p:nvSpPr>
        <p:spPr>
          <a:xfrm>
            <a:off x="867508" y="42511"/>
            <a:ext cx="7133492" cy="1095009"/>
          </a:xfrm>
          <a:ln w="41275">
            <a:solidFill>
              <a:schemeClr val="tx1"/>
            </a:solidFill>
          </a:ln>
        </p:spPr>
        <p:txBody>
          <a:bodyPr>
            <a:normAutofit fontScale="90000"/>
          </a:bodyPr>
          <a:lstStyle/>
          <a:p>
            <a:r>
              <a:rPr kumimoji="1" lang="ja-JP" altLang="en-US" dirty="0"/>
              <a:t>カトリックの経済学</a:t>
            </a:r>
            <a:r>
              <a:rPr lang="en-US" altLang="ja-JP" dirty="0"/>
              <a:t/>
            </a:r>
            <a:br>
              <a:rPr lang="en-US" altLang="ja-JP" dirty="0"/>
            </a:br>
            <a:r>
              <a:rPr lang="en-US" altLang="ja-JP" sz="2000" dirty="0"/>
              <a:t>economy</a:t>
            </a:r>
            <a:r>
              <a:rPr lang="ja-JP" altLang="en-US" sz="2000" dirty="0"/>
              <a:t>という概念の本来の意味を求めて</a:t>
            </a:r>
            <a:endParaRPr kumimoji="1" lang="ja-JP" altLang="en-US" dirty="0"/>
          </a:p>
        </p:txBody>
      </p:sp>
      <p:sp>
        <p:nvSpPr>
          <p:cNvPr id="3" name="字幕 2">
            <a:extLst>
              <a:ext uri="{FF2B5EF4-FFF2-40B4-BE49-F238E27FC236}">
                <a16:creationId xmlns:a16="http://schemas.microsoft.com/office/drawing/2014/main" xmlns="" id="{06552C5B-2F0A-48DE-98C7-4636B8BD879C}"/>
              </a:ext>
            </a:extLst>
          </p:cNvPr>
          <p:cNvSpPr>
            <a:spLocks noGrp="1"/>
          </p:cNvSpPr>
          <p:nvPr>
            <p:ph type="subTitle" idx="1"/>
          </p:nvPr>
        </p:nvSpPr>
        <p:spPr>
          <a:xfrm>
            <a:off x="1005254" y="6153213"/>
            <a:ext cx="6858000" cy="881184"/>
          </a:xfrm>
        </p:spPr>
        <p:txBody>
          <a:bodyPr>
            <a:normAutofit/>
          </a:bodyPr>
          <a:lstStyle/>
          <a:p>
            <a:r>
              <a:rPr kumimoji="1" lang="en-US" altLang="ja-JP" dirty="0"/>
              <a:t>2018</a:t>
            </a:r>
            <a:r>
              <a:rPr kumimoji="1" lang="ja-JP" altLang="en-US" dirty="0"/>
              <a:t>分科会 </a:t>
            </a:r>
            <a:r>
              <a:rPr kumimoji="1" lang="en-US" altLang="ja-JP" dirty="0"/>
              <a:t>#5, </a:t>
            </a:r>
            <a:r>
              <a:rPr kumimoji="1" lang="en-US" altLang="ja-JP" sz="1400" dirty="0"/>
              <a:t>2018.11.17</a:t>
            </a:r>
            <a:r>
              <a:rPr kumimoji="1" lang="ja-JP" altLang="en-US" dirty="0"/>
              <a:t>　</a:t>
            </a:r>
            <a:endParaRPr kumimoji="1" lang="en-US" altLang="ja-JP" dirty="0"/>
          </a:p>
          <a:p>
            <a:r>
              <a:rPr kumimoji="1" lang="ja-JP" altLang="en-US" sz="1400" dirty="0"/>
              <a:t>齋藤　旬　</a:t>
            </a:r>
            <a:r>
              <a:rPr kumimoji="1" lang="en-US" altLang="ja-JP" sz="1400"/>
              <a:t>rev.4</a:t>
            </a:r>
            <a:endParaRPr kumimoji="1" lang="en-US" altLang="ja-JP" sz="1400" dirty="0"/>
          </a:p>
        </p:txBody>
      </p:sp>
      <p:pic>
        <p:nvPicPr>
          <p:cNvPr id="4" name="図 3">
            <a:extLst>
              <a:ext uri="{FF2B5EF4-FFF2-40B4-BE49-F238E27FC236}">
                <a16:creationId xmlns:a16="http://schemas.microsoft.com/office/drawing/2014/main" xmlns="" id="{EAE1B5AF-65B5-4FCD-8E0C-337F11F56649}"/>
              </a:ext>
            </a:extLst>
          </p:cNvPr>
          <p:cNvPicPr>
            <a:picLocks noChangeAspect="1"/>
          </p:cNvPicPr>
          <p:nvPr/>
        </p:nvPicPr>
        <p:blipFill>
          <a:blip r:embed="rId3"/>
          <a:stretch>
            <a:fillRect/>
          </a:stretch>
        </p:blipFill>
        <p:spPr>
          <a:xfrm>
            <a:off x="1141166" y="1852507"/>
            <a:ext cx="2219325" cy="3352800"/>
          </a:xfrm>
          <a:prstGeom prst="rect">
            <a:avLst/>
          </a:prstGeom>
        </p:spPr>
      </p:pic>
      <p:sp>
        <p:nvSpPr>
          <p:cNvPr id="5" name="テキスト ボックス 4">
            <a:extLst>
              <a:ext uri="{FF2B5EF4-FFF2-40B4-BE49-F238E27FC236}">
                <a16:creationId xmlns:a16="http://schemas.microsoft.com/office/drawing/2014/main" xmlns="" id="{FEA73EF8-887F-4D75-9AEC-09396B5C5008}"/>
              </a:ext>
            </a:extLst>
          </p:cNvPr>
          <p:cNvSpPr txBox="1"/>
          <p:nvPr/>
        </p:nvSpPr>
        <p:spPr>
          <a:xfrm>
            <a:off x="1586224" y="5205307"/>
            <a:ext cx="1329210" cy="369332"/>
          </a:xfrm>
          <a:prstGeom prst="rect">
            <a:avLst/>
          </a:prstGeom>
          <a:noFill/>
        </p:spPr>
        <p:txBody>
          <a:bodyPr wrap="none" rtlCol="0">
            <a:spAutoFit/>
          </a:bodyPr>
          <a:lstStyle/>
          <a:p>
            <a:pPr algn="ctr"/>
            <a:r>
              <a:rPr kumimoji="1" lang="en-US" altLang="ja-JP" dirty="0"/>
              <a:t>2018.08.16</a:t>
            </a:r>
          </a:p>
        </p:txBody>
      </p:sp>
      <p:sp>
        <p:nvSpPr>
          <p:cNvPr id="7" name="テキスト ボックス 6">
            <a:extLst>
              <a:ext uri="{FF2B5EF4-FFF2-40B4-BE49-F238E27FC236}">
                <a16:creationId xmlns:a16="http://schemas.microsoft.com/office/drawing/2014/main" xmlns="" id="{4E0ACD6E-8B32-4F87-B2FE-E476078EB211}"/>
              </a:ext>
            </a:extLst>
          </p:cNvPr>
          <p:cNvSpPr txBox="1"/>
          <p:nvPr/>
        </p:nvSpPr>
        <p:spPr>
          <a:xfrm>
            <a:off x="3714244" y="3341193"/>
            <a:ext cx="5170811" cy="369332"/>
          </a:xfrm>
          <a:prstGeom prst="rect">
            <a:avLst/>
          </a:prstGeom>
          <a:noFill/>
        </p:spPr>
        <p:txBody>
          <a:bodyPr wrap="square" rtlCol="0">
            <a:spAutoFit/>
          </a:bodyPr>
          <a:lstStyle/>
          <a:p>
            <a:endParaRPr kumimoji="1" lang="ja-JP" altLang="en-US" dirty="0"/>
          </a:p>
        </p:txBody>
      </p:sp>
      <p:sp>
        <p:nvSpPr>
          <p:cNvPr id="8" name="テキスト ボックス 7">
            <a:extLst>
              <a:ext uri="{FF2B5EF4-FFF2-40B4-BE49-F238E27FC236}">
                <a16:creationId xmlns:a16="http://schemas.microsoft.com/office/drawing/2014/main" xmlns="" id="{EE1087D0-B8EB-43DE-B4A7-F52C34BEE2BC}"/>
              </a:ext>
            </a:extLst>
          </p:cNvPr>
          <p:cNvSpPr txBox="1"/>
          <p:nvPr/>
        </p:nvSpPr>
        <p:spPr>
          <a:xfrm>
            <a:off x="3492103" y="1168590"/>
            <a:ext cx="5170811" cy="5201424"/>
          </a:xfrm>
          <a:prstGeom prst="rect">
            <a:avLst/>
          </a:prstGeom>
          <a:noFill/>
        </p:spPr>
        <p:txBody>
          <a:bodyPr wrap="square" rtlCol="0">
            <a:spAutoFit/>
          </a:bodyPr>
          <a:lstStyle/>
          <a:p>
            <a:pPr algn="just"/>
            <a:r>
              <a:rPr lang="ja-JP" altLang="en-US" sz="1400" dirty="0"/>
              <a:t>最近私が言っていることを、ここで繰り返します。</a:t>
            </a:r>
            <a:r>
              <a:rPr lang="ja-JP" altLang="en-US" sz="1400" b="1" dirty="0"/>
              <a:t>私達は今、言わば月賦払いで買ってしまった第三次世界大戦に苦しんでいます。即ち</a:t>
            </a:r>
            <a:r>
              <a:rPr lang="en-US" altLang="ja-JP" sz="1400" b="1" dirty="0">
                <a:solidFill>
                  <a:srgbClr val="FF0000"/>
                </a:solidFill>
              </a:rPr>
              <a:t>balance sheets (</a:t>
            </a:r>
            <a:r>
              <a:rPr lang="ja-JP" altLang="en-US" sz="1400" b="1" dirty="0">
                <a:solidFill>
                  <a:srgbClr val="FF0000"/>
                </a:solidFill>
              </a:rPr>
              <a:t>貸借対照表</a:t>
            </a:r>
            <a:r>
              <a:rPr lang="en-US" altLang="ja-JP" sz="1400" b="1" dirty="0">
                <a:solidFill>
                  <a:srgbClr val="FF0000"/>
                </a:solidFill>
              </a:rPr>
              <a:t>)</a:t>
            </a:r>
            <a:r>
              <a:rPr lang="ja-JP" altLang="en-US" sz="1400" b="1" dirty="0">
                <a:solidFill>
                  <a:srgbClr val="FF0000"/>
                </a:solidFill>
              </a:rPr>
              <a:t>を持つタイプの諸々の経済は、人間をカネという偶像に取り付かれた亡者とし</a:t>
            </a:r>
            <a:r>
              <a:rPr lang="ja-JP" altLang="en-US" sz="1400" b="1" dirty="0"/>
              <a:t>、武器の製造販売を極めて健全なものと感じさせてしまいます。従ってこの経済システムは生き伸びるために必ず戦争をひき起こします。</a:t>
            </a:r>
            <a:r>
              <a:rPr lang="ja-JP" altLang="en-US" sz="1400" dirty="0"/>
              <a:t>この経済システムは、難民キャンプで飢餓に苦しむ子供達に思いを致すことはありません。難民となることを彼等に強制したのだと気付くこともありません。遂には、何人もの人が殺されようが全く気にしません。その惨状、破壊、悲嘆は、いかばかりでしょう。皆さん今こそ、</a:t>
            </a:r>
            <a:r>
              <a:rPr lang="en-US" altLang="ja-JP" sz="1400" dirty="0"/>
              <a:t>War no more!</a:t>
            </a:r>
            <a:r>
              <a:rPr lang="ja-JP" altLang="en-US" sz="1400" dirty="0"/>
              <a:t>の声を挙げましょう。この地球の全地域、全</a:t>
            </a:r>
            <a:r>
              <a:rPr lang="en-US" altLang="ja-JP" sz="1400" dirty="0"/>
              <a:t>nations</a:t>
            </a:r>
            <a:r>
              <a:rPr lang="ja-JP" altLang="en-US" sz="1400" dirty="0" err="1"/>
              <a:t>、</a:t>
            </a:r>
            <a:r>
              <a:rPr lang="ja-JP" altLang="en-US" sz="1400" dirty="0"/>
              <a:t>全ての心、全ての草の根運動の皆さん、親愛なる兄弟姉妹の皆さん、平和を求める叫びを挙げましょう。</a:t>
            </a:r>
            <a:endParaRPr lang="en-US" altLang="ja-JP" sz="1400" dirty="0"/>
          </a:p>
          <a:p>
            <a:pPr algn="just"/>
            <a:r>
              <a:rPr lang="en-US" altLang="ja-JP" sz="1400" dirty="0"/>
              <a:t> the address to participants in </a:t>
            </a:r>
          </a:p>
          <a:p>
            <a:pPr algn="just"/>
            <a:r>
              <a:rPr lang="en-US" altLang="ja-JP" sz="1400" dirty="0"/>
              <a:t>(</a:t>
            </a:r>
            <a:r>
              <a:rPr lang="en-US" altLang="ja-JP" sz="1400" dirty="0">
                <a:hlinkClick r:id="rId4"/>
              </a:rPr>
              <a:t>the World Meeting of Popular Movements</a:t>
            </a:r>
          </a:p>
          <a:p>
            <a:pPr algn="just"/>
            <a:r>
              <a:rPr lang="en-US" altLang="ja-JP" sz="1400" dirty="0">
                <a:hlinkClick r:id="rId4"/>
              </a:rPr>
              <a:t> on October 28, 2014</a:t>
            </a:r>
            <a:r>
              <a:rPr lang="en-US" altLang="ja-JP" sz="1400" dirty="0"/>
              <a:t>)</a:t>
            </a:r>
          </a:p>
          <a:p>
            <a:pPr algn="just"/>
            <a:endParaRPr lang="en-US" altLang="ja-JP" sz="1400" dirty="0"/>
          </a:p>
          <a:p>
            <a:pPr algn="just"/>
            <a:r>
              <a:rPr lang="en-US" altLang="ja-JP" sz="800" dirty="0"/>
              <a:t>Recently I said and now I repeat, we are going through World War Three but in instalments. There are economic systems that must make war in order to survive.  Accordingly, arms are manufactured and sold and, with that, the balance sheets of economies that sacrifice man at the feet of the idol of money are clearly rendered healthy. And no thought is given to hungry children in refugee camps; no thought is given to the forcibly displaced; no thought is given to destroyed homes; no thought is given, finally, to so many destroyed lives. How much suffering, how much destruction, how much grief. Today, dear brothers and sisters, in all parts of the earth, in all nations, in every heart and in grassroots movements, the cry wells up for peace: War no more!1 —POPE FRANCIS, OCTOBER 28, 2014</a:t>
            </a:r>
            <a:endParaRPr lang="en-US" altLang="ja-JP" sz="1600" dirty="0"/>
          </a:p>
          <a:p>
            <a:pPr algn="just"/>
            <a:endParaRPr kumimoji="1" lang="ja-JP" altLang="en-US" sz="1600" dirty="0"/>
          </a:p>
        </p:txBody>
      </p:sp>
      <p:sp>
        <p:nvSpPr>
          <p:cNvPr id="6" name="スライド番号プレースホルダー 5"/>
          <p:cNvSpPr>
            <a:spLocks noGrp="1"/>
          </p:cNvSpPr>
          <p:nvPr>
            <p:ph type="sldNum" sz="quarter" idx="12"/>
          </p:nvPr>
        </p:nvSpPr>
        <p:spPr/>
        <p:txBody>
          <a:bodyPr/>
          <a:lstStyle/>
          <a:p>
            <a:fld id="{5FBEC02C-4E46-43E3-B7D4-5F8314A686E2}" type="slidenum">
              <a:rPr kumimoji="1" lang="ja-JP" altLang="en-US" smtClean="0"/>
              <a:t>1</a:t>
            </a:fld>
            <a:endParaRPr kumimoji="1" lang="ja-JP" altLang="en-US" dirty="0"/>
          </a:p>
        </p:txBody>
      </p:sp>
      <p:sp>
        <p:nvSpPr>
          <p:cNvPr id="9" name="テキスト ボックス 8">
            <a:extLst>
              <a:ext uri="{FF2B5EF4-FFF2-40B4-BE49-F238E27FC236}">
                <a16:creationId xmlns:a16="http://schemas.microsoft.com/office/drawing/2014/main" xmlns="" id="{FEA73EF8-887F-4D75-9AEC-09396B5C5008}"/>
              </a:ext>
            </a:extLst>
          </p:cNvPr>
          <p:cNvSpPr txBox="1"/>
          <p:nvPr/>
        </p:nvSpPr>
        <p:spPr>
          <a:xfrm>
            <a:off x="6817377" y="5964874"/>
            <a:ext cx="1770036" cy="276999"/>
          </a:xfrm>
          <a:prstGeom prst="rect">
            <a:avLst/>
          </a:prstGeom>
          <a:noFill/>
        </p:spPr>
        <p:txBody>
          <a:bodyPr wrap="none" rtlCol="0">
            <a:spAutoFit/>
          </a:bodyPr>
          <a:lstStyle/>
          <a:p>
            <a:pPr algn="ctr"/>
            <a:r>
              <a:rPr kumimoji="1" lang="en-US" altLang="ja-JP" sz="1200" dirty="0"/>
              <a:t>Kindle</a:t>
            </a:r>
            <a:r>
              <a:rPr kumimoji="1" lang="ja-JP" altLang="en-US" sz="1200" dirty="0"/>
              <a:t>位置</a:t>
            </a:r>
            <a:r>
              <a:rPr kumimoji="1" lang="en-US" altLang="ja-JP" sz="1200" dirty="0"/>
              <a:t>No.23/4859</a:t>
            </a:r>
            <a:endParaRPr kumimoji="1" lang="ja-JP" altLang="en-US" sz="1200" dirty="0"/>
          </a:p>
        </p:txBody>
      </p:sp>
      <p:sp>
        <p:nvSpPr>
          <p:cNvPr id="10" name="テキスト ボックス 9"/>
          <p:cNvSpPr txBox="1"/>
          <p:nvPr/>
        </p:nvSpPr>
        <p:spPr>
          <a:xfrm>
            <a:off x="6025991" y="4158106"/>
            <a:ext cx="2690160" cy="307777"/>
          </a:xfrm>
          <a:prstGeom prst="rect">
            <a:avLst/>
          </a:prstGeom>
          <a:noFill/>
        </p:spPr>
        <p:txBody>
          <a:bodyPr wrap="none" rtlCol="0">
            <a:spAutoFit/>
          </a:bodyPr>
          <a:lstStyle/>
          <a:p>
            <a:r>
              <a:rPr kumimoji="1" lang="en-US" altLang="ja-JP" sz="1400" dirty="0">
                <a:solidFill>
                  <a:srgbClr val="FF0000"/>
                </a:solidFill>
                <a:hlinkClick r:id="rId5"/>
              </a:rPr>
              <a:t>People</a:t>
            </a:r>
            <a:r>
              <a:rPr kumimoji="1" lang="ja-JP" altLang="en-US" sz="1400" dirty="0">
                <a:solidFill>
                  <a:srgbClr val="FF0000"/>
                </a:solidFill>
                <a:hlinkClick r:id="rId5"/>
              </a:rPr>
              <a:t>運動の地上会議</a:t>
            </a:r>
            <a:r>
              <a:rPr kumimoji="1" lang="en-US" altLang="ja-JP" sz="1400" dirty="0">
                <a:solidFill>
                  <a:srgbClr val="FF0000"/>
                </a:solidFill>
              </a:rPr>
              <a:t>(</a:t>
            </a:r>
            <a:r>
              <a:rPr kumimoji="1" lang="ja-JP" altLang="en-US" sz="1400" dirty="0">
                <a:solidFill>
                  <a:srgbClr val="FF0000"/>
                </a:solidFill>
              </a:rPr>
              <a:t>第一回</a:t>
            </a:r>
            <a:r>
              <a:rPr kumimoji="1" lang="en-US" altLang="ja-JP" sz="1400" dirty="0">
                <a:solidFill>
                  <a:srgbClr val="FF0000"/>
                </a:solidFill>
              </a:rPr>
              <a:t>)</a:t>
            </a:r>
            <a:endParaRPr kumimoji="1" lang="ja-JP" altLang="en-US" sz="1400" dirty="0">
              <a:solidFill>
                <a:srgbClr val="FF0000"/>
              </a:solidFill>
            </a:endParaRPr>
          </a:p>
        </p:txBody>
      </p:sp>
    </p:spTree>
    <p:extLst>
      <p:ext uri="{BB962C8B-B14F-4D97-AF65-F5344CB8AC3E}">
        <p14:creationId xmlns:p14="http://schemas.microsoft.com/office/powerpoint/2010/main" val="2655121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0"/>
            <a:ext cx="9144000" cy="902413"/>
          </a:xfrm>
        </p:spPr>
        <p:txBody>
          <a:bodyPr>
            <a:normAutofit fontScale="90000"/>
          </a:bodyPr>
          <a:lstStyle/>
          <a:p>
            <a:pPr algn="ctr"/>
            <a:r>
              <a:rPr kumimoji="1" lang="en-US" altLang="ja-JP" dirty="0"/>
              <a:t>1908</a:t>
            </a:r>
            <a:r>
              <a:rPr kumimoji="1" lang="ja-JP" altLang="en-US" dirty="0"/>
              <a:t>年、</a:t>
            </a:r>
            <a:r>
              <a:rPr kumimoji="1" lang="en-US" altLang="ja-JP" dirty="0"/>
              <a:t>T</a:t>
            </a:r>
            <a:r>
              <a:rPr kumimoji="1" lang="ja-JP" altLang="en-US" dirty="0"/>
              <a:t>型フォードの量産開始 </a:t>
            </a:r>
            <a:r>
              <a:rPr kumimoji="1" lang="en-US" altLang="ja-JP" dirty="0"/>
              <a:t>(Fordism)</a:t>
            </a:r>
            <a:br>
              <a:rPr kumimoji="1" lang="en-US" altLang="ja-JP" dirty="0"/>
            </a:br>
            <a:r>
              <a:rPr kumimoji="1" lang="en-US" altLang="ja-JP" sz="3100" dirty="0"/>
              <a:t>corporate </a:t>
            </a:r>
            <a:r>
              <a:rPr kumimoji="1" lang="en-US" altLang="ja-JP" sz="1600" dirty="0"/>
              <a:t>(</a:t>
            </a:r>
            <a:r>
              <a:rPr kumimoji="1" lang="ja-JP" altLang="en-US" sz="1600" dirty="0"/>
              <a:t>法人企業</a:t>
            </a:r>
            <a:r>
              <a:rPr kumimoji="1" lang="en-US" altLang="ja-JP" sz="1600" dirty="0"/>
              <a:t>)</a:t>
            </a:r>
            <a:r>
              <a:rPr kumimoji="1" lang="ja-JP" altLang="en-US" sz="2200" dirty="0"/>
              <a:t>と</a:t>
            </a:r>
            <a:r>
              <a:rPr kumimoji="1" lang="en-US" altLang="ja-JP" sz="3100" dirty="0"/>
              <a:t>state </a:t>
            </a:r>
            <a:r>
              <a:rPr kumimoji="1" lang="en-US" altLang="ja-JP" sz="1600" dirty="0"/>
              <a:t>(</a:t>
            </a:r>
            <a:r>
              <a:rPr kumimoji="1" lang="ja-JP" altLang="en-US" sz="1600" dirty="0"/>
              <a:t>国家</a:t>
            </a:r>
            <a:r>
              <a:rPr kumimoji="1" lang="en-US" altLang="ja-JP" sz="1600" dirty="0"/>
              <a:t>)</a:t>
            </a:r>
            <a:r>
              <a:rPr kumimoji="1" lang="ja-JP" altLang="en-US" sz="2200" dirty="0"/>
              <a:t>による</a:t>
            </a:r>
            <a:r>
              <a:rPr kumimoji="1" lang="en-US" altLang="ja-JP" sz="3100" dirty="0"/>
              <a:t>corporatism</a:t>
            </a:r>
            <a:r>
              <a:rPr kumimoji="1" lang="ja-JP" altLang="en-US" sz="2200" dirty="0"/>
              <a:t>が経済活動の中心に</a:t>
            </a:r>
          </a:p>
        </p:txBody>
      </p:sp>
      <p:sp>
        <p:nvSpPr>
          <p:cNvPr id="5" name="スライド番号プレースホルダー 4"/>
          <p:cNvSpPr>
            <a:spLocks noGrp="1"/>
          </p:cNvSpPr>
          <p:nvPr>
            <p:ph type="sldNum" sz="quarter" idx="12"/>
          </p:nvPr>
        </p:nvSpPr>
        <p:spPr>
          <a:xfrm>
            <a:off x="7086600" y="6548452"/>
            <a:ext cx="2057400" cy="365125"/>
          </a:xfrm>
        </p:spPr>
        <p:txBody>
          <a:bodyPr/>
          <a:lstStyle/>
          <a:p>
            <a:fld id="{66D72942-5652-47D1-9D92-947784D1E247}" type="slidenum">
              <a:rPr lang="ja-JP" altLang="en-US" sz="2000" smtClean="0">
                <a:solidFill>
                  <a:prstClr val="black">
                    <a:tint val="75000"/>
                  </a:prstClr>
                </a:solidFill>
              </a:rPr>
              <a:pPr/>
              <a:t>10</a:t>
            </a:fld>
            <a:endParaRPr lang="ja-JP" altLang="en-US" sz="2000" dirty="0">
              <a:solidFill>
                <a:prstClr val="black">
                  <a:tint val="75000"/>
                </a:prstClr>
              </a:solidFill>
            </a:endParaRPr>
          </a:p>
        </p:txBody>
      </p:sp>
      <p:sp>
        <p:nvSpPr>
          <p:cNvPr id="8" name="テキスト ボックス 7"/>
          <p:cNvSpPr txBox="1"/>
          <p:nvPr/>
        </p:nvSpPr>
        <p:spPr>
          <a:xfrm>
            <a:off x="5596759" y="1092919"/>
            <a:ext cx="3459601" cy="369332"/>
          </a:xfrm>
          <a:prstGeom prst="rect">
            <a:avLst/>
          </a:prstGeom>
          <a:noFill/>
        </p:spPr>
        <p:txBody>
          <a:bodyPr wrap="none" rtlCol="0">
            <a:spAutoFit/>
          </a:bodyPr>
          <a:lstStyle/>
          <a:p>
            <a:r>
              <a:rPr kumimoji="1" lang="ja-JP" altLang="en-US" dirty="0"/>
              <a:t>チャップリン モダンタイムス </a:t>
            </a:r>
            <a:r>
              <a:rPr kumimoji="1" lang="en-US" altLang="ja-JP" dirty="0"/>
              <a:t>(1936)</a:t>
            </a:r>
            <a:endParaRPr kumimoji="1" lang="ja-JP" altLang="en-US" dirty="0"/>
          </a:p>
        </p:txBody>
      </p:sp>
      <p:pic>
        <p:nvPicPr>
          <p:cNvPr id="4" name="図 3" descr="地面, 屋外, 輸送, 建物 が含まれている画像&#10;&#10;非常に高い精度で生成された説明">
            <a:extLst>
              <a:ext uri="{FF2B5EF4-FFF2-40B4-BE49-F238E27FC236}">
                <a16:creationId xmlns:a16="http://schemas.microsoft.com/office/drawing/2014/main" xmlns="" id="{8EAC1E0A-EFA6-4233-8243-0E7EF0A3E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355" y="-4303"/>
            <a:ext cx="2416692" cy="1419807"/>
          </a:xfrm>
          <a:prstGeom prst="rect">
            <a:avLst/>
          </a:prstGeom>
        </p:spPr>
      </p:pic>
      <p:pic>
        <p:nvPicPr>
          <p:cNvPr id="7" name="図 6" descr="プロジェクター, 写真 が含まれている画像&#10;&#10;非常に高い精度で生成された説明">
            <a:extLst>
              <a:ext uri="{FF2B5EF4-FFF2-40B4-BE49-F238E27FC236}">
                <a16:creationId xmlns:a16="http://schemas.microsoft.com/office/drawing/2014/main" xmlns="" id="{A819AD33-B9E8-4151-9ABF-F7A0989D0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504"/>
            <a:ext cx="9144000" cy="5139891"/>
          </a:xfrm>
          <a:prstGeom prst="rect">
            <a:avLst/>
          </a:prstGeom>
        </p:spPr>
      </p:pic>
    </p:spTree>
    <p:extLst>
      <p:ext uri="{BB962C8B-B14F-4D97-AF65-F5344CB8AC3E}">
        <p14:creationId xmlns:p14="http://schemas.microsoft.com/office/powerpoint/2010/main" val="18699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nodeType="clickEffect">
                                  <p:stCondLst>
                                    <p:cond delay="0"/>
                                  </p:stCondLst>
                                  <p:childTnLst>
                                    <p:animMotion origin="layout" path="M -0.79219 2.22222E-6 L -0.24635 0.00162 C -0.12292 0.00208 -0.05399 0.00254 -0.05399 0.00324 C -0.05399 0.00393 -0.12292 0.0044 -0.24635 0.00486 L -0.79219 0.00671 " pathEditMode="relative" rAng="0" ptsTypes="AAAAA">
                                      <p:cBhvr>
                                        <p:cTn id="6" dur="2000" fill="hold"/>
                                        <p:tgtEl>
                                          <p:spTgt spid="4"/>
                                        </p:tgtEl>
                                        <p:attrNameLst>
                                          <p:attrName>ppt_x</p:attrName>
                                          <p:attrName>ppt_y</p:attrName>
                                        </p:attrNameLst>
                                      </p:cBhvr>
                                      <p:rCtr x="369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72D01819-BE68-4543-82C3-EEB831D249CF}"/>
              </a:ext>
            </a:extLst>
          </p:cNvPr>
          <p:cNvSpPr>
            <a:spLocks noGrp="1"/>
          </p:cNvSpPr>
          <p:nvPr>
            <p:ph type="title"/>
          </p:nvPr>
        </p:nvSpPr>
        <p:spPr>
          <a:xfrm>
            <a:off x="797699" y="136524"/>
            <a:ext cx="7339693" cy="997277"/>
          </a:xfrm>
        </p:spPr>
        <p:txBody>
          <a:bodyPr>
            <a:normAutofit fontScale="90000"/>
          </a:bodyPr>
          <a:lstStyle/>
          <a:p>
            <a:pPr algn="ctr"/>
            <a:r>
              <a:rPr kumimoji="1" lang="en-US" altLang="ja-JP" dirty="0"/>
              <a:t>fair market value</a:t>
            </a:r>
            <a:r>
              <a:rPr kumimoji="1" lang="ja-JP" altLang="en-US" dirty="0"/>
              <a:t>（公正市場価格）</a:t>
            </a:r>
            <a:r>
              <a:rPr kumimoji="1" lang="ja-JP" altLang="en-US" sz="2700" dirty="0"/>
              <a:t>という概念が主流になったのは</a:t>
            </a:r>
            <a:r>
              <a:rPr kumimoji="1" lang="en-US" altLang="ja-JP" sz="2700" dirty="0"/>
              <a:t>20</a:t>
            </a:r>
            <a:r>
              <a:rPr kumimoji="1" lang="ja-JP" altLang="en-US" sz="2700" dirty="0"/>
              <a:t>世紀になってから</a:t>
            </a:r>
            <a:endParaRPr kumimoji="1" lang="ja-JP" altLang="en-US" dirty="0"/>
          </a:p>
        </p:txBody>
      </p:sp>
      <p:sp>
        <p:nvSpPr>
          <p:cNvPr id="3" name="スライド番号プレースホルダー 2">
            <a:extLst>
              <a:ext uri="{FF2B5EF4-FFF2-40B4-BE49-F238E27FC236}">
                <a16:creationId xmlns:a16="http://schemas.microsoft.com/office/drawing/2014/main" xmlns="" id="{A3E970BA-7670-4445-B43A-5270099E2556}"/>
              </a:ext>
            </a:extLst>
          </p:cNvPr>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11</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xmlns="" id="{A2F5A8F7-2E81-4624-B864-1A423243314D}"/>
              </a:ext>
            </a:extLst>
          </p:cNvPr>
          <p:cNvPicPr>
            <a:picLocks noChangeAspect="1"/>
          </p:cNvPicPr>
          <p:nvPr/>
        </p:nvPicPr>
        <p:blipFill>
          <a:blip r:embed="rId3"/>
          <a:stretch>
            <a:fillRect/>
          </a:stretch>
        </p:blipFill>
        <p:spPr>
          <a:xfrm>
            <a:off x="304801" y="1637607"/>
            <a:ext cx="8001000" cy="2809702"/>
          </a:xfrm>
          <a:prstGeom prst="rect">
            <a:avLst/>
          </a:prstGeom>
        </p:spPr>
      </p:pic>
      <p:pic>
        <p:nvPicPr>
          <p:cNvPr id="5" name="図 4">
            <a:extLst>
              <a:ext uri="{FF2B5EF4-FFF2-40B4-BE49-F238E27FC236}">
                <a16:creationId xmlns:a16="http://schemas.microsoft.com/office/drawing/2014/main" xmlns="" id="{C340BC22-EE00-4841-A2EA-038526F51CEE}"/>
              </a:ext>
            </a:extLst>
          </p:cNvPr>
          <p:cNvPicPr>
            <a:picLocks noChangeAspect="1"/>
          </p:cNvPicPr>
          <p:nvPr/>
        </p:nvPicPr>
        <p:blipFill>
          <a:blip r:embed="rId4"/>
          <a:stretch>
            <a:fillRect/>
          </a:stretch>
        </p:blipFill>
        <p:spPr>
          <a:xfrm>
            <a:off x="0" y="4353040"/>
            <a:ext cx="9144000" cy="2500886"/>
          </a:xfrm>
          <a:prstGeom prst="rect">
            <a:avLst/>
          </a:prstGeom>
        </p:spPr>
      </p:pic>
      <p:sp>
        <p:nvSpPr>
          <p:cNvPr id="6" name="テキスト ボックス 5">
            <a:extLst>
              <a:ext uri="{FF2B5EF4-FFF2-40B4-BE49-F238E27FC236}">
                <a16:creationId xmlns:a16="http://schemas.microsoft.com/office/drawing/2014/main" xmlns="" id="{079658CC-7E45-4F48-B4AF-F39DB6937470}"/>
              </a:ext>
            </a:extLst>
          </p:cNvPr>
          <p:cNvSpPr txBox="1"/>
          <p:nvPr/>
        </p:nvSpPr>
        <p:spPr>
          <a:xfrm>
            <a:off x="7207134" y="6169581"/>
            <a:ext cx="2073003" cy="369332"/>
          </a:xfrm>
          <a:prstGeom prst="rect">
            <a:avLst/>
          </a:prstGeom>
          <a:noFill/>
        </p:spPr>
        <p:txBody>
          <a:bodyPr wrap="none" rtlCol="0">
            <a:spAutoFit/>
          </a:bodyPr>
          <a:lstStyle/>
          <a:p>
            <a:r>
              <a:rPr kumimoji="1" lang="ja-JP" altLang="en-US" dirty="0">
                <a:solidFill>
                  <a:srgbClr val="FF0000"/>
                </a:solidFill>
              </a:rPr>
              <a:t>当事者間衡平価値</a:t>
            </a:r>
          </a:p>
        </p:txBody>
      </p:sp>
      <p:cxnSp>
        <p:nvCxnSpPr>
          <p:cNvPr id="7" name="直線矢印コネクタ 6">
            <a:extLst>
              <a:ext uri="{FF2B5EF4-FFF2-40B4-BE49-F238E27FC236}">
                <a16:creationId xmlns:a16="http://schemas.microsoft.com/office/drawing/2014/main" xmlns="" id="{FADE2E29-4B6C-4BFB-A819-1C875DC20A8F}"/>
              </a:ext>
            </a:extLst>
          </p:cNvPr>
          <p:cNvCxnSpPr>
            <a:cxnSpLocks/>
          </p:cNvCxnSpPr>
          <p:nvPr/>
        </p:nvCxnSpPr>
        <p:spPr>
          <a:xfrm flipH="1">
            <a:off x="5155987" y="1028785"/>
            <a:ext cx="522514" cy="3036069"/>
          </a:xfrm>
          <a:prstGeom prst="straightConnector1">
            <a:avLst/>
          </a:prstGeom>
          <a:noFill/>
          <a:ln w="98425" cap="flat" cmpd="sng" algn="ctr">
            <a:solidFill>
              <a:srgbClr val="FF0000"/>
            </a:solidFill>
            <a:prstDash val="solid"/>
            <a:miter lim="800000"/>
            <a:tailEnd type="triangle"/>
          </a:ln>
          <a:effectLst/>
        </p:spPr>
      </p:cxnSp>
      <p:sp>
        <p:nvSpPr>
          <p:cNvPr id="9" name="テキスト ボックス 8">
            <a:extLst>
              <a:ext uri="{FF2B5EF4-FFF2-40B4-BE49-F238E27FC236}">
                <a16:creationId xmlns:a16="http://schemas.microsoft.com/office/drawing/2014/main" xmlns="" id="{51C66CD3-47C0-41B6-8CA1-39CAA66AE903}"/>
              </a:ext>
            </a:extLst>
          </p:cNvPr>
          <p:cNvSpPr txBox="1"/>
          <p:nvPr/>
        </p:nvSpPr>
        <p:spPr>
          <a:xfrm>
            <a:off x="7207134" y="2138557"/>
            <a:ext cx="1569660" cy="369332"/>
          </a:xfrm>
          <a:prstGeom prst="rect">
            <a:avLst/>
          </a:prstGeom>
          <a:noFill/>
        </p:spPr>
        <p:txBody>
          <a:bodyPr wrap="none" rtlCol="0">
            <a:spAutoFit/>
          </a:bodyPr>
          <a:lstStyle/>
          <a:p>
            <a:r>
              <a:rPr kumimoji="1" lang="ja-JP" altLang="en-US" dirty="0"/>
              <a:t>公正市場価格</a:t>
            </a:r>
          </a:p>
        </p:txBody>
      </p:sp>
      <p:pic>
        <p:nvPicPr>
          <p:cNvPr id="10" name="Picture 4" descr="Google Books">
            <a:hlinkClick r:id="rId5"/>
            <a:extLst>
              <a:ext uri="{FF2B5EF4-FFF2-40B4-BE49-F238E27FC236}">
                <a16:creationId xmlns:a16="http://schemas.microsoft.com/office/drawing/2014/main" xmlns="" id="{FABBB42F-2AED-4FE0-9E9B-69B234D914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9928" y="1028785"/>
            <a:ext cx="1794072" cy="47637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xmlns="" id="{9C6FDA21-0685-4A91-8FD3-4D9F8061261A}"/>
              </a:ext>
            </a:extLst>
          </p:cNvPr>
          <p:cNvSpPr/>
          <p:nvPr/>
        </p:nvSpPr>
        <p:spPr>
          <a:xfrm>
            <a:off x="7321022" y="1361756"/>
            <a:ext cx="1345042" cy="46178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009925"/>
                </a:solidFill>
                <a:effectLst/>
                <a:uLnTx/>
                <a:uFillTx/>
                <a:latin typeface="arial" panose="020B0604020202020204" pitchFamily="34" charset="0"/>
              </a:rPr>
              <a:t>Ngram Viewer</a:t>
            </a:r>
            <a:endParaRPr kumimoji="0" lang="ja-JP" altLang="en-US" sz="1800" b="0" i="0" u="none" strike="noStrike" kern="0" cap="none" spc="0" normalizeH="0" baseline="0" noProof="0" dirty="0">
              <a:ln>
                <a:noFill/>
              </a:ln>
              <a:solidFill>
                <a:prstClr val="black"/>
              </a:solidFill>
              <a:effectLst/>
              <a:uLnTx/>
              <a:uFillTx/>
            </a:endParaRPr>
          </a:p>
        </p:txBody>
      </p:sp>
      <p:sp>
        <p:nvSpPr>
          <p:cNvPr id="12" name="テキスト ボックス 11">
            <a:extLst>
              <a:ext uri="{FF2B5EF4-FFF2-40B4-BE49-F238E27FC236}">
                <a16:creationId xmlns:a16="http://schemas.microsoft.com/office/drawing/2014/main" xmlns="" id="{3D8C630C-FC0C-4B60-97C7-74D9B7E8C331}"/>
              </a:ext>
            </a:extLst>
          </p:cNvPr>
          <p:cNvSpPr txBox="1"/>
          <p:nvPr/>
        </p:nvSpPr>
        <p:spPr>
          <a:xfrm>
            <a:off x="7066543" y="1592647"/>
            <a:ext cx="2154757" cy="276999"/>
          </a:xfrm>
          <a:prstGeom prst="rect">
            <a:avLst/>
          </a:prstGeom>
          <a:noFill/>
        </p:spPr>
        <p:txBody>
          <a:bodyPr wrap="none" rtlCol="0">
            <a:spAutoFit/>
          </a:bodyPr>
          <a:lstStyle/>
          <a:p>
            <a:r>
              <a:rPr kumimoji="1" lang="ja-JP" altLang="en-US" sz="1200" dirty="0"/>
              <a:t>概念が書物に載る頻度の推移</a:t>
            </a:r>
          </a:p>
        </p:txBody>
      </p:sp>
    </p:spTree>
    <p:extLst>
      <p:ext uri="{BB962C8B-B14F-4D97-AF65-F5344CB8AC3E}">
        <p14:creationId xmlns:p14="http://schemas.microsoft.com/office/powerpoint/2010/main" val="263705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9296" y="3258691"/>
            <a:ext cx="6381675" cy="3416320"/>
          </a:xfrm>
          <a:prstGeom prst="rect">
            <a:avLst/>
          </a:prstGeom>
        </p:spPr>
        <p:txBody>
          <a:bodyPr wrap="square">
            <a:spAutoFit/>
          </a:bodyPr>
          <a:lstStyle/>
          <a:p>
            <a:endParaRPr lang="en-GB" dirty="0"/>
          </a:p>
          <a:p>
            <a:r>
              <a:rPr lang="en-GB" dirty="0"/>
              <a:t> </a:t>
            </a:r>
          </a:p>
          <a:p>
            <a:pPr algn="ctr"/>
            <a:r>
              <a:rPr lang="en-GB" b="1" dirty="0"/>
              <a:t>Dr Mark Hayes </a:t>
            </a:r>
            <a:endParaRPr lang="en-GB" dirty="0"/>
          </a:p>
          <a:p>
            <a:pPr algn="ctr"/>
            <a:r>
              <a:rPr lang="en-GB" dirty="0"/>
              <a:t>(St Hilda Chair in Catholic Social Thought and Practice, </a:t>
            </a:r>
            <a:br>
              <a:rPr lang="en-GB" dirty="0"/>
            </a:br>
            <a:r>
              <a:rPr lang="en-GB" dirty="0"/>
              <a:t>Durham University) </a:t>
            </a:r>
          </a:p>
          <a:p>
            <a:pPr algn="ctr"/>
            <a:r>
              <a:rPr lang="en-GB" b="1" dirty="0"/>
              <a:t>Professor Stuart Corbridge </a:t>
            </a:r>
            <a:endParaRPr lang="en-GB" dirty="0"/>
          </a:p>
          <a:p>
            <a:pPr algn="ctr"/>
            <a:r>
              <a:rPr lang="en-GB" dirty="0"/>
              <a:t>(Vice-Chancellor and Warden of Durham University ) </a:t>
            </a:r>
          </a:p>
          <a:p>
            <a:pPr algn="ctr"/>
            <a:r>
              <a:rPr lang="it-IT" b="1" dirty="0" err="1"/>
              <a:t>Rev</a:t>
            </a:r>
            <a:r>
              <a:rPr lang="it-IT" b="1" dirty="0"/>
              <a:t> Dr Augusto Zampini Davies </a:t>
            </a:r>
            <a:endParaRPr lang="it-IT" dirty="0"/>
          </a:p>
          <a:p>
            <a:pPr algn="ctr"/>
            <a:r>
              <a:rPr lang="en-GB" dirty="0"/>
              <a:t>(Theological Advisor, CAFOD; Honorary Fellow, Durham University) </a:t>
            </a:r>
          </a:p>
          <a:p>
            <a:pPr algn="ctr"/>
            <a:r>
              <a:rPr lang="en-GB" b="1" dirty="0"/>
              <a:t>Dr </a:t>
            </a:r>
            <a:r>
              <a:rPr lang="en-GB" b="1" dirty="0" err="1"/>
              <a:t>Séverine</a:t>
            </a:r>
            <a:r>
              <a:rPr lang="en-GB" b="1" dirty="0"/>
              <a:t> </a:t>
            </a:r>
            <a:r>
              <a:rPr lang="en-GB" b="1" dirty="0" err="1"/>
              <a:t>Deneulin</a:t>
            </a:r>
            <a:r>
              <a:rPr lang="en-GB" b="1" dirty="0"/>
              <a:t> </a:t>
            </a:r>
            <a:endParaRPr lang="en-GB" dirty="0"/>
          </a:p>
          <a:p>
            <a:pPr algn="ctr"/>
            <a:r>
              <a:rPr lang="en-GB" dirty="0"/>
              <a:t>(Associate Professor in International Development, </a:t>
            </a:r>
            <a:br>
              <a:rPr lang="en-GB" dirty="0"/>
            </a:br>
            <a:r>
              <a:rPr lang="en-GB" dirty="0"/>
              <a:t>University of Bath) </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47" y="5805264"/>
            <a:ext cx="1167480" cy="90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47" y="139114"/>
            <a:ext cx="1698790" cy="74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773" y="1200375"/>
            <a:ext cx="2978727" cy="4283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659296" y="434720"/>
            <a:ext cx="6381675" cy="3354765"/>
          </a:xfrm>
          <a:prstGeom prst="rect">
            <a:avLst/>
          </a:prstGeom>
        </p:spPr>
        <p:txBody>
          <a:bodyPr wrap="square">
            <a:spAutoFit/>
          </a:bodyPr>
          <a:lstStyle/>
          <a:p>
            <a:endParaRPr lang="en-GB" sz="3600" dirty="0"/>
          </a:p>
          <a:p>
            <a:pPr algn="ctr"/>
            <a:r>
              <a:rPr lang="en-GB" sz="4400" b="1" dirty="0"/>
              <a:t>The Idea of Freedom: </a:t>
            </a:r>
            <a:endParaRPr lang="en-GB" sz="4400" dirty="0"/>
          </a:p>
          <a:p>
            <a:pPr algn="ctr"/>
            <a:r>
              <a:rPr lang="en-GB" sz="4400" b="1" dirty="0"/>
              <a:t>Reading Amartya Sen from a Catholic perspective </a:t>
            </a:r>
            <a:endParaRPr lang="en-GB" sz="4400" dirty="0"/>
          </a:p>
        </p:txBody>
      </p:sp>
      <p:pic>
        <p:nvPicPr>
          <p:cNvPr id="1030" name="Picture 6" descr="https://encrypted-tbn2.gstatic.com/images?q=tbn:ANd9GcSL0EVnZHKS0B1fTxErKWm7GZ-G7f3QLSZJDeBH_lZHMy-zJIROJ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35" y="116631"/>
            <a:ext cx="925617" cy="111074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917605" y="70694"/>
            <a:ext cx="2014654" cy="646331"/>
          </a:xfrm>
          <a:prstGeom prst="rect">
            <a:avLst/>
          </a:prstGeom>
          <a:noFill/>
        </p:spPr>
        <p:txBody>
          <a:bodyPr wrap="none" rtlCol="0">
            <a:spAutoFit/>
          </a:bodyPr>
          <a:lstStyle/>
          <a:p>
            <a:pPr algn="ctr"/>
            <a:r>
              <a:rPr lang="en-GB" altLang="ja-JP" dirty="0">
                <a:solidFill>
                  <a:srgbClr val="0070C0"/>
                </a:solidFill>
                <a:hlinkClick r:id="rId8"/>
              </a:rPr>
              <a:t>26</a:t>
            </a:r>
            <a:r>
              <a:rPr lang="en-GB" altLang="ja-JP" baseline="30000" dirty="0">
                <a:solidFill>
                  <a:srgbClr val="0070C0"/>
                </a:solidFill>
                <a:hlinkClick r:id="rId8"/>
              </a:rPr>
              <a:t>th</a:t>
            </a:r>
            <a:r>
              <a:rPr lang="en-GB" altLang="ja-JP" dirty="0">
                <a:solidFill>
                  <a:srgbClr val="0070C0"/>
                </a:solidFill>
                <a:hlinkClick r:id="rId8"/>
              </a:rPr>
              <a:t> February 2016 </a:t>
            </a:r>
            <a:endParaRPr lang="en-GB" altLang="ja-JP" dirty="0">
              <a:solidFill>
                <a:srgbClr val="0070C0"/>
              </a:solidFill>
            </a:endParaRPr>
          </a:p>
          <a:p>
            <a:pPr algn="ctr"/>
            <a:r>
              <a:rPr lang="en-GB" altLang="ja-JP" dirty="0">
                <a:solidFill>
                  <a:srgbClr val="0070C0"/>
                </a:solidFill>
                <a:hlinkClick r:id="rId9"/>
              </a:rPr>
              <a:t>Durham University</a:t>
            </a:r>
            <a:endParaRPr lang="en-GB" altLang="ja-JP" dirty="0">
              <a:solidFill>
                <a:srgbClr val="0070C0"/>
              </a:solidFill>
            </a:endParaRPr>
          </a:p>
        </p:txBody>
      </p:sp>
      <p:sp>
        <p:nvSpPr>
          <p:cNvPr id="9" name="正方形/長方形 8"/>
          <p:cNvSpPr/>
          <p:nvPr/>
        </p:nvSpPr>
        <p:spPr>
          <a:xfrm>
            <a:off x="2583809" y="5234731"/>
            <a:ext cx="6510583" cy="569669"/>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833174" y="347693"/>
            <a:ext cx="1681551" cy="369332"/>
          </a:xfrm>
          <a:prstGeom prst="rect">
            <a:avLst/>
          </a:prstGeom>
          <a:noFill/>
        </p:spPr>
        <p:txBody>
          <a:bodyPr wrap="none" rtlCol="0">
            <a:spAutoFit/>
          </a:bodyPr>
          <a:lstStyle/>
          <a:p>
            <a:r>
              <a:rPr kumimoji="1" lang="en-US" altLang="ja-JP" dirty="0" err="1">
                <a:hlinkClick r:id="rId10"/>
              </a:rPr>
              <a:t>Ushaw</a:t>
            </a:r>
            <a:r>
              <a:rPr kumimoji="1" lang="en-US" altLang="ja-JP" dirty="0">
                <a:hlinkClick r:id="rId10"/>
              </a:rPr>
              <a:t> </a:t>
            </a:r>
            <a:r>
              <a:rPr kumimoji="1" lang="en-US" altLang="ja-JP" dirty="0" err="1">
                <a:hlinkClick r:id="rId10"/>
              </a:rPr>
              <a:t>Colledge</a:t>
            </a:r>
            <a:endParaRPr kumimoji="1" lang="ja-JP" altLang="en-US" dirty="0"/>
          </a:p>
        </p:txBody>
      </p:sp>
      <p:sp>
        <p:nvSpPr>
          <p:cNvPr id="7" name="スライド番号プレースホルダー 6"/>
          <p:cNvSpPr>
            <a:spLocks noGrp="1"/>
          </p:cNvSpPr>
          <p:nvPr>
            <p:ph type="sldNum" sz="quarter" idx="12"/>
          </p:nvPr>
        </p:nvSpPr>
        <p:spPr/>
        <p:txBody>
          <a:bodyPr/>
          <a:lstStyle/>
          <a:p>
            <a:fld id="{FAB4A8AC-610C-4585-ACE4-D817EDBF4E49}" type="slidenum">
              <a:rPr lang="en-GB" smtClean="0"/>
              <a:t>12</a:t>
            </a:fld>
            <a:endParaRPr lang="en-GB" dirty="0"/>
          </a:p>
        </p:txBody>
      </p:sp>
      <p:pic>
        <p:nvPicPr>
          <p:cNvPr id="12" name="図 11">
            <a:extLst>
              <a:ext uri="{FF2B5EF4-FFF2-40B4-BE49-F238E27FC236}">
                <a16:creationId xmlns:a16="http://schemas.microsoft.com/office/drawing/2014/main" xmlns="" id="{DF65BC27-C83B-49CE-9695-D2E964D190EE}"/>
              </a:ext>
            </a:extLst>
          </p:cNvPr>
          <p:cNvPicPr>
            <a:picLocks noChangeAspect="1"/>
          </p:cNvPicPr>
          <p:nvPr/>
        </p:nvPicPr>
        <p:blipFill>
          <a:blip r:embed="rId11"/>
          <a:stretch>
            <a:fillRect/>
          </a:stretch>
        </p:blipFill>
        <p:spPr>
          <a:xfrm>
            <a:off x="7652930" y="2387817"/>
            <a:ext cx="1621825" cy="1755802"/>
          </a:xfrm>
          <a:prstGeom prst="rect">
            <a:avLst/>
          </a:prstGeom>
        </p:spPr>
      </p:pic>
      <p:sp>
        <p:nvSpPr>
          <p:cNvPr id="13" name="正方形/長方形 12">
            <a:extLst>
              <a:ext uri="{FF2B5EF4-FFF2-40B4-BE49-F238E27FC236}">
                <a16:creationId xmlns:a16="http://schemas.microsoft.com/office/drawing/2014/main" xmlns="" id="{6D58577D-B0DC-460A-A321-05A402493EA4}"/>
              </a:ext>
            </a:extLst>
          </p:cNvPr>
          <p:cNvSpPr/>
          <p:nvPr/>
        </p:nvSpPr>
        <p:spPr>
          <a:xfrm>
            <a:off x="7297708" y="5261728"/>
            <a:ext cx="1872171" cy="215444"/>
          </a:xfrm>
          <a:prstGeom prst="rect">
            <a:avLst/>
          </a:prstGeom>
        </p:spPr>
        <p:txBody>
          <a:bodyPr wrap="square">
            <a:spAutoFit/>
          </a:bodyPr>
          <a:lstStyle/>
          <a:p>
            <a:r>
              <a:rPr lang="en-US" altLang="ja-JP" sz="800" dirty="0">
                <a:solidFill>
                  <a:srgbClr val="1A0DAB"/>
                </a:solidFill>
                <a:latin typeface="arial" panose="020B0604020202020204" pitchFamily="34" charset="0"/>
                <a:hlinkClick r:id="rId12">
                  <a:extLst>
                    <a:ext uri="{A12FA001-AC4F-418D-AE19-62706E023703}">
                      <ahyp:hlinkClr xmlns:ahyp="http://schemas.microsoft.com/office/drawing/2018/hyperlinkcolor" xmlns="" val="tx"/>
                    </a:ext>
                  </a:extLst>
                </a:hlinkClick>
              </a:rPr>
              <a:t>Augusto Zampini (@azd21) | Twitter</a:t>
            </a:r>
          </a:p>
        </p:txBody>
      </p:sp>
    </p:spTree>
    <p:extLst>
      <p:ext uri="{BB962C8B-B14F-4D97-AF65-F5344CB8AC3E}">
        <p14:creationId xmlns:p14="http://schemas.microsoft.com/office/powerpoint/2010/main" val="739617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38501" y="1467649"/>
            <a:ext cx="3158886" cy="403251"/>
          </a:xfrm>
        </p:spPr>
        <p:txBody>
          <a:bodyPr>
            <a:normAutofit fontScale="85000" lnSpcReduction="10000"/>
          </a:bodyPr>
          <a:lstStyle/>
          <a:p>
            <a:pPr algn="ctr"/>
            <a:r>
              <a:rPr lang="en-GB" dirty="0"/>
              <a:t>CA</a:t>
            </a:r>
            <a:r>
              <a:rPr lang="ja-JP" altLang="en-US" dirty="0"/>
              <a:t> </a:t>
            </a:r>
            <a:r>
              <a:rPr lang="en-US" altLang="ja-JP" dirty="0"/>
              <a:t>: Capability Approach</a:t>
            </a:r>
            <a:r>
              <a:rPr lang="en-GB" dirty="0"/>
              <a:t>	</a:t>
            </a:r>
          </a:p>
        </p:txBody>
      </p:sp>
      <p:sp>
        <p:nvSpPr>
          <p:cNvPr id="3" name="Text Placeholder 2"/>
          <p:cNvSpPr>
            <a:spLocks noGrp="1"/>
          </p:cNvSpPr>
          <p:nvPr>
            <p:ph type="body" sz="half" idx="3"/>
          </p:nvPr>
        </p:nvSpPr>
        <p:spPr>
          <a:xfrm>
            <a:off x="5399532" y="1536807"/>
            <a:ext cx="3287268" cy="334094"/>
          </a:xfrm>
        </p:spPr>
        <p:txBody>
          <a:bodyPr>
            <a:normAutofit fontScale="77500" lnSpcReduction="20000"/>
          </a:bodyPr>
          <a:lstStyle/>
          <a:p>
            <a:pPr algn="ctr"/>
            <a:r>
              <a:rPr lang="en-GB" dirty="0"/>
              <a:t>CST </a:t>
            </a:r>
            <a:r>
              <a:rPr lang="en-US" altLang="ja-JP" dirty="0"/>
              <a:t>: Catholic Social Thought</a:t>
            </a:r>
            <a:endParaRPr lang="en-GB" dirty="0"/>
          </a:p>
        </p:txBody>
      </p:sp>
      <p:sp>
        <p:nvSpPr>
          <p:cNvPr id="4" name="Content Placeholder 3"/>
          <p:cNvSpPr>
            <a:spLocks noGrp="1"/>
          </p:cNvSpPr>
          <p:nvPr>
            <p:ph sz="quarter" idx="2"/>
          </p:nvPr>
        </p:nvSpPr>
        <p:spPr>
          <a:xfrm>
            <a:off x="315045" y="1870901"/>
            <a:ext cx="4182343" cy="2569214"/>
          </a:xfrm>
        </p:spPr>
        <p:txBody>
          <a:bodyPr>
            <a:normAutofit fontScale="92500"/>
          </a:bodyPr>
          <a:lstStyle/>
          <a:p>
            <a:pPr marL="0" indent="0" algn="just">
              <a:buNone/>
            </a:pPr>
            <a:r>
              <a:rPr lang="en-GB" sz="2000" dirty="0"/>
              <a:t>The CA does not offer an agenda for social transformation. It is an open-ended language ‘with various bits to be filled in’ </a:t>
            </a:r>
            <a:r>
              <a:rPr lang="en-GB" sz="1400" dirty="0"/>
              <a:t>(Sen 1993: 48) </a:t>
            </a:r>
          </a:p>
          <a:p>
            <a:pPr marL="0" indent="0">
              <a:buNone/>
            </a:pPr>
            <a:endParaRPr lang="en-GB" sz="1600" dirty="0"/>
          </a:p>
          <a:p>
            <a:pPr marL="0" indent="0" algn="just">
              <a:buNone/>
            </a:pPr>
            <a:r>
              <a:rPr lang="en-US" altLang="ja-JP" sz="1600" dirty="0"/>
              <a:t>CA</a:t>
            </a:r>
            <a:r>
              <a:rPr lang="ja-JP" altLang="en-US" sz="1600" dirty="0"/>
              <a:t>は、社会変容を意図したものではありません。それは「穴埋めすべき様々な未知情報に関する」</a:t>
            </a:r>
            <a:r>
              <a:rPr lang="en-US" altLang="ja-JP" sz="1600" dirty="0">
                <a:solidFill>
                  <a:srgbClr val="FF0000"/>
                </a:solidFill>
              </a:rPr>
              <a:t>open-ended</a:t>
            </a:r>
            <a:r>
              <a:rPr lang="ja-JP" altLang="en-US" sz="1600" dirty="0">
                <a:solidFill>
                  <a:srgbClr val="FF0000"/>
                </a:solidFill>
              </a:rPr>
              <a:t>（回答形式が自由）な言語</a:t>
            </a:r>
            <a:r>
              <a:rPr lang="ja-JP" altLang="en-US" sz="1600" dirty="0"/>
              <a:t>なのです。</a:t>
            </a:r>
            <a:endParaRPr lang="en-US" altLang="ja-JP" sz="1600" dirty="0"/>
          </a:p>
          <a:p>
            <a:pPr marL="0" indent="0">
              <a:buNone/>
            </a:pPr>
            <a:r>
              <a:rPr lang="ja-JP" altLang="en-US" sz="1600" dirty="0"/>
              <a:t>（訳補遺：回答形式自由な穴埋め問題ということ）</a:t>
            </a:r>
            <a:endParaRPr lang="en-US" sz="1600" dirty="0"/>
          </a:p>
        </p:txBody>
      </p:sp>
      <p:sp>
        <p:nvSpPr>
          <p:cNvPr id="5" name="Content Placeholder 4"/>
          <p:cNvSpPr>
            <a:spLocks noGrp="1"/>
          </p:cNvSpPr>
          <p:nvPr>
            <p:ph sz="quarter" idx="4"/>
          </p:nvPr>
        </p:nvSpPr>
        <p:spPr>
          <a:xfrm>
            <a:off x="4572000" y="1870901"/>
            <a:ext cx="4395831" cy="4852628"/>
          </a:xfrm>
        </p:spPr>
        <p:txBody>
          <a:bodyPr>
            <a:normAutofit fontScale="92500"/>
          </a:bodyPr>
          <a:lstStyle/>
          <a:p>
            <a:pPr marL="0" indent="0" algn="just">
              <a:buNone/>
            </a:pPr>
            <a:r>
              <a:rPr lang="en-US" altLang="ja-JP" sz="2000" dirty="0"/>
              <a:t>There are certain environmental issues where it is not easy to achieve a broad consensus. Here I would state once more that the Church does not presume to settle scientific questions or to replace politics. But I am concerned to encourage an honest and open debate so that particular interests or ideologies will not prejudice the common good.</a:t>
            </a:r>
            <a:r>
              <a:rPr lang="ja-JP" altLang="en-US" sz="2000" dirty="0"/>
              <a:t>　　</a:t>
            </a:r>
            <a:r>
              <a:rPr lang="en-GB" sz="2000" dirty="0"/>
              <a:t>(LS 188)</a:t>
            </a:r>
          </a:p>
          <a:p>
            <a:pPr marL="0" indent="0" algn="just">
              <a:buNone/>
            </a:pPr>
            <a:endParaRPr lang="en-GB" sz="1600" dirty="0"/>
          </a:p>
          <a:p>
            <a:pPr marL="0" indent="0" algn="just">
              <a:buNone/>
            </a:pPr>
            <a:r>
              <a:rPr lang="ja-JP" altLang="en-US" sz="1600" dirty="0"/>
              <a:t>広く意見の一致を見ることが難しい環境問題が確かに存在します。ここで私が繰り返し申し述べたいのは、</a:t>
            </a:r>
            <a:r>
              <a:rPr lang="en-US" altLang="ja-JP" sz="1600" dirty="0"/>
              <a:t>the Church</a:t>
            </a:r>
            <a:r>
              <a:rPr lang="ja-JP" altLang="en-US" sz="1600" dirty="0"/>
              <a:t>は、科学的な問題を解決したり、政治家の代わりを務めたりすることが自分の任務であると思い込んではいけない、ということです。ただ私は、</a:t>
            </a:r>
            <a:r>
              <a:rPr lang="ja-JP" altLang="en-US" sz="1600" dirty="0">
                <a:solidFill>
                  <a:srgbClr val="FF0000"/>
                </a:solidFill>
              </a:rPr>
              <a:t>個々の利害関心やイデオロギーによって共通善が損なわれないようにするための</a:t>
            </a:r>
            <a:r>
              <a:rPr lang="en-US" altLang="ja-JP" sz="1600" dirty="0">
                <a:solidFill>
                  <a:srgbClr val="FF0000"/>
                </a:solidFill>
              </a:rPr>
              <a:t>honest and open</a:t>
            </a:r>
            <a:r>
              <a:rPr lang="ja-JP" altLang="en-US" sz="1600" dirty="0">
                <a:solidFill>
                  <a:srgbClr val="FF0000"/>
                </a:solidFill>
              </a:rPr>
              <a:t>な討論を奨励しようと気をもんでいる</a:t>
            </a:r>
            <a:r>
              <a:rPr lang="ja-JP" altLang="en-US" sz="1600" dirty="0"/>
              <a:t>のです。</a:t>
            </a:r>
            <a:r>
              <a:rPr lang="en-US" altLang="ja-JP" sz="1600" dirty="0"/>
              <a:t>(LS 188)</a:t>
            </a:r>
          </a:p>
          <a:p>
            <a:pPr marL="0" indent="0" algn="just">
              <a:buNone/>
            </a:pPr>
            <a:endParaRPr lang="en-GB" sz="1600" dirty="0"/>
          </a:p>
        </p:txBody>
      </p:sp>
      <p:sp>
        <p:nvSpPr>
          <p:cNvPr id="6" name="Title 5"/>
          <p:cNvSpPr>
            <a:spLocks noGrp="1"/>
          </p:cNvSpPr>
          <p:nvPr>
            <p:ph type="title"/>
          </p:nvPr>
        </p:nvSpPr>
        <p:spPr>
          <a:xfrm>
            <a:off x="147359" y="272530"/>
            <a:ext cx="8820472" cy="870920"/>
          </a:xfrm>
        </p:spPr>
        <p:txBody>
          <a:bodyPr>
            <a:noAutofit/>
          </a:bodyPr>
          <a:lstStyle/>
          <a:p>
            <a:r>
              <a:rPr lang="ja-JP" altLang="en-US" sz="2800" dirty="0">
                <a:solidFill>
                  <a:srgbClr val="FF0000"/>
                </a:solidFill>
              </a:rPr>
              <a:t>特定の政治的経済的解決策が単独で効を奏すことはない。全ての者が噛み合って事に当たることが重要。</a:t>
            </a:r>
            <a:endParaRPr lang="en-GB" sz="2800" dirty="0">
              <a:solidFill>
                <a:srgbClr val="FF0000"/>
              </a:solidFill>
            </a:endParaRPr>
          </a:p>
        </p:txBody>
      </p:sp>
      <p:sp>
        <p:nvSpPr>
          <p:cNvPr id="7" name="スライド番号プレースホルダー 6"/>
          <p:cNvSpPr>
            <a:spLocks noGrp="1"/>
          </p:cNvSpPr>
          <p:nvPr>
            <p:ph type="sldNum" sz="quarter" idx="12"/>
          </p:nvPr>
        </p:nvSpPr>
        <p:spPr/>
        <p:txBody>
          <a:bodyPr/>
          <a:lstStyle/>
          <a:p>
            <a:fld id="{FAB4A8AC-610C-4585-ACE4-D817EDBF4E49}" type="slidenum">
              <a:rPr lang="en-GB" smtClean="0"/>
              <a:t>13</a:t>
            </a:fld>
            <a:endParaRPr lang="en-GB" dirty="0"/>
          </a:p>
        </p:txBody>
      </p:sp>
      <p:pic>
        <p:nvPicPr>
          <p:cNvPr id="8" name="Picture 2">
            <a:extLst>
              <a:ext uri="{FF2B5EF4-FFF2-40B4-BE49-F238E27FC236}">
                <a16:creationId xmlns:a16="http://schemas.microsoft.com/office/drawing/2014/main" xmlns="" id="{B8BF2C59-9DF7-4DBB-93C5-AD8DC3AA4F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793" y="1071043"/>
            <a:ext cx="624539" cy="898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8">
            <a:extLst>
              <a:ext uri="{FF2B5EF4-FFF2-40B4-BE49-F238E27FC236}">
                <a16:creationId xmlns:a16="http://schemas.microsoft.com/office/drawing/2014/main" xmlns="" id="{B1248BAD-3540-4934-B17F-C966134E850D}"/>
              </a:ext>
            </a:extLst>
          </p:cNvPr>
          <p:cNvPicPr>
            <a:picLocks noChangeAspect="1"/>
          </p:cNvPicPr>
          <p:nvPr/>
        </p:nvPicPr>
        <p:blipFill>
          <a:blip r:embed="rId4"/>
          <a:stretch>
            <a:fillRect/>
          </a:stretch>
        </p:blipFill>
        <p:spPr>
          <a:xfrm>
            <a:off x="4700381" y="1079502"/>
            <a:ext cx="624539" cy="855347"/>
          </a:xfrm>
          <a:prstGeom prst="rect">
            <a:avLst/>
          </a:prstGeom>
        </p:spPr>
      </p:pic>
      <p:sp>
        <p:nvSpPr>
          <p:cNvPr id="10" name="テキスト ボックス 9">
            <a:extLst>
              <a:ext uri="{FF2B5EF4-FFF2-40B4-BE49-F238E27FC236}">
                <a16:creationId xmlns:a16="http://schemas.microsoft.com/office/drawing/2014/main" xmlns="" id="{4C842189-78A6-4C9A-86A6-CB529703B66C}"/>
              </a:ext>
            </a:extLst>
          </p:cNvPr>
          <p:cNvSpPr txBox="1"/>
          <p:nvPr/>
        </p:nvSpPr>
        <p:spPr>
          <a:xfrm>
            <a:off x="147359" y="5511969"/>
            <a:ext cx="4034207" cy="1092607"/>
          </a:xfrm>
          <a:prstGeom prst="rect">
            <a:avLst/>
          </a:prstGeom>
          <a:noFill/>
          <a:ln w="28575">
            <a:solidFill>
              <a:schemeClr val="tx1"/>
            </a:solidFill>
          </a:ln>
        </p:spPr>
        <p:txBody>
          <a:bodyPr wrap="square" rtlCol="0">
            <a:spAutoFit/>
          </a:bodyPr>
          <a:lstStyle/>
          <a:p>
            <a:pPr algn="r"/>
            <a:r>
              <a:rPr kumimoji="1" lang="ja-JP" altLang="en-US"/>
              <a:t>この</a:t>
            </a:r>
            <a:r>
              <a:rPr kumimoji="1" lang="en-US" altLang="ja-JP"/>
              <a:t>LS </a:t>
            </a:r>
            <a:r>
              <a:rPr kumimoji="1" lang="en-US" altLang="ja-JP" dirty="0"/>
              <a:t>188</a:t>
            </a:r>
            <a:r>
              <a:rPr kumimoji="1" lang="ja-JP" altLang="en-US" dirty="0"/>
              <a:t>が伏線。</a:t>
            </a:r>
            <a:endParaRPr kumimoji="1" lang="en-US" altLang="ja-JP" dirty="0"/>
          </a:p>
          <a:p>
            <a:r>
              <a:rPr kumimoji="1" lang="en-US" altLang="ja-JP" sz="1050" dirty="0"/>
              <a:t>Gaudete et </a:t>
            </a:r>
            <a:r>
              <a:rPr kumimoji="1" lang="en-US" altLang="ja-JP" sz="1050" dirty="0" err="1"/>
              <a:t>Exaltate</a:t>
            </a:r>
            <a:r>
              <a:rPr kumimoji="1" lang="en-US" altLang="ja-JP" sz="1050" dirty="0"/>
              <a:t> 1</a:t>
            </a:r>
            <a:r>
              <a:rPr kumimoji="1" lang="ja-JP" altLang="en-US" sz="1050" dirty="0"/>
              <a:t>の</a:t>
            </a:r>
            <a:endParaRPr kumimoji="1" lang="en-US" altLang="ja-JP" sz="1050" dirty="0"/>
          </a:p>
          <a:p>
            <a:r>
              <a:rPr lang="en-US" altLang="ja-JP" dirty="0"/>
              <a:t>Jesus wants us to be saints and not to settle for a bland and mediocre existence.</a:t>
            </a:r>
            <a:endParaRPr kumimoji="1" lang="ja-JP" altLang="en-US" dirty="0"/>
          </a:p>
        </p:txBody>
      </p:sp>
      <p:cxnSp>
        <p:nvCxnSpPr>
          <p:cNvPr id="11" name="直線矢印コネクタ 10">
            <a:extLst>
              <a:ext uri="{FF2B5EF4-FFF2-40B4-BE49-F238E27FC236}">
                <a16:creationId xmlns:a16="http://schemas.microsoft.com/office/drawing/2014/main" xmlns="" id="{76ACDAE3-306F-4830-A3A0-41581A4AA60B}"/>
              </a:ext>
            </a:extLst>
          </p:cNvPr>
          <p:cNvCxnSpPr>
            <a:cxnSpLocks/>
          </p:cNvCxnSpPr>
          <p:nvPr/>
        </p:nvCxnSpPr>
        <p:spPr>
          <a:xfrm flipH="1" flipV="1">
            <a:off x="4069080" y="5657850"/>
            <a:ext cx="488515" cy="460038"/>
          </a:xfrm>
          <a:prstGeom prst="straightConnector1">
            <a:avLst/>
          </a:prstGeom>
          <a:ln w="984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362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398"/>
            <a:ext cx="8229600" cy="1224240"/>
          </a:xfrm>
        </p:spPr>
        <p:txBody>
          <a:bodyPr>
            <a:normAutofit/>
          </a:bodyPr>
          <a:lstStyle/>
          <a:p>
            <a:r>
              <a:rPr lang="en-GB" sz="4800" b="1" dirty="0">
                <a:solidFill>
                  <a:srgbClr val="FF0000"/>
                </a:solidFill>
              </a:rPr>
              <a:t>Integral Human Development</a:t>
            </a:r>
            <a:endParaRPr lang="en-GB" sz="2400" b="1" dirty="0">
              <a:solidFill>
                <a:srgbClr val="FF0000"/>
              </a:solidFill>
            </a:endParaRPr>
          </a:p>
        </p:txBody>
      </p:sp>
      <p:sp>
        <p:nvSpPr>
          <p:cNvPr id="3" name="Text Placeholder 2"/>
          <p:cNvSpPr>
            <a:spLocks noGrp="1"/>
          </p:cNvSpPr>
          <p:nvPr>
            <p:ph type="body" idx="1"/>
          </p:nvPr>
        </p:nvSpPr>
        <p:spPr>
          <a:xfrm>
            <a:off x="457200" y="1295400"/>
            <a:ext cx="4040188" cy="879475"/>
          </a:xfrm>
        </p:spPr>
        <p:txBody>
          <a:bodyPr>
            <a:normAutofit/>
          </a:bodyPr>
          <a:lstStyle/>
          <a:p>
            <a:pPr algn="ctr"/>
            <a:r>
              <a:rPr lang="en-GB" sz="3600" dirty="0"/>
              <a:t>All the </a:t>
            </a:r>
            <a:r>
              <a:rPr lang="en-GB" sz="4000" dirty="0"/>
              <a:t>person</a:t>
            </a:r>
            <a:endParaRPr lang="en-GB" sz="36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3528" y="2348880"/>
            <a:ext cx="3980556" cy="3951288"/>
          </a:xfrm>
        </p:spPr>
      </p:pic>
      <p:sp>
        <p:nvSpPr>
          <p:cNvPr id="5" name="Text Placeholder 4"/>
          <p:cNvSpPr>
            <a:spLocks noGrp="1"/>
          </p:cNvSpPr>
          <p:nvPr>
            <p:ph type="body" sz="quarter" idx="3"/>
          </p:nvPr>
        </p:nvSpPr>
        <p:spPr>
          <a:xfrm>
            <a:off x="4645025" y="1365406"/>
            <a:ext cx="4041775" cy="809469"/>
          </a:xfrm>
        </p:spPr>
        <p:txBody>
          <a:bodyPr>
            <a:normAutofit/>
          </a:bodyPr>
          <a:lstStyle/>
          <a:p>
            <a:pPr algn="ctr"/>
            <a:r>
              <a:rPr lang="en-GB" sz="3600" dirty="0"/>
              <a:t>All </a:t>
            </a:r>
            <a:r>
              <a:rPr lang="en-GB" sz="4000" dirty="0"/>
              <a:t>persons</a:t>
            </a:r>
            <a:endParaRPr lang="en-GB" sz="3600"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5025" y="2467408"/>
            <a:ext cx="4041775" cy="3366221"/>
          </a:xfrm>
        </p:spPr>
      </p:pic>
      <p:pic>
        <p:nvPicPr>
          <p:cNvPr id="4" name="Picture 3" descr="Gender im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47" y="6549641"/>
            <a:ext cx="3200000" cy="2664296"/>
          </a:xfrm>
          <a:prstGeom prst="rect">
            <a:avLst/>
          </a:prstGeom>
        </p:spPr>
      </p:pic>
      <p:sp>
        <p:nvSpPr>
          <p:cNvPr id="6" name="スライド番号プレースホルダー 5"/>
          <p:cNvSpPr>
            <a:spLocks noGrp="1"/>
          </p:cNvSpPr>
          <p:nvPr>
            <p:ph type="sldNum" sz="quarter" idx="12"/>
          </p:nvPr>
        </p:nvSpPr>
        <p:spPr/>
        <p:txBody>
          <a:bodyPr/>
          <a:lstStyle/>
          <a:p>
            <a:fld id="{FAB4A8AC-610C-4585-ACE4-D817EDBF4E49}" type="slidenum">
              <a:rPr lang="en-GB" smtClean="0"/>
              <a:t>14</a:t>
            </a:fld>
            <a:endParaRPr lang="en-GB"/>
          </a:p>
        </p:txBody>
      </p:sp>
      <p:sp>
        <p:nvSpPr>
          <p:cNvPr id="10" name="テキスト ボックス 9">
            <a:extLst>
              <a:ext uri="{FF2B5EF4-FFF2-40B4-BE49-F238E27FC236}">
                <a16:creationId xmlns:a16="http://schemas.microsoft.com/office/drawing/2014/main" xmlns="" id="{DC504562-D323-48EA-8A2C-117D80C3293D}"/>
              </a:ext>
            </a:extLst>
          </p:cNvPr>
          <p:cNvSpPr txBox="1"/>
          <p:nvPr/>
        </p:nvSpPr>
        <p:spPr>
          <a:xfrm>
            <a:off x="4645025" y="2090309"/>
            <a:ext cx="2055452" cy="461665"/>
          </a:xfrm>
          <a:prstGeom prst="rect">
            <a:avLst/>
          </a:prstGeom>
          <a:noFill/>
        </p:spPr>
        <p:txBody>
          <a:bodyPr wrap="square" rtlCol="0">
            <a:spAutoFit/>
          </a:bodyPr>
          <a:lstStyle/>
          <a:p>
            <a:r>
              <a:rPr kumimoji="1" lang="en-US" altLang="ja-JP" sz="1200" dirty="0"/>
              <a:t>1%</a:t>
            </a:r>
            <a:r>
              <a:rPr kumimoji="1" lang="ja-JP" altLang="en-US" sz="1200" dirty="0"/>
              <a:t>の富裕層が世界の</a:t>
            </a:r>
            <a:r>
              <a:rPr kumimoji="1" lang="en-US" altLang="ja-JP" sz="1200" dirty="0"/>
              <a:t>46</a:t>
            </a:r>
            <a:r>
              <a:rPr kumimoji="1" lang="ja-JP" altLang="en-US" sz="1200" dirty="0"/>
              <a:t>％の富を支配している。</a:t>
            </a:r>
          </a:p>
        </p:txBody>
      </p:sp>
      <p:sp>
        <p:nvSpPr>
          <p:cNvPr id="11" name="テキスト ボックス 10">
            <a:extLst>
              <a:ext uri="{FF2B5EF4-FFF2-40B4-BE49-F238E27FC236}">
                <a16:creationId xmlns:a16="http://schemas.microsoft.com/office/drawing/2014/main" xmlns="" id="{CC08361C-89DD-42E8-955D-DED986A4205B}"/>
              </a:ext>
            </a:extLst>
          </p:cNvPr>
          <p:cNvSpPr txBox="1"/>
          <p:nvPr/>
        </p:nvSpPr>
        <p:spPr>
          <a:xfrm>
            <a:off x="6964373" y="2268690"/>
            <a:ext cx="2179627" cy="276999"/>
          </a:xfrm>
          <a:prstGeom prst="rect">
            <a:avLst/>
          </a:prstGeom>
          <a:noFill/>
        </p:spPr>
        <p:txBody>
          <a:bodyPr wrap="square" rtlCol="0">
            <a:spAutoFit/>
          </a:bodyPr>
          <a:lstStyle/>
          <a:p>
            <a:r>
              <a:rPr kumimoji="1" lang="en-US" altLang="ja-JP" sz="1200" dirty="0"/>
              <a:t>…</a:t>
            </a:r>
            <a:r>
              <a:rPr kumimoji="1" lang="ja-JP" altLang="en-US" sz="1200" dirty="0"/>
              <a:t>それでも未だ十分ではない</a:t>
            </a:r>
            <a:r>
              <a:rPr kumimoji="1" lang="en-US" altLang="ja-JP" sz="1200" dirty="0"/>
              <a:t>…</a:t>
            </a:r>
            <a:endParaRPr kumimoji="1" lang="ja-JP" altLang="en-US" sz="1200" dirty="0"/>
          </a:p>
        </p:txBody>
      </p:sp>
      <p:pic>
        <p:nvPicPr>
          <p:cNvPr id="12" name="図 11">
            <a:extLst>
              <a:ext uri="{FF2B5EF4-FFF2-40B4-BE49-F238E27FC236}">
                <a16:creationId xmlns:a16="http://schemas.microsoft.com/office/drawing/2014/main" xmlns="" id="{C117A21A-3530-4D2B-AA90-C0C9D26911D0}"/>
              </a:ext>
            </a:extLst>
          </p:cNvPr>
          <p:cNvPicPr>
            <a:picLocks noChangeAspect="1"/>
          </p:cNvPicPr>
          <p:nvPr/>
        </p:nvPicPr>
        <p:blipFill>
          <a:blip r:embed="rId6"/>
          <a:stretch>
            <a:fillRect/>
          </a:stretch>
        </p:blipFill>
        <p:spPr>
          <a:xfrm>
            <a:off x="5093510" y="6935631"/>
            <a:ext cx="3213934" cy="2901950"/>
          </a:xfrm>
          <a:prstGeom prst="rect">
            <a:avLst/>
          </a:prstGeom>
        </p:spPr>
      </p:pic>
      <p:sp>
        <p:nvSpPr>
          <p:cNvPr id="9" name="テキスト ボックス 8">
            <a:extLst>
              <a:ext uri="{FF2B5EF4-FFF2-40B4-BE49-F238E27FC236}">
                <a16:creationId xmlns:a16="http://schemas.microsoft.com/office/drawing/2014/main" xmlns="" id="{7C9EA7C5-F36B-46AB-A92A-14F57C451F6B}"/>
              </a:ext>
            </a:extLst>
          </p:cNvPr>
          <p:cNvSpPr txBox="1"/>
          <p:nvPr/>
        </p:nvSpPr>
        <p:spPr>
          <a:xfrm>
            <a:off x="902984" y="1448962"/>
            <a:ext cx="3148619" cy="276999"/>
          </a:xfrm>
          <a:prstGeom prst="rect">
            <a:avLst/>
          </a:prstGeom>
          <a:noFill/>
        </p:spPr>
        <p:txBody>
          <a:bodyPr wrap="none" rtlCol="0">
            <a:spAutoFit/>
          </a:bodyPr>
          <a:lstStyle/>
          <a:p>
            <a:r>
              <a:rPr kumimoji="1" lang="ja-JP" altLang="en-US" sz="1200" dirty="0"/>
              <a:t>全ての　それぞれに独特な　ペルソナ</a:t>
            </a:r>
            <a:r>
              <a:rPr kumimoji="1" lang="en-US" altLang="ja-JP" sz="1200" dirty="0"/>
              <a:t>(</a:t>
            </a:r>
            <a:r>
              <a:rPr kumimoji="1" lang="ja-JP" altLang="en-US" sz="1200" dirty="0"/>
              <a:t>単数形</a:t>
            </a:r>
            <a:r>
              <a:rPr kumimoji="1" lang="en-US" altLang="ja-JP" sz="1200" dirty="0"/>
              <a:t>)</a:t>
            </a:r>
            <a:endParaRPr kumimoji="1" lang="ja-JP" altLang="en-US" sz="1200" dirty="0"/>
          </a:p>
        </p:txBody>
      </p:sp>
      <p:sp>
        <p:nvSpPr>
          <p:cNvPr id="13" name="テキスト ボックス 12">
            <a:extLst>
              <a:ext uri="{FF2B5EF4-FFF2-40B4-BE49-F238E27FC236}">
                <a16:creationId xmlns:a16="http://schemas.microsoft.com/office/drawing/2014/main" xmlns="" id="{E34ECB73-5748-4100-B8B5-0E3492616238}"/>
              </a:ext>
            </a:extLst>
          </p:cNvPr>
          <p:cNvSpPr txBox="1"/>
          <p:nvPr/>
        </p:nvSpPr>
        <p:spPr>
          <a:xfrm>
            <a:off x="5466705" y="1440690"/>
            <a:ext cx="2953053" cy="276999"/>
          </a:xfrm>
          <a:prstGeom prst="rect">
            <a:avLst/>
          </a:prstGeom>
          <a:noFill/>
        </p:spPr>
        <p:txBody>
          <a:bodyPr wrap="none" rtlCol="0">
            <a:spAutoFit/>
          </a:bodyPr>
          <a:lstStyle/>
          <a:p>
            <a:r>
              <a:rPr kumimoji="1" lang="ja-JP" altLang="en-US" sz="1200" dirty="0"/>
              <a:t>全ての　定冠詞のつかない人間達</a:t>
            </a:r>
            <a:r>
              <a:rPr kumimoji="1" lang="en-US" altLang="ja-JP" sz="1200" dirty="0"/>
              <a:t>(</a:t>
            </a:r>
            <a:r>
              <a:rPr kumimoji="1" lang="ja-JP" altLang="en-US" sz="1200" dirty="0"/>
              <a:t>複数形</a:t>
            </a:r>
            <a:r>
              <a:rPr kumimoji="1" lang="en-US" altLang="ja-JP" sz="1200" dirty="0"/>
              <a:t>)</a:t>
            </a:r>
            <a:endParaRPr kumimoji="1" lang="ja-JP" altLang="en-US" sz="1200" dirty="0"/>
          </a:p>
        </p:txBody>
      </p:sp>
    </p:spTree>
    <p:extLst>
      <p:ext uri="{BB962C8B-B14F-4D97-AF65-F5344CB8AC3E}">
        <p14:creationId xmlns:p14="http://schemas.microsoft.com/office/powerpoint/2010/main" val="350681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2882 0.13935 L 0.08507 -0.01505 C 0.09775 -0.04769 0.10469 -0.09607 0.10469 -0.14653 C 0.10469 -0.20417 0.09775 -0.25024 0.08507 -0.28287 L 0.02882 -0.4375 " pathEditMode="relative" rAng="16200000" ptsTypes="AAAAA">
                                      <p:cBhvr>
                                        <p:cTn id="6" dur="2000" fill="hold"/>
                                        <p:tgtEl>
                                          <p:spTgt spid="4"/>
                                        </p:tgtEl>
                                        <p:attrNameLst>
                                          <p:attrName>ppt_x</p:attrName>
                                          <p:attrName>ppt_y</p:attrName>
                                        </p:attrNameLst>
                                      </p:cBhvr>
                                      <p:rCtr x="3785" y="-28843"/>
                                    </p:animMotion>
                                  </p:childTnLst>
                                </p:cTn>
                              </p:par>
                              <p:par>
                                <p:cTn id="7" presetID="42" presetClass="path" presetSubtype="0" accel="50000" decel="50000" fill="hold" nodeType="withEffect">
                                  <p:stCondLst>
                                    <p:cond delay="0"/>
                                  </p:stCondLst>
                                  <p:childTnLst>
                                    <p:animMotion origin="layout" path="M -2.5E-6 3.33333E-6 L -0.00607 -0.42315 " pathEditMode="relative" rAng="0" ptsTypes="AA">
                                      <p:cBhvr>
                                        <p:cTn id="8" dur="2000" fill="hold"/>
                                        <p:tgtEl>
                                          <p:spTgt spid="12"/>
                                        </p:tgtEl>
                                        <p:attrNameLst>
                                          <p:attrName>ppt_x</p:attrName>
                                          <p:attrName>ppt_y</p:attrName>
                                        </p:attrNameLst>
                                      </p:cBhvr>
                                      <p:rCtr x="-313" y="-2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2176" y="52262"/>
            <a:ext cx="7739647" cy="861773"/>
          </a:xfrm>
          <a:ln w="34925">
            <a:solidFill>
              <a:schemeClr val="tx1"/>
            </a:solidFill>
          </a:ln>
        </p:spPr>
        <p:txBody>
          <a:bodyPr>
            <a:normAutofit/>
          </a:bodyPr>
          <a:lstStyle/>
          <a:p>
            <a:pPr algn="ctr"/>
            <a:r>
              <a:rPr kumimoji="1" lang="ja-JP" altLang="en-US" sz="3600" b="1" dirty="0"/>
              <a:t>悪富</a:t>
            </a:r>
            <a:r>
              <a:rPr kumimoji="1" lang="en-US" altLang="ja-JP" sz="3600" b="1" dirty="0" smtClean="0"/>
              <a:t>(</a:t>
            </a:r>
            <a:r>
              <a:rPr lang="en-US" altLang="ja-JP" sz="3600" b="1" u="sng" dirty="0">
                <a:hlinkClick r:id="rId3"/>
              </a:rPr>
              <a:t>mammon</a:t>
            </a:r>
            <a:r>
              <a:rPr kumimoji="1" lang="en-US" altLang="ja-JP" sz="3600" b="1" dirty="0" smtClean="0"/>
              <a:t>)</a:t>
            </a:r>
            <a:r>
              <a:rPr kumimoji="1" lang="ja-JP" altLang="en-US" sz="3600" b="1" dirty="0"/>
              <a:t>の正体</a:t>
            </a:r>
          </a:p>
        </p:txBody>
      </p:sp>
      <p:sp>
        <p:nvSpPr>
          <p:cNvPr id="19" name="スライド番号プレースホルダー 18"/>
          <p:cNvSpPr>
            <a:spLocks noGrp="1"/>
          </p:cNvSpPr>
          <p:nvPr>
            <p:ph type="sldNum" sz="quarter" idx="12"/>
          </p:nvPr>
        </p:nvSpPr>
        <p:spPr>
          <a:xfrm>
            <a:off x="7086600" y="6565023"/>
            <a:ext cx="2057400" cy="365125"/>
          </a:xfrm>
        </p:spPr>
        <p:txBody>
          <a:bodyPr/>
          <a:lstStyle/>
          <a:p>
            <a:fld id="{5FBEC02C-4E46-43E3-B7D4-5F8314A686E2}" type="slidenum">
              <a:rPr lang="ja-JP" altLang="en-US" sz="2000" smtClean="0"/>
              <a:pPr/>
              <a:t>2</a:t>
            </a:fld>
            <a:endParaRPr lang="ja-JP" altLang="en-US" sz="2000" dirty="0"/>
          </a:p>
        </p:txBody>
      </p:sp>
      <p:graphicFrame>
        <p:nvGraphicFramePr>
          <p:cNvPr id="18" name="コンテンツ プレースホルダー 17"/>
          <p:cNvGraphicFramePr>
            <a:graphicFrameLocks noGrp="1"/>
          </p:cNvGraphicFramePr>
          <p:nvPr>
            <p:ph sz="half" idx="4294967295"/>
            <p:extLst>
              <p:ext uri="{D42A27DB-BD31-4B8C-83A1-F6EECF244321}">
                <p14:modId xmlns:p14="http://schemas.microsoft.com/office/powerpoint/2010/main" val="3497592369"/>
              </p:ext>
            </p:extLst>
          </p:nvPr>
        </p:nvGraphicFramePr>
        <p:xfrm>
          <a:off x="4653643" y="1654857"/>
          <a:ext cx="4433207" cy="4846627"/>
        </p:xfrm>
        <a:graphic>
          <a:graphicData uri="http://schemas.openxmlformats.org/drawingml/2006/table">
            <a:tbl>
              <a:tblPr firstRow="1" bandRow="1">
                <a:tableStyleId>{5940675A-B579-460E-94D1-54222C63F5DA}</a:tableStyleId>
              </a:tblPr>
              <a:tblGrid>
                <a:gridCol w="2061112">
                  <a:extLst>
                    <a:ext uri="{9D8B030D-6E8A-4147-A177-3AD203B41FA5}">
                      <a16:colId xmlns:a16="http://schemas.microsoft.com/office/drawing/2014/main" xmlns="" val="20000"/>
                    </a:ext>
                  </a:extLst>
                </a:gridCol>
                <a:gridCol w="2372095">
                  <a:extLst>
                    <a:ext uri="{9D8B030D-6E8A-4147-A177-3AD203B41FA5}">
                      <a16:colId xmlns:a16="http://schemas.microsoft.com/office/drawing/2014/main" xmlns="" val="20001"/>
                    </a:ext>
                  </a:extLst>
                </a:gridCol>
              </a:tblGrid>
              <a:tr h="584669">
                <a:tc>
                  <a:txBody>
                    <a:bodyPr/>
                    <a:lstStyle/>
                    <a:p>
                      <a:pPr algn="ctr"/>
                      <a:r>
                        <a:rPr kumimoji="1" lang="ja-JP" altLang="en-US" dirty="0"/>
                        <a:t>現行経済</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dirty="0"/>
                        <a:t>カトリックの経済</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84219">
                <a:tc>
                  <a:txBody>
                    <a:bodyPr/>
                    <a:lstStyle/>
                    <a:p>
                      <a:pPr algn="ctr"/>
                      <a:r>
                        <a:rPr kumimoji="1" lang="ja-JP" altLang="en-US" sz="2400" b="1" dirty="0"/>
                        <a:t>期間会計</a:t>
                      </a:r>
                      <a:endParaRPr kumimoji="1" lang="en-US" altLang="ja-JP" sz="2400" b="1" dirty="0"/>
                    </a:p>
                    <a:p>
                      <a:pPr algn="ctr"/>
                      <a:r>
                        <a:rPr kumimoji="1" lang="ja-JP" altLang="en-US" dirty="0"/>
                        <a:t>年度毎の</a:t>
                      </a:r>
                      <a:r>
                        <a:rPr kumimoji="1" lang="ja-JP" altLang="en-US" dirty="0">
                          <a:solidFill>
                            <a:schemeClr val="tx1"/>
                          </a:solidFill>
                        </a:rPr>
                        <a:t>利益発生</a:t>
                      </a:r>
                      <a:endParaRPr kumimoji="1" lang="en-US" altLang="ja-JP" dirty="0"/>
                    </a:p>
                    <a:p>
                      <a:pPr algn="ctr"/>
                      <a:r>
                        <a:rPr kumimoji="1" lang="ja-JP" altLang="en-US" dirty="0"/>
                        <a:t>（特に負債）</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ja-JP" altLang="en-US" sz="2400" b="1" dirty="0" smtClean="0"/>
                        <a:t>結果を問わない</a:t>
                      </a:r>
                      <a:endParaRPr kumimoji="1" lang="en-US" altLang="ja-JP" sz="2400" b="1" dirty="0" smtClean="0"/>
                    </a:p>
                    <a:p>
                      <a:pPr algn="ctr"/>
                      <a:r>
                        <a:rPr kumimoji="1" lang="ja-JP" altLang="en-US" sz="2400" b="1" dirty="0" smtClean="0"/>
                        <a:t>何年でも待つ</a:t>
                      </a:r>
                      <a:endParaRPr kumimoji="1" lang="en-US" altLang="ja-JP" sz="2400" b="1" dirty="0" smtClean="0"/>
                    </a:p>
                    <a:p>
                      <a:pPr algn="ctr"/>
                      <a:r>
                        <a:rPr kumimoji="1" lang="ja-JP" altLang="en-US" dirty="0" smtClean="0"/>
                        <a:t>放蕩</a:t>
                      </a:r>
                      <a:r>
                        <a:rPr kumimoji="1" lang="ja-JP" altLang="en-US" dirty="0"/>
                        <a:t>息子</a:t>
                      </a:r>
                      <a:endParaRPr kumimoji="1" lang="en-US" altLang="ja-JP" dirty="0"/>
                    </a:p>
                    <a:p>
                      <a:pPr algn="ctr"/>
                      <a:r>
                        <a:rPr kumimoji="1" lang="ja-JP" altLang="en-US" dirty="0" smtClean="0"/>
                        <a:t>ぶどう</a:t>
                      </a:r>
                      <a:r>
                        <a:rPr kumimoji="1" lang="ja-JP" altLang="en-US" dirty="0"/>
                        <a:t>園雇われ人</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2"/>
                  </a:ext>
                </a:extLst>
              </a:tr>
              <a:tr h="1384219">
                <a:tc>
                  <a:txBody>
                    <a:bodyPr/>
                    <a:lstStyle/>
                    <a:p>
                      <a:pPr algn="ctr"/>
                      <a:r>
                        <a:rPr kumimoji="1" lang="ja-JP" altLang="en-US" sz="2400" b="1" dirty="0"/>
                        <a:t>金銭会計</a:t>
                      </a:r>
                      <a:endParaRPr kumimoji="1" lang="en-US" altLang="ja-JP" sz="2400" b="1" dirty="0"/>
                    </a:p>
                    <a:p>
                      <a:pPr algn="ctr"/>
                      <a:r>
                        <a:rPr kumimoji="1" lang="ja-JP" altLang="en-US" dirty="0"/>
                        <a:t>全てを金銭に換算</a:t>
                      </a:r>
                    </a:p>
                  </a:txBody>
                  <a:tcPr anchor="ctr">
                    <a:lnL w="28575" cap="flat" cmpd="sng" algn="ctr">
                      <a:solidFill>
                        <a:schemeClr val="tx1"/>
                      </a:solidFill>
                      <a:prstDash val="solid"/>
                      <a:round/>
                      <a:headEnd type="none" w="med" len="med"/>
                      <a:tailEnd type="none" w="med" len="med"/>
                    </a:lnL>
                  </a:tcPr>
                </a:tc>
                <a:tc>
                  <a:txBody>
                    <a:bodyPr/>
                    <a:lstStyle/>
                    <a:p>
                      <a:pPr algn="ctr"/>
                      <a:r>
                        <a:rPr kumimoji="1" lang="ja-JP" altLang="en-US" dirty="0"/>
                        <a:t>金持ちが神の国に</a:t>
                      </a:r>
                      <a:r>
                        <a:rPr kumimoji="1" lang="en-US" altLang="ja-JP" dirty="0"/>
                        <a:t/>
                      </a:r>
                      <a:br>
                        <a:rPr kumimoji="1" lang="en-US" altLang="ja-JP" dirty="0"/>
                      </a:br>
                      <a:r>
                        <a:rPr kumimoji="1" lang="ja-JP" altLang="en-US" dirty="0"/>
                        <a:t>行くのは、</a:t>
                      </a:r>
                      <a:r>
                        <a:rPr kumimoji="1" lang="en-US" altLang="ja-JP" dirty="0"/>
                        <a:t/>
                      </a:r>
                      <a:br>
                        <a:rPr kumimoji="1" lang="en-US" altLang="ja-JP" dirty="0"/>
                      </a:br>
                      <a:r>
                        <a:rPr kumimoji="1" lang="ja-JP" altLang="en-US" dirty="0"/>
                        <a:t>ラクダが針の穴を</a:t>
                      </a:r>
                      <a:r>
                        <a:rPr kumimoji="1" lang="en-US" altLang="ja-JP" dirty="0"/>
                        <a:t/>
                      </a:r>
                      <a:br>
                        <a:rPr kumimoji="1" lang="en-US" altLang="ja-JP" dirty="0"/>
                      </a:br>
                      <a:r>
                        <a:rPr kumimoji="1" lang="ja-JP" altLang="en-US" dirty="0"/>
                        <a:t>通るのより難しい</a:t>
                      </a:r>
                    </a:p>
                  </a:txBody>
                  <a:tcPr anchor="ctr">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1384219">
                <a:tc>
                  <a:txBody>
                    <a:bodyPr/>
                    <a:lstStyle/>
                    <a:p>
                      <a:pPr algn="ctr"/>
                      <a:r>
                        <a:rPr kumimoji="1" lang="en-US" altLang="ja-JP" sz="1400" b="1" dirty="0"/>
                        <a:t>(depreciation)</a:t>
                      </a:r>
                    </a:p>
                    <a:p>
                      <a:pPr algn="ctr"/>
                      <a:r>
                        <a:rPr kumimoji="1" lang="ja-JP" altLang="en-US" sz="2400" b="1" dirty="0"/>
                        <a:t>減価償却</a:t>
                      </a:r>
                      <a:endParaRPr kumimoji="1" lang="en-US" altLang="ja-JP" sz="2400" b="1" dirty="0"/>
                    </a:p>
                    <a:p>
                      <a:pPr algn="ctr"/>
                      <a:r>
                        <a:rPr kumimoji="1" lang="ja-JP" altLang="en-US" dirty="0"/>
                        <a:t>設備等の資産の</a:t>
                      </a:r>
                      <a:r>
                        <a:rPr kumimoji="1" lang="en-US" altLang="ja-JP" dirty="0"/>
                        <a:t/>
                      </a:r>
                      <a:br>
                        <a:rPr kumimoji="1" lang="en-US" altLang="ja-JP" dirty="0"/>
                      </a:br>
                      <a:r>
                        <a:rPr kumimoji="1" lang="ja-JP" altLang="en-US" dirty="0"/>
                        <a:t>価値が定時定率で</a:t>
                      </a:r>
                      <a:r>
                        <a:rPr kumimoji="1" lang="en-US" altLang="ja-JP" dirty="0"/>
                        <a:t/>
                      </a:r>
                      <a:br>
                        <a:rPr kumimoji="1" lang="en-US" altLang="ja-JP" dirty="0"/>
                      </a:br>
                      <a:r>
                        <a:rPr kumimoji="1" lang="ja-JP" altLang="en-US" dirty="0"/>
                        <a:t>下がる</a:t>
                      </a:r>
                      <a:r>
                        <a:rPr kumimoji="1" lang="en-US" altLang="ja-JP" dirty="0"/>
                        <a:t>｡</a:t>
                      </a:r>
                      <a:r>
                        <a:rPr kumimoji="1" lang="ja-JP" altLang="en-US" dirty="0"/>
                        <a:t>（費用化</a:t>
                      </a:r>
                      <a:r>
                        <a:rPr kumimoji="1" lang="en-US" altLang="ja-JP" dirty="0"/>
                        <a:t>)</a:t>
                      </a:r>
                      <a:endParaRPr kumimoji="1" lang="ja-JP" altLang="en-US" dirty="0"/>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t>(appreciation)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dirty="0"/>
                        <a:t>増価感謝</a:t>
                      </a:r>
                      <a:endParaRPr kumimoji="1" lang="en-US" altLang="ja-JP" sz="2400" b="1" dirty="0"/>
                    </a:p>
                    <a:p>
                      <a:pPr algn="ctr"/>
                      <a:r>
                        <a:rPr kumimoji="1" lang="ja-JP" altLang="en-US" dirty="0"/>
                        <a:t>家造りの捨てた石が</a:t>
                      </a:r>
                      <a:endParaRPr kumimoji="1" lang="en-US" altLang="ja-JP" dirty="0"/>
                    </a:p>
                    <a:p>
                      <a:pPr algn="ctr"/>
                      <a:r>
                        <a:rPr kumimoji="1" lang="ja-JP" altLang="en-US" dirty="0"/>
                        <a:t>隅の親石になる</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pSp>
        <p:nvGrpSpPr>
          <p:cNvPr id="24" name="グループ化 23"/>
          <p:cNvGrpSpPr/>
          <p:nvPr/>
        </p:nvGrpSpPr>
        <p:grpSpPr>
          <a:xfrm>
            <a:off x="348912" y="2045523"/>
            <a:ext cx="4123739" cy="4855646"/>
            <a:chOff x="160924" y="1628775"/>
            <a:chExt cx="4123739" cy="4855646"/>
          </a:xfrm>
        </p:grpSpPr>
        <p:sp>
          <p:nvSpPr>
            <p:cNvPr id="12" name="Rectangle 3"/>
            <p:cNvSpPr>
              <a:spLocks noChangeArrowheads="1"/>
            </p:cNvSpPr>
            <p:nvPr/>
          </p:nvSpPr>
          <p:spPr bwMode="auto">
            <a:xfrm>
              <a:off x="539750" y="1628775"/>
              <a:ext cx="1871663" cy="2592388"/>
            </a:xfrm>
            <a:prstGeom prst="rect">
              <a:avLst/>
            </a:prstGeom>
            <a:solidFill>
              <a:srgbClr val="F6B8BC"/>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effectLst/>
                  <a:uLnTx/>
                  <a:uFillTx/>
                  <a:latin typeface="Arial" panose="020B0604020202020204" pitchFamily="34" charset="0"/>
                  <a:ea typeface="ＭＳ Ｐゴシック" panose="020B0600070205080204" pitchFamily="50" charset="-128"/>
                </a:rPr>
                <a:t>資産</a:t>
              </a:r>
              <a:br>
                <a:rPr kumimoji="0" lang="ja-JP" altLang="en-US" sz="1800" b="0" i="0" u="none" strike="noStrike" kern="0" cap="none" spc="0" normalizeH="0" baseline="0" noProof="0" dirty="0">
                  <a:ln>
                    <a:noFill/>
                  </a:ln>
                  <a:effectLst/>
                  <a:uLnTx/>
                  <a:uFillTx/>
                  <a:latin typeface="Arial" panose="020B0604020202020204" pitchFamily="34" charset="0"/>
                  <a:ea typeface="ＭＳ Ｐゴシック" panose="020B0600070205080204" pitchFamily="50" charset="-128"/>
                </a:rPr>
              </a:br>
              <a:r>
                <a:rPr kumimoji="0" lang="en-US" altLang="ja-JP" sz="1800" b="0" i="0" u="none" strike="noStrike" kern="0" cap="none" spc="0" normalizeH="0" baseline="0" noProof="0" dirty="0">
                  <a:ln>
                    <a:noFill/>
                  </a:ln>
                  <a:effectLst/>
                  <a:uLnTx/>
                  <a:uFillTx/>
                  <a:latin typeface="Arial" panose="020B0604020202020204" pitchFamily="34" charset="0"/>
                  <a:ea typeface="ＭＳ Ｐゴシック" panose="020B0600070205080204" pitchFamily="50" charset="-128"/>
                </a:rPr>
                <a:t>Asset</a:t>
              </a:r>
            </a:p>
          </p:txBody>
        </p:sp>
        <p:sp>
          <p:nvSpPr>
            <p:cNvPr id="13" name="Rectangle 4"/>
            <p:cNvSpPr>
              <a:spLocks noChangeArrowheads="1"/>
            </p:cNvSpPr>
            <p:nvPr/>
          </p:nvSpPr>
          <p:spPr bwMode="auto">
            <a:xfrm>
              <a:off x="2411413" y="3429000"/>
              <a:ext cx="1873250" cy="2663825"/>
            </a:xfrm>
            <a:prstGeom prst="rect">
              <a:avLst/>
            </a:prstGeom>
            <a:solidFill>
              <a:srgbClr val="00B0F0"/>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収入</a:t>
              </a:r>
              <a:br>
                <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b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Revenue</a:t>
              </a:r>
            </a:p>
          </p:txBody>
        </p:sp>
        <p:sp>
          <p:nvSpPr>
            <p:cNvPr id="14" name="Rectangle 5"/>
            <p:cNvSpPr>
              <a:spLocks noChangeArrowheads="1"/>
            </p:cNvSpPr>
            <p:nvPr/>
          </p:nvSpPr>
          <p:spPr bwMode="auto">
            <a:xfrm>
              <a:off x="539750" y="4221163"/>
              <a:ext cx="1871663" cy="1871662"/>
            </a:xfrm>
            <a:prstGeom prst="rect">
              <a:avLst/>
            </a:prstGeom>
            <a:solidFill>
              <a:srgbClr val="00B0F0"/>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費用</a:t>
              </a:r>
              <a:b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br>
              <a:r>
                <a:rPr kumimoji="0" lang="en-US" altLang="ja-JP"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Cost</a:t>
              </a:r>
            </a:p>
          </p:txBody>
        </p:sp>
        <p:sp>
          <p:nvSpPr>
            <p:cNvPr id="15" name="Rectangle 6"/>
            <p:cNvSpPr>
              <a:spLocks noChangeArrowheads="1"/>
            </p:cNvSpPr>
            <p:nvPr/>
          </p:nvSpPr>
          <p:spPr bwMode="auto">
            <a:xfrm>
              <a:off x="2411413" y="2276475"/>
              <a:ext cx="1871662" cy="1152525"/>
            </a:xfrm>
            <a:prstGeom prst="rect">
              <a:avLst/>
            </a:prstGeom>
            <a:solidFill>
              <a:srgbClr val="F6B8BC"/>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資本</a:t>
              </a:r>
              <a:endPar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Capital</a:t>
              </a:r>
            </a:p>
          </p:txBody>
        </p:sp>
        <p:sp>
          <p:nvSpPr>
            <p:cNvPr id="16" name="Rectangle 7"/>
            <p:cNvSpPr>
              <a:spLocks noChangeArrowheads="1"/>
            </p:cNvSpPr>
            <p:nvPr/>
          </p:nvSpPr>
          <p:spPr bwMode="auto">
            <a:xfrm>
              <a:off x="2411413" y="1628775"/>
              <a:ext cx="1871662" cy="647700"/>
            </a:xfrm>
            <a:prstGeom prst="rect">
              <a:avLst/>
            </a:prstGeom>
            <a:solidFill>
              <a:srgbClr val="F6B8BC"/>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負債</a:t>
              </a:r>
              <a:br>
                <a:rPr kumimoji="0" lang="ja-JP" alt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br>
              <a:r>
                <a:rPr kumimoji="0" lang="en-US" altLang="ja-JP"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rPr>
                <a:t>Debt</a:t>
              </a:r>
            </a:p>
          </p:txBody>
        </p:sp>
        <p:sp>
          <p:nvSpPr>
            <p:cNvPr id="17" name="Rectangle 8"/>
            <p:cNvSpPr>
              <a:spLocks noChangeArrowheads="1"/>
            </p:cNvSpPr>
            <p:nvPr/>
          </p:nvSpPr>
          <p:spPr bwMode="auto">
            <a:xfrm>
              <a:off x="611188" y="3500438"/>
              <a:ext cx="3598862" cy="647700"/>
            </a:xfrm>
            <a:prstGeom prst="rect">
              <a:avLst/>
            </a:prstGeom>
            <a:solidFill>
              <a:srgbClr val="FFFF00"/>
            </a:solidFill>
            <a:ln w="9525">
              <a:solidFill>
                <a:srgbClr val="000000"/>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利益  </a:t>
              </a:r>
              <a:r>
                <a:rPr kumimoji="0" lang="en-US" altLang="ja-JP" sz="18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Profit</a:t>
              </a:r>
            </a:p>
          </p:txBody>
        </p:sp>
        <p:sp>
          <p:nvSpPr>
            <p:cNvPr id="20" name="テキスト ボックス 19"/>
            <p:cNvSpPr txBox="1"/>
            <p:nvPr/>
          </p:nvSpPr>
          <p:spPr>
            <a:xfrm>
              <a:off x="162395" y="2188073"/>
              <a:ext cx="461665" cy="1015663"/>
            </a:xfrm>
            <a:prstGeom prst="rect">
              <a:avLst/>
            </a:prstGeom>
            <a:noFill/>
          </p:spPr>
          <p:txBody>
            <a:bodyPr vert="eaVert" wrap="none" rtlCol="0">
              <a:spAutoFit/>
            </a:bodyPr>
            <a:lstStyle/>
            <a:p>
              <a:r>
                <a:rPr kumimoji="1" lang="ja-JP" altLang="en-US" dirty="0"/>
                <a:t>ストック</a:t>
              </a:r>
            </a:p>
          </p:txBody>
        </p:sp>
        <p:sp>
          <p:nvSpPr>
            <p:cNvPr id="21" name="テキスト ボックス 20"/>
            <p:cNvSpPr txBox="1"/>
            <p:nvPr/>
          </p:nvSpPr>
          <p:spPr>
            <a:xfrm>
              <a:off x="160924" y="4408676"/>
              <a:ext cx="461665" cy="784830"/>
            </a:xfrm>
            <a:prstGeom prst="rect">
              <a:avLst/>
            </a:prstGeom>
            <a:noFill/>
          </p:spPr>
          <p:txBody>
            <a:bodyPr vert="eaVert" wrap="none" rtlCol="0">
              <a:spAutoFit/>
            </a:bodyPr>
            <a:lstStyle/>
            <a:p>
              <a:r>
                <a:rPr kumimoji="1" lang="ja-JP" altLang="en-US" dirty="0"/>
                <a:t>フロー</a:t>
              </a:r>
            </a:p>
          </p:txBody>
        </p:sp>
        <p:sp>
          <p:nvSpPr>
            <p:cNvPr id="22" name="テキスト ボックス 21"/>
            <p:cNvSpPr txBox="1"/>
            <p:nvPr/>
          </p:nvSpPr>
          <p:spPr>
            <a:xfrm>
              <a:off x="2908662" y="6115089"/>
              <a:ext cx="877163" cy="369332"/>
            </a:xfrm>
            <a:prstGeom prst="rect">
              <a:avLst/>
            </a:prstGeom>
            <a:noFill/>
          </p:spPr>
          <p:txBody>
            <a:bodyPr wrap="none" rtlCol="0">
              <a:spAutoFit/>
            </a:bodyPr>
            <a:lstStyle/>
            <a:p>
              <a:r>
                <a:rPr kumimoji="1" lang="ja-JP" altLang="en-US" dirty="0"/>
                <a:t>貸し方</a:t>
              </a:r>
            </a:p>
          </p:txBody>
        </p:sp>
        <p:sp>
          <p:nvSpPr>
            <p:cNvPr id="23" name="テキスト ボックス 22"/>
            <p:cNvSpPr txBox="1"/>
            <p:nvPr/>
          </p:nvSpPr>
          <p:spPr>
            <a:xfrm>
              <a:off x="1172141" y="6091213"/>
              <a:ext cx="877163" cy="369332"/>
            </a:xfrm>
            <a:prstGeom prst="rect">
              <a:avLst/>
            </a:prstGeom>
            <a:noFill/>
          </p:spPr>
          <p:txBody>
            <a:bodyPr wrap="none" rtlCol="0">
              <a:spAutoFit/>
            </a:bodyPr>
            <a:lstStyle/>
            <a:p>
              <a:r>
                <a:rPr kumimoji="1" lang="ja-JP" altLang="en-US" dirty="0"/>
                <a:t>借り方</a:t>
              </a:r>
            </a:p>
          </p:txBody>
        </p:sp>
      </p:grpSp>
      <p:sp>
        <p:nvSpPr>
          <p:cNvPr id="25" name="上下矢印 24"/>
          <p:cNvSpPr/>
          <p:nvPr/>
        </p:nvSpPr>
        <p:spPr>
          <a:xfrm>
            <a:off x="285076" y="3893310"/>
            <a:ext cx="244600" cy="2614651"/>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下矢印 25"/>
          <p:cNvSpPr/>
          <p:nvPr/>
        </p:nvSpPr>
        <p:spPr>
          <a:xfrm>
            <a:off x="306698" y="2045523"/>
            <a:ext cx="222978" cy="1858318"/>
          </a:xfrm>
          <a:prstGeom prst="upDownArrow">
            <a:avLst/>
          </a:prstGeom>
          <a:solidFill>
            <a:srgbClr val="F6B8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xmlns="" id="{279ECC0F-A98D-4DF6-93F8-8839F3C03FC0}"/>
              </a:ext>
            </a:extLst>
          </p:cNvPr>
          <p:cNvGrpSpPr/>
          <p:nvPr/>
        </p:nvGrpSpPr>
        <p:grpSpPr>
          <a:xfrm>
            <a:off x="342043" y="1013895"/>
            <a:ext cx="4405373" cy="1057572"/>
            <a:chOff x="3535231" y="249382"/>
            <a:chExt cx="4405373" cy="1057572"/>
          </a:xfrm>
        </p:grpSpPr>
        <p:sp>
          <p:nvSpPr>
            <p:cNvPr id="27" name="テキスト ボックス 26"/>
            <p:cNvSpPr txBox="1"/>
            <p:nvPr/>
          </p:nvSpPr>
          <p:spPr>
            <a:xfrm>
              <a:off x="4273874" y="937622"/>
              <a:ext cx="646331" cy="369332"/>
            </a:xfrm>
            <a:prstGeom prst="rect">
              <a:avLst/>
            </a:prstGeom>
            <a:noFill/>
          </p:spPr>
          <p:txBody>
            <a:bodyPr wrap="none" rtlCol="0">
              <a:spAutoFit/>
            </a:bodyPr>
            <a:lstStyle/>
            <a:p>
              <a:r>
                <a:rPr kumimoji="1" lang="ja-JP" altLang="en-US" dirty="0">
                  <a:solidFill>
                    <a:srgbClr val="FF0000"/>
                  </a:solidFill>
                </a:rPr>
                <a:t>上部</a:t>
              </a:r>
            </a:p>
          </p:txBody>
        </p:sp>
        <p:sp>
          <p:nvSpPr>
            <p:cNvPr id="28" name="テキスト ボックス 27"/>
            <p:cNvSpPr txBox="1"/>
            <p:nvPr/>
          </p:nvSpPr>
          <p:spPr>
            <a:xfrm>
              <a:off x="6369585" y="937622"/>
              <a:ext cx="646331" cy="369332"/>
            </a:xfrm>
            <a:prstGeom prst="rect">
              <a:avLst/>
            </a:prstGeom>
            <a:noFill/>
          </p:spPr>
          <p:txBody>
            <a:bodyPr wrap="none" rtlCol="0">
              <a:spAutoFit/>
            </a:bodyPr>
            <a:lstStyle/>
            <a:p>
              <a:r>
                <a:rPr kumimoji="1" lang="ja-JP" altLang="en-US" dirty="0">
                  <a:solidFill>
                    <a:srgbClr val="00B0F0"/>
                  </a:solidFill>
                </a:rPr>
                <a:t>下部</a:t>
              </a:r>
            </a:p>
          </p:txBody>
        </p:sp>
        <p:sp>
          <p:nvSpPr>
            <p:cNvPr id="4" name="テキスト ボックス 3">
              <a:extLst>
                <a:ext uri="{FF2B5EF4-FFF2-40B4-BE49-F238E27FC236}">
                  <a16:creationId xmlns:a16="http://schemas.microsoft.com/office/drawing/2014/main" xmlns="" id="{0D56C804-202A-4F03-BC14-36160E482B0B}"/>
                </a:ext>
              </a:extLst>
            </p:cNvPr>
            <p:cNvSpPr txBox="1"/>
            <p:nvPr/>
          </p:nvSpPr>
          <p:spPr>
            <a:xfrm>
              <a:off x="3535231" y="249382"/>
              <a:ext cx="4405373" cy="861774"/>
            </a:xfrm>
            <a:prstGeom prst="rect">
              <a:avLst/>
            </a:prstGeom>
            <a:noFill/>
          </p:spPr>
          <p:txBody>
            <a:bodyPr wrap="none" rtlCol="0">
              <a:spAutoFit/>
            </a:bodyPr>
            <a:lstStyle/>
            <a:p>
              <a:r>
                <a:rPr lang="ja-JP" altLang="en-US" dirty="0">
                  <a:solidFill>
                    <a:srgbClr val="FF0000"/>
                  </a:solidFill>
                </a:rPr>
                <a:t>　</a:t>
              </a:r>
              <a:r>
                <a:rPr lang="en-US" altLang="ja-JP" dirty="0">
                  <a:solidFill>
                    <a:srgbClr val="FF0000"/>
                  </a:solidFill>
                </a:rPr>
                <a:t>Balance sheet           </a:t>
              </a:r>
              <a:r>
                <a:rPr lang="en-US" altLang="ja-JP" dirty="0">
                  <a:solidFill>
                    <a:srgbClr val="0070C0"/>
                  </a:solidFill>
                </a:rPr>
                <a:t>Profit and loss</a:t>
              </a:r>
              <a:r>
                <a:rPr lang="en-US" altLang="ja-JP" dirty="0">
                  <a:solidFill>
                    <a:srgbClr val="00CC00"/>
                  </a:solidFill>
                </a:rPr>
                <a:t/>
              </a:r>
              <a:br>
                <a:rPr lang="en-US" altLang="ja-JP" dirty="0">
                  <a:solidFill>
                    <a:srgbClr val="00CC00"/>
                  </a:solidFill>
                </a:rPr>
              </a:br>
              <a:r>
                <a:rPr lang="ja-JP" altLang="en-US" sz="3200" dirty="0">
                  <a:solidFill>
                    <a:srgbClr val="FF0000"/>
                  </a:solidFill>
                </a:rPr>
                <a:t>貸借対照表 </a:t>
              </a:r>
              <a:r>
                <a:rPr lang="ja-JP" altLang="en-US" sz="3200" dirty="0">
                  <a:solidFill>
                    <a:srgbClr val="00B0F0"/>
                  </a:solidFill>
                </a:rPr>
                <a:t>損益計算書</a:t>
              </a:r>
              <a:endParaRPr kumimoji="1" lang="ja-JP" altLang="en-US" dirty="0"/>
            </a:p>
          </p:txBody>
        </p:sp>
      </p:grpSp>
      <p:sp>
        <p:nvSpPr>
          <p:cNvPr id="3" name="テキスト ボックス 2">
            <a:extLst>
              <a:ext uri="{FF2B5EF4-FFF2-40B4-BE49-F238E27FC236}">
                <a16:creationId xmlns:a16="http://schemas.microsoft.com/office/drawing/2014/main" xmlns="" id="{2B505E25-50E5-43AF-A5DC-D16FCF1E2F2F}"/>
              </a:ext>
            </a:extLst>
          </p:cNvPr>
          <p:cNvSpPr txBox="1"/>
          <p:nvPr/>
        </p:nvSpPr>
        <p:spPr>
          <a:xfrm>
            <a:off x="6145642" y="1285525"/>
            <a:ext cx="1569660" cy="369332"/>
          </a:xfrm>
          <a:prstGeom prst="rect">
            <a:avLst/>
          </a:prstGeom>
          <a:noFill/>
        </p:spPr>
        <p:txBody>
          <a:bodyPr wrap="none" rtlCol="0">
            <a:spAutoFit/>
          </a:bodyPr>
          <a:lstStyle/>
          <a:p>
            <a:r>
              <a:rPr lang="ja-JP" altLang="en-US" b="1" dirty="0"/>
              <a:t>考え方の違い</a:t>
            </a:r>
            <a:endParaRPr kumimoji="1" lang="ja-JP" altLang="en-US" dirty="0"/>
          </a:p>
        </p:txBody>
      </p:sp>
    </p:spTree>
    <p:extLst>
      <p:ext uri="{BB962C8B-B14F-4D97-AF65-F5344CB8AC3E}">
        <p14:creationId xmlns:p14="http://schemas.microsoft.com/office/powerpoint/2010/main" val="2353775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707"/>
            <a:ext cx="7886700" cy="1325563"/>
          </a:xfrm>
        </p:spPr>
        <p:txBody>
          <a:bodyPr>
            <a:normAutofit/>
          </a:bodyPr>
          <a:lstStyle/>
          <a:p>
            <a:pPr algn="ctr"/>
            <a:r>
              <a:rPr lang="en-US" altLang="ja-JP" dirty="0"/>
              <a:t>People</a:t>
            </a:r>
            <a:r>
              <a:rPr lang="ja-JP" altLang="en-US" dirty="0"/>
              <a:t>運動の地上会議</a:t>
            </a:r>
            <a:r>
              <a:rPr lang="en-US" altLang="ja-JP" dirty="0"/>
              <a:t/>
            </a:r>
            <a:br>
              <a:rPr lang="en-US" altLang="ja-JP" dirty="0"/>
            </a:br>
            <a:r>
              <a:rPr lang="en-US" altLang="ja-JP" sz="1800" dirty="0">
                <a:hlinkClick r:id="rId3"/>
              </a:rPr>
              <a:t>the World Meeting of Popular Movements</a:t>
            </a:r>
            <a:r>
              <a:rPr lang="en-US" altLang="ja-JP" sz="1800" dirty="0"/>
              <a:t/>
            </a:r>
            <a:br>
              <a:rPr lang="en-US" altLang="ja-JP" sz="1800" dirty="0"/>
            </a:br>
            <a:r>
              <a:rPr lang="ja-JP" altLang="en-US" sz="1800" dirty="0"/>
              <a:t>　</a:t>
            </a:r>
            <a:r>
              <a:rPr lang="ja-JP" altLang="en-US" sz="1200" dirty="0">
                <a:solidFill>
                  <a:prstClr val="black"/>
                </a:solidFill>
                <a:latin typeface="游ゴシック" panose="020F0502020204030204"/>
                <a:ea typeface="游ゴシック" panose="020B0400000000000000" pitchFamily="50" charset="-128"/>
                <a:cs typeface="+mn-cs"/>
              </a:rPr>
              <a:t>私達の信仰は革命的です。なぜなら諸悪の根源となる富</a:t>
            </a:r>
            <a:r>
              <a:rPr lang="en-US" altLang="ja-JP" sz="1200" dirty="0">
                <a:solidFill>
                  <a:prstClr val="black"/>
                </a:solidFill>
                <a:latin typeface="游ゴシック" panose="020F0502020204030204"/>
                <a:ea typeface="游ゴシック" panose="020B0400000000000000" pitchFamily="50" charset="-128"/>
                <a:cs typeface="+mn-cs"/>
              </a:rPr>
              <a:t>(</a:t>
            </a:r>
            <a:r>
              <a:rPr lang="en-US" altLang="ja-JP" sz="1200" u="sng" dirty="0">
                <a:solidFill>
                  <a:prstClr val="black"/>
                </a:solidFill>
                <a:latin typeface="游ゴシック" panose="020F0502020204030204"/>
                <a:ea typeface="游ゴシック" panose="020B0400000000000000" pitchFamily="50" charset="-128"/>
                <a:cs typeface="+mn-cs"/>
                <a:hlinkClick r:id="rId4"/>
              </a:rPr>
              <a:t>mammon</a:t>
            </a:r>
            <a:r>
              <a:rPr lang="en-US" altLang="ja-JP" sz="1200" dirty="0">
                <a:solidFill>
                  <a:prstClr val="black"/>
                </a:solidFill>
                <a:latin typeface="游ゴシック" panose="020F0502020204030204"/>
                <a:ea typeface="游ゴシック" panose="020B0400000000000000" pitchFamily="50" charset="-128"/>
                <a:cs typeface="+mn-cs"/>
              </a:rPr>
              <a:t>)</a:t>
            </a:r>
            <a:r>
              <a:rPr lang="ja-JP" altLang="en-US" sz="1200" dirty="0">
                <a:solidFill>
                  <a:prstClr val="black"/>
                </a:solidFill>
                <a:latin typeface="游ゴシック" panose="020F0502020204030204"/>
                <a:ea typeface="游ゴシック" panose="020B0400000000000000" pitchFamily="50" charset="-128"/>
                <a:cs typeface="+mn-cs"/>
              </a:rPr>
              <a:t>に挑むものだからです。</a:t>
            </a:r>
            <a:endParaRPr kumimoji="1" lang="ja-JP" altLang="en-US" dirty="0"/>
          </a:p>
        </p:txBody>
      </p:sp>
      <p:sp>
        <p:nvSpPr>
          <p:cNvPr id="4" name="コンテンツ プレースホルダー 3"/>
          <p:cNvSpPr>
            <a:spLocks noGrp="1"/>
          </p:cNvSpPr>
          <p:nvPr>
            <p:ph sz="half" idx="1"/>
          </p:nvPr>
        </p:nvSpPr>
        <p:spPr>
          <a:xfrm>
            <a:off x="-10392" y="1262856"/>
            <a:ext cx="4639541" cy="4894352"/>
          </a:xfrm>
        </p:spPr>
        <p:txBody>
          <a:bodyPr>
            <a:noAutofit/>
          </a:bodyPr>
          <a:lstStyle/>
          <a:p>
            <a:pPr marL="0" indent="0" algn="just">
              <a:buNone/>
            </a:pPr>
            <a:r>
              <a:rPr lang="ja-JP" altLang="en-US" sz="1400" dirty="0"/>
              <a:t>第一回 </a:t>
            </a:r>
            <a:r>
              <a:rPr lang="en-US" altLang="ja-JP" sz="1400" dirty="0"/>
              <a:t>2014</a:t>
            </a:r>
            <a:r>
              <a:rPr lang="ja-JP" altLang="en-US" sz="1400" dirty="0"/>
              <a:t>年 於ヴァチカン </a:t>
            </a:r>
            <a:r>
              <a:rPr lang="ja-JP" altLang="en-US" sz="1400" dirty="0">
                <a:hlinkClick r:id="rId3"/>
              </a:rPr>
              <a:t>教皇挨拶</a:t>
            </a:r>
            <a:endParaRPr lang="en-US" altLang="ja-JP" sz="1400" dirty="0"/>
          </a:p>
          <a:p>
            <a:pPr marL="0" indent="0" algn="just">
              <a:buNone/>
            </a:pPr>
            <a:r>
              <a:rPr lang="ja-JP" altLang="en-US" sz="1400" dirty="0"/>
              <a:t>第二回 </a:t>
            </a:r>
            <a:r>
              <a:rPr lang="en-US" altLang="ja-JP" sz="1400" dirty="0"/>
              <a:t>2015</a:t>
            </a:r>
            <a:r>
              <a:rPr lang="ja-JP" altLang="en-US" sz="1400" dirty="0"/>
              <a:t>年 於ボリビア </a:t>
            </a:r>
            <a:r>
              <a:rPr lang="ja-JP" altLang="en-US" sz="1400" dirty="0">
                <a:hlinkClick r:id="rId5"/>
              </a:rPr>
              <a:t>教皇挨拶</a:t>
            </a:r>
            <a:endParaRPr lang="en-US" altLang="ja-JP" sz="1400" dirty="0"/>
          </a:p>
          <a:p>
            <a:pPr marL="0" indent="0" algn="just">
              <a:buNone/>
            </a:pPr>
            <a:r>
              <a:rPr lang="ja-JP" altLang="en-US" sz="1400" dirty="0"/>
              <a:t>第三回 </a:t>
            </a:r>
            <a:r>
              <a:rPr lang="en-US" altLang="ja-JP" sz="1400" dirty="0"/>
              <a:t>2016</a:t>
            </a:r>
            <a:r>
              <a:rPr lang="ja-JP" altLang="en-US" sz="1400" dirty="0"/>
              <a:t>年 於ヴァチカン </a:t>
            </a:r>
            <a:r>
              <a:rPr lang="ja-JP" altLang="en-US" sz="1400" dirty="0">
                <a:hlinkClick r:id="rId6"/>
              </a:rPr>
              <a:t>教皇挨拶</a:t>
            </a:r>
            <a:endParaRPr lang="en-US" altLang="ja-JP" sz="1400" dirty="0"/>
          </a:p>
          <a:p>
            <a:pPr marL="0" indent="0" algn="just">
              <a:buNone/>
            </a:pPr>
            <a:r>
              <a:rPr lang="ja-JP" altLang="en-US" sz="1400" dirty="0"/>
              <a:t>第四回 </a:t>
            </a:r>
            <a:r>
              <a:rPr lang="en-US" altLang="ja-JP" sz="1400" dirty="0"/>
              <a:t>2017</a:t>
            </a:r>
            <a:r>
              <a:rPr lang="ja-JP" altLang="en-US" sz="1400" dirty="0"/>
              <a:t>年 於米カルフォルニア </a:t>
            </a:r>
            <a:r>
              <a:rPr lang="ja-JP" altLang="en-US" sz="1400" dirty="0">
                <a:hlinkClick r:id="rId7"/>
              </a:rPr>
              <a:t>教皇挨拶</a:t>
            </a:r>
            <a:endParaRPr lang="en-US" altLang="ja-JP" sz="1400" dirty="0"/>
          </a:p>
          <a:p>
            <a:pPr marL="0" indent="0" algn="just">
              <a:buNone/>
            </a:pPr>
            <a:endParaRPr lang="en-US" altLang="ja-JP" sz="1400" dirty="0"/>
          </a:p>
          <a:p>
            <a:pPr marL="0" indent="0" algn="just">
              <a:lnSpc>
                <a:spcPct val="120000"/>
              </a:lnSpc>
              <a:buNone/>
            </a:pPr>
            <a:r>
              <a:rPr lang="ja-JP" altLang="en-US" sz="1400" dirty="0"/>
              <a:t>フランシスコ教皇の主導で始まった</a:t>
            </a:r>
            <a:r>
              <a:rPr lang="en-US" altLang="ja-JP" sz="1400" dirty="0"/>
              <a:t>WMPM (People</a:t>
            </a:r>
            <a:r>
              <a:rPr lang="ja-JP" altLang="en-US" sz="1400" dirty="0"/>
              <a:t>運動の地上会議）の目的は、社会的、経済的、人種的正義を促進する構造的変化のために働くことによって、</a:t>
            </a:r>
            <a:r>
              <a:rPr lang="ja-JP" altLang="en-US" sz="1400" dirty="0">
                <a:solidFill>
                  <a:srgbClr val="FF0000"/>
                </a:solidFill>
              </a:rPr>
              <a:t>「排除と不平等の経済」（福音の喜び </a:t>
            </a:r>
            <a:r>
              <a:rPr lang="en-US" altLang="ja-JP" sz="1400" dirty="0">
                <a:solidFill>
                  <a:srgbClr val="FF0000"/>
                </a:solidFill>
              </a:rPr>
              <a:t>No. 53 -54</a:t>
            </a:r>
            <a:r>
              <a:rPr lang="ja-JP" altLang="en-US" sz="1400" dirty="0">
                <a:solidFill>
                  <a:srgbClr val="FF0000"/>
                </a:solidFill>
              </a:rPr>
              <a:t>）の解消</a:t>
            </a:r>
            <a:r>
              <a:rPr lang="ja-JP" altLang="en-US" sz="1400" dirty="0"/>
              <a:t>に取り組む草の根組織と、教会指導者との「遭遇」を創造することである。                            </a:t>
            </a:r>
            <a:r>
              <a:rPr lang="ja-JP" altLang="en-US" sz="1400" dirty="0">
                <a:hlinkClick r:id="rId8"/>
              </a:rPr>
              <a:t>第四回バナー</a:t>
            </a:r>
            <a:r>
              <a:rPr lang="ja-JP" altLang="en-US" sz="1400" dirty="0"/>
              <a:t>冒頭</a:t>
            </a:r>
            <a:endParaRPr lang="en-US" altLang="ja-JP" sz="1400" dirty="0"/>
          </a:p>
          <a:p>
            <a:pPr marL="0" indent="0" algn="just">
              <a:lnSpc>
                <a:spcPct val="120000"/>
              </a:lnSpc>
              <a:buNone/>
            </a:pPr>
            <a:r>
              <a:rPr lang="en-US" altLang="ja-JP" sz="1400" dirty="0"/>
              <a:t>An initiative of Pope Francis, the World Meeting of Popular Movements’ (WMPM) purpose is to create an “encounter” between Church leadership and grassroots organizations working to address the “economy of exclusion and inequality” (Joy of the Gospel, nos. 53-54) by working for structural changes that promote social, economic and racial justice.</a:t>
            </a:r>
          </a:p>
        </p:txBody>
      </p:sp>
      <p:sp>
        <p:nvSpPr>
          <p:cNvPr id="5" name="コンテンツ プレースホルダー 4"/>
          <p:cNvSpPr>
            <a:spLocks noGrp="1"/>
          </p:cNvSpPr>
          <p:nvPr>
            <p:ph sz="half" idx="2"/>
          </p:nvPr>
        </p:nvSpPr>
        <p:spPr>
          <a:xfrm>
            <a:off x="4813540" y="1153034"/>
            <a:ext cx="4330460" cy="5704966"/>
          </a:xfrm>
        </p:spPr>
        <p:txBody>
          <a:bodyPr>
            <a:normAutofit fontScale="85000" lnSpcReduction="10000"/>
          </a:bodyPr>
          <a:lstStyle/>
          <a:p>
            <a:pPr marL="0" indent="0" algn="just">
              <a:lnSpc>
                <a:spcPct val="120000"/>
              </a:lnSpc>
              <a:buNone/>
            </a:pPr>
            <a:r>
              <a:rPr lang="ja-JP" altLang="en-US" sz="1600" dirty="0"/>
              <a:t>　</a:t>
            </a:r>
            <a:r>
              <a:rPr kumimoji="1" lang="ja-JP" altLang="en-US" sz="1800" dirty="0">
                <a:hlinkClick r:id="rId9"/>
              </a:rPr>
              <a:t>社会科学教皇座アカデミー</a:t>
            </a:r>
            <a:r>
              <a:rPr kumimoji="1" lang="ja-JP" altLang="en-US" sz="1800" dirty="0"/>
              <a:t>（</a:t>
            </a:r>
            <a:r>
              <a:rPr kumimoji="1" lang="en-US" altLang="ja-JP" sz="1800" dirty="0"/>
              <a:t>1996</a:t>
            </a:r>
            <a:r>
              <a:rPr kumimoji="1" lang="ja-JP" altLang="en-US" sz="1800" dirty="0"/>
              <a:t>年 ヨハネ･パウロ</a:t>
            </a:r>
            <a:r>
              <a:rPr kumimoji="1" lang="en-US" altLang="ja-JP" sz="1800" dirty="0"/>
              <a:t>2</a:t>
            </a:r>
            <a:r>
              <a:rPr kumimoji="1" lang="ja-JP" altLang="en-US" sz="1800" dirty="0"/>
              <a:t>世設立）の</a:t>
            </a:r>
            <a:r>
              <a:rPr kumimoji="1" lang="en-US" altLang="ja-JP" sz="1800" dirty="0">
                <a:hlinkClick r:id="rId10"/>
              </a:rPr>
              <a:t>2017</a:t>
            </a:r>
            <a:r>
              <a:rPr kumimoji="1" lang="ja-JP" altLang="en-US" sz="1800" dirty="0">
                <a:hlinkClick r:id="rId10"/>
              </a:rPr>
              <a:t>年</a:t>
            </a:r>
            <a:r>
              <a:rPr kumimoji="1" lang="en-US" altLang="ja-JP" sz="1800" dirty="0">
                <a:hlinkClick r:id="rId10"/>
              </a:rPr>
              <a:t>workshop</a:t>
            </a:r>
            <a:r>
              <a:rPr kumimoji="1" lang="ja-JP" altLang="en-US" sz="1800" dirty="0">
                <a:hlinkClick r:id="rId10"/>
              </a:rPr>
              <a:t>「市場･国家･市民社会の関係性を変化させることについて」に寄せたフランシスコ冒頭演説</a:t>
            </a:r>
            <a:r>
              <a:rPr kumimoji="1" lang="ja-JP" altLang="en-US" sz="1800" dirty="0"/>
              <a:t>の結論部：</a:t>
            </a:r>
            <a:endParaRPr kumimoji="1" lang="en-US" altLang="ja-JP" sz="1800" dirty="0"/>
          </a:p>
          <a:p>
            <a:pPr marL="0" indent="0" algn="just">
              <a:lnSpc>
                <a:spcPct val="110000"/>
              </a:lnSpc>
              <a:buNone/>
            </a:pPr>
            <a:r>
              <a:rPr lang="ja-JP" altLang="en-US" sz="1800" dirty="0"/>
              <a:t>　市民社会が国家･市場に対して持つ固有な役割は、シャルル･ペギーによる</a:t>
            </a:r>
            <a:r>
              <a:rPr lang="en-US" altLang="ja-JP" sz="1800" dirty="0"/>
              <a:t>Paul’s three virtues: ｢</a:t>
            </a:r>
            <a:r>
              <a:rPr lang="ja-JP" altLang="en-US" sz="1800" dirty="0"/>
              <a:t>信仰、希望、愛</a:t>
            </a:r>
            <a:r>
              <a:rPr lang="en-US" altLang="ja-JP" sz="1800" dirty="0"/>
              <a:t>｣</a:t>
            </a:r>
            <a:r>
              <a:rPr lang="ja-JP" altLang="en-US" sz="1800" dirty="0"/>
              <a:t>の説明に良く表れています。即ち、</a:t>
            </a:r>
            <a:r>
              <a:rPr lang="en-US" altLang="ja-JP" sz="1800" dirty="0">
                <a:solidFill>
                  <a:srgbClr val="FF0000"/>
                </a:solidFill>
              </a:rPr>
              <a:t>｢</a:t>
            </a:r>
            <a:r>
              <a:rPr lang="ja-JP" altLang="en-US" sz="1800" dirty="0">
                <a:solidFill>
                  <a:srgbClr val="FF0000"/>
                </a:solidFill>
              </a:rPr>
              <a:t>信仰</a:t>
            </a:r>
            <a:r>
              <a:rPr lang="en-US" altLang="ja-JP" sz="1800" dirty="0">
                <a:solidFill>
                  <a:srgbClr val="FF0000"/>
                </a:solidFill>
              </a:rPr>
              <a:t>｣</a:t>
            </a:r>
            <a:r>
              <a:rPr lang="ja-JP" altLang="en-US" sz="1800" dirty="0">
                <a:solidFill>
                  <a:srgbClr val="FF0000"/>
                </a:solidFill>
              </a:rPr>
              <a:t>と</a:t>
            </a:r>
            <a:r>
              <a:rPr lang="en-US" altLang="ja-JP" sz="1800" dirty="0">
                <a:solidFill>
                  <a:srgbClr val="FF0000"/>
                </a:solidFill>
              </a:rPr>
              <a:t>｢</a:t>
            </a:r>
            <a:r>
              <a:rPr lang="ja-JP" altLang="en-US" sz="1800" dirty="0">
                <a:solidFill>
                  <a:srgbClr val="FF0000"/>
                </a:solidFill>
              </a:rPr>
              <a:t>愛</a:t>
            </a:r>
            <a:r>
              <a:rPr lang="en-US" altLang="ja-JP" sz="1800" dirty="0">
                <a:solidFill>
                  <a:srgbClr val="FF0000"/>
                </a:solidFill>
              </a:rPr>
              <a:t>｣</a:t>
            </a:r>
            <a:r>
              <a:rPr lang="ja-JP" altLang="en-US" sz="1800" dirty="0">
                <a:solidFill>
                  <a:srgbClr val="FF0000"/>
                </a:solidFill>
              </a:rPr>
              <a:t>という二人の姉の間に立つ妹である</a:t>
            </a:r>
            <a:r>
              <a:rPr lang="en-US" altLang="ja-JP" sz="1800" dirty="0">
                <a:solidFill>
                  <a:srgbClr val="FF0000"/>
                </a:solidFill>
              </a:rPr>
              <a:t>｢</a:t>
            </a:r>
            <a:r>
              <a:rPr lang="ja-JP" altLang="en-US" sz="1800" dirty="0">
                <a:solidFill>
                  <a:srgbClr val="FF0000"/>
                </a:solidFill>
              </a:rPr>
              <a:t>希望</a:t>
            </a:r>
            <a:r>
              <a:rPr lang="en-US" altLang="ja-JP" sz="1800" dirty="0">
                <a:solidFill>
                  <a:srgbClr val="FF0000"/>
                </a:solidFill>
              </a:rPr>
              <a:t>｣</a:t>
            </a:r>
            <a:r>
              <a:rPr lang="ja-JP" altLang="en-US" sz="1800" dirty="0">
                <a:solidFill>
                  <a:srgbClr val="FF0000"/>
                </a:solidFill>
              </a:rPr>
              <a:t>は、二人の姉の手をとって前に向かって引っ張り続けるのです。これが市民社会の役割だと私は考えます。市民社会は国家と市場を前に向かって引っ張り続け、そうすることで彼等に、存在理由とその達成手段とを思い出させるのです</a:t>
            </a:r>
            <a:r>
              <a:rPr lang="ja-JP" altLang="en-US" sz="1800" dirty="0"/>
              <a:t>。</a:t>
            </a:r>
            <a:endParaRPr lang="en-US" altLang="ja-JP" sz="1800" dirty="0"/>
          </a:p>
          <a:p>
            <a:pPr marL="0" indent="0" algn="just">
              <a:lnSpc>
                <a:spcPct val="110000"/>
              </a:lnSpc>
              <a:buNone/>
            </a:pPr>
            <a:r>
              <a:rPr lang="en-US" altLang="ja-JP" sz="1800" dirty="0"/>
              <a:t>the specific role of civil society can be compared to Charles </a:t>
            </a:r>
            <a:r>
              <a:rPr lang="en-US" altLang="ja-JP" sz="1800" dirty="0" err="1"/>
              <a:t>Péguy’s</a:t>
            </a:r>
            <a:r>
              <a:rPr lang="en-US" altLang="ja-JP" sz="1800" dirty="0"/>
              <a:t> description of the virtue of hope: a younger sister standing between two other virtues – faith and charity –taking them by the hand and pulling them forward. This is how I would see the role of civil society: “pulling” the state and the market forward, so that they can rethink their raison d’être and their modus operandi.</a:t>
            </a:r>
            <a:r>
              <a:rPr lang="ja-JP" altLang="en-US" sz="1800" dirty="0"/>
              <a:t> 　</a:t>
            </a:r>
            <a:endParaRPr kumimoji="1" lang="ja-JP" altLang="en-US" sz="1800" dirty="0"/>
          </a:p>
        </p:txBody>
      </p:sp>
      <p:sp>
        <p:nvSpPr>
          <p:cNvPr id="3" name="スライド番号プレースホルダー 2"/>
          <p:cNvSpPr>
            <a:spLocks noGrp="1"/>
          </p:cNvSpPr>
          <p:nvPr>
            <p:ph type="sldNum" sz="quarter" idx="12"/>
          </p:nvPr>
        </p:nvSpPr>
        <p:spPr/>
        <p:txBody>
          <a:bodyPr/>
          <a:lstStyle/>
          <a:p>
            <a:fld id="{5FBEC02C-4E46-43E3-B7D4-5F8314A686E2}" type="slidenum">
              <a:rPr kumimoji="1" lang="ja-JP" altLang="en-US" smtClean="0"/>
              <a:t>3</a:t>
            </a:fld>
            <a:endParaRPr kumimoji="1" lang="ja-JP" altLang="en-US" dirty="0"/>
          </a:p>
        </p:txBody>
      </p:sp>
      <p:pic>
        <p:nvPicPr>
          <p:cNvPr id="6" name="図 5">
            <a:extLst>
              <a:ext uri="{FF2B5EF4-FFF2-40B4-BE49-F238E27FC236}">
                <a16:creationId xmlns:a16="http://schemas.microsoft.com/office/drawing/2014/main" xmlns="" id="{C350E4FE-31C9-4FA6-9C72-D14C8DAF77A7}"/>
              </a:ext>
            </a:extLst>
          </p:cNvPr>
          <p:cNvPicPr>
            <a:picLocks noChangeAspect="1"/>
          </p:cNvPicPr>
          <p:nvPr/>
        </p:nvPicPr>
        <p:blipFill>
          <a:blip r:embed="rId11"/>
          <a:stretch>
            <a:fillRect/>
          </a:stretch>
        </p:blipFill>
        <p:spPr>
          <a:xfrm>
            <a:off x="-10391" y="0"/>
            <a:ext cx="876300" cy="1200150"/>
          </a:xfrm>
          <a:prstGeom prst="rect">
            <a:avLst/>
          </a:prstGeom>
        </p:spPr>
      </p:pic>
    </p:spTree>
    <p:extLst>
      <p:ext uri="{BB962C8B-B14F-4D97-AF65-F5344CB8AC3E}">
        <p14:creationId xmlns:p14="http://schemas.microsoft.com/office/powerpoint/2010/main" val="404119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60467" y="-125413"/>
            <a:ext cx="8174182" cy="1325563"/>
          </a:xfrm>
        </p:spPr>
        <p:txBody>
          <a:bodyPr>
            <a:noAutofit/>
          </a:bodyPr>
          <a:lstStyle/>
          <a:p>
            <a:pPr algn="r"/>
            <a:r>
              <a:rPr kumimoji="1" lang="ja-JP" altLang="en-US" sz="2800" dirty="0"/>
              <a:t>利益最大化原則が唯一の約因となってしまうの</a:t>
            </a:r>
            <a:r>
              <a:rPr lang="ja-JP" altLang="en-US" sz="2800" dirty="0"/>
              <a:t>は、</a:t>
            </a:r>
            <a:r>
              <a:rPr lang="en-US" altLang="ja-JP" sz="2800" dirty="0"/>
              <a:t>economy</a:t>
            </a:r>
            <a:r>
              <a:rPr lang="ja-JP" altLang="en-US" sz="2800" dirty="0"/>
              <a:t>の本来の意味が誤解されているからです。</a:t>
            </a:r>
            <a:r>
              <a:rPr lang="en-US" altLang="ja-JP" sz="2800" dirty="0"/>
              <a:t/>
            </a:r>
            <a:br>
              <a:rPr lang="en-US" altLang="ja-JP" sz="2800" dirty="0"/>
            </a:br>
            <a:r>
              <a:rPr lang="en-US" altLang="ja-JP" sz="1600" i="1" dirty="0"/>
              <a:t>Laudato ‘Si </a:t>
            </a:r>
            <a:r>
              <a:rPr lang="en-US" altLang="ja-JP" sz="1600" dirty="0"/>
              <a:t>195</a:t>
            </a:r>
            <a:endParaRPr kumimoji="1" lang="ja-JP" altLang="en-US" sz="1600" dirty="0"/>
          </a:p>
        </p:txBody>
      </p:sp>
      <p:sp>
        <p:nvSpPr>
          <p:cNvPr id="5" name="コンテンツ プレースホルダー 4"/>
          <p:cNvSpPr>
            <a:spLocks noGrp="1"/>
          </p:cNvSpPr>
          <p:nvPr>
            <p:ph sz="half" idx="1"/>
          </p:nvPr>
        </p:nvSpPr>
        <p:spPr>
          <a:xfrm>
            <a:off x="121558" y="1325563"/>
            <a:ext cx="4376305" cy="4861502"/>
          </a:xfrm>
        </p:spPr>
        <p:txBody>
          <a:bodyPr>
            <a:noAutofit/>
          </a:bodyPr>
          <a:lstStyle/>
          <a:p>
            <a:pPr marL="0" indent="0" algn="just">
              <a:buNone/>
            </a:pPr>
            <a:r>
              <a:rPr lang="en-US" altLang="ja-JP" sz="1600" dirty="0">
                <a:solidFill>
                  <a:srgbClr val="221E1F"/>
                </a:solidFill>
                <a:latin typeface="Garamond" panose="02020404030301010803" pitchFamily="18" charset="0"/>
              </a:rPr>
              <a:t>195.  The principle of the maximization of profits, frequently isolated from other considerations, reflects a misunderstanding of the very concept of the economy.  As long as production is increased, little concern is given to whether it is at the cost of future resources or the health of the environment; as long as the clearing of a forest increases production, no one calculates the losses entailed in the desertification of the land, the harm done to biodiversity or the increased pollution.  In a word, businesses profit by calculating and paying only a fraction of the costs involved.   Yet only when “the economic and social costs of using up shared environmental resources are recognized with transparency and fully borne by those who incur them, not by other peoples or future generations”</a:t>
            </a:r>
            <a:r>
              <a:rPr lang="en-US" altLang="ja-JP" sz="16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600" kern="100" baseline="300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600" dirty="0">
                <a:solidFill>
                  <a:srgbClr val="221E1F"/>
                </a:solidFill>
                <a:latin typeface="Garamond" panose="02020404030301010803" pitchFamily="18" charset="0"/>
              </a:rPr>
              <a:t>, can those actions be considered ethical.  An instrumental way of reasoning, which provides a purely static analysis of realities in the service of present needs, is at work whether resources are allocated by the market or by state central planning.</a:t>
            </a:r>
            <a:endParaRPr kumimoji="1" lang="ja-JP" altLang="en-US" sz="1600" dirty="0"/>
          </a:p>
        </p:txBody>
      </p:sp>
      <p:sp>
        <p:nvSpPr>
          <p:cNvPr id="6" name="コンテンツ プレースホルダー 5"/>
          <p:cNvSpPr>
            <a:spLocks noGrp="1"/>
          </p:cNvSpPr>
          <p:nvPr>
            <p:ph sz="half" idx="2"/>
          </p:nvPr>
        </p:nvSpPr>
        <p:spPr>
          <a:xfrm>
            <a:off x="4612163" y="1325563"/>
            <a:ext cx="4422486" cy="4861502"/>
          </a:xfrm>
        </p:spPr>
        <p:txBody>
          <a:bodyPr>
            <a:noAutofit/>
          </a:bodyPr>
          <a:lstStyle/>
          <a:p>
            <a:pPr marL="0" indent="0" algn="just">
              <a:lnSpc>
                <a:spcPct val="120000"/>
              </a:lnSpc>
              <a:spcAft>
                <a:spcPts val="0"/>
              </a:spcAft>
              <a:buNone/>
            </a:pPr>
            <a:r>
              <a:rPr lang="en-US" altLang="ja-JP" sz="1200" u="sng" kern="100" dirty="0">
                <a:latin typeface="Century" panose="02040604050505020304" pitchFamily="18" charset="0"/>
                <a:ea typeface="ＭＳ 明朝" panose="02020609040205080304" pitchFamily="17" charset="-128"/>
                <a:cs typeface="Times New Roman" panose="02020603050405020304" pitchFamily="18" charset="0"/>
              </a:rPr>
              <a:t>195</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利益最大化原則は、しばしば他の</a:t>
            </a:r>
            <a:r>
              <a:rPr lang="ja-JP" altLang="ja-JP"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約因（</a:t>
            </a:r>
            <a:r>
              <a:rPr lang="en-US" altLang="ja-JP"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consideration</a:t>
            </a:r>
            <a:r>
              <a:rPr lang="ja-JP" altLang="ja-JP"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en-US" altLang="ja-JP" sz="1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から切り離されて一人歩きを始めます。利益最大化原則が一人歩きを始めるのは、</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economy</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という概念の本来の意味が誤解されているからです</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例えば、何か生産が増加しているとき、それが将来資源を先食いして、あるいは、健全な環境を毀損して為されたものであるかどうかに関心はほとんど払われません。森林伐採により生産が増加しているとき、土壌の砂漠化、生物多様性への悪影響、環境汚染拡大、これらによる損失を計算する人は極めてわずかです。一言で言えば</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businesses</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とは、関連する</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costs</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の断片だけを計算し支払い、利益が出るものを指しています。</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本来は、「分かち合った環境資源を消費することの経済的および社会的</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costs</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が、透明性をもって認識され将来世代や他民族でなく該</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costs</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を発生させた者達に負担される」ならば、その</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business</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活動は</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ethical</a:t>
            </a:r>
            <a:r>
              <a:rPr lang="ja-JP" altLang="ja-JP" sz="1200" b="1" dirty="0"/>
              <a:t> </a:t>
            </a:r>
            <a:r>
              <a:rPr lang="ja-JP" altLang="ja-JP" sz="1200" b="1" kern="100" dirty="0">
                <a:latin typeface="Century" panose="02040604050505020304" pitchFamily="18" charset="0"/>
                <a:ea typeface="ＭＳ 明朝" panose="02020609040205080304" pitchFamily="17" charset="-128"/>
                <a:cs typeface="Times New Roman" panose="02020603050405020304" pitchFamily="18" charset="0"/>
              </a:rPr>
              <a:t>であると考えられます</a:t>
            </a:r>
            <a:r>
              <a:rPr lang="en-US" altLang="ja-JP" sz="1200" b="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2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しかしながら現実に稼働している資源配賦</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resource allocation</a:t>
            </a:r>
            <a:r>
              <a:rPr lang="ja-JP" altLang="en-US" sz="1200" kern="100" dirty="0">
                <a:latin typeface="Century" panose="02040604050505020304" pitchFamily="18" charset="0"/>
                <a:ea typeface="ＭＳ 明朝" panose="02020609040205080304" pitchFamily="17" charset="-128"/>
                <a:cs typeface="Times New Roman" panose="02020603050405020304" pitchFamily="18" charset="0"/>
              </a:rPr>
              <a:t>）</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の論理組立ては、市場（</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market</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）による配賦であれ国家（</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state</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）の中央集権的計画による配賦であれ、その時々に現われた</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needs</a:t>
            </a:r>
            <a:r>
              <a:rPr lang="ja-JP" altLang="ja-JP" sz="1200" kern="100" dirty="0" err="1">
                <a:latin typeface="Century" panose="02040604050505020304" pitchFamily="18" charset="0"/>
                <a:ea typeface="ＭＳ 明朝" panose="02020609040205080304" pitchFamily="17" charset="-128"/>
                <a:cs typeface="Times New Roman" panose="02020603050405020304" pitchFamily="18" charset="0"/>
              </a:rPr>
              <a:t>への</a:t>
            </a:r>
            <a:r>
              <a:rPr lang="ja-JP" altLang="ja-JP" sz="1200" kern="100" dirty="0">
                <a:latin typeface="Century" panose="02040604050505020304" pitchFamily="18" charset="0"/>
                <a:ea typeface="ＭＳ 明朝" panose="02020609040205080304" pitchFamily="17" charset="-128"/>
                <a:cs typeface="Times New Roman" panose="02020603050405020304" pitchFamily="18" charset="0"/>
              </a:rPr>
              <a:t>対応をただ単に静的に分析することによって為されているのです。</a:t>
            </a:r>
            <a:endParaRPr lang="en-US"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lnSpc>
                <a:spcPct val="120000"/>
              </a:lnSpc>
              <a:spcAft>
                <a:spcPts val="0"/>
              </a:spcAft>
              <a:buNone/>
            </a:pP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 Benedict XVI, Encyclical Letter </a:t>
            </a:r>
            <a:r>
              <a:rPr lang="en-US" altLang="ja-JP" sz="1200" i="1" u="sng" kern="100" dirty="0">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3"/>
              </a:rPr>
              <a:t>Caritas in </a:t>
            </a:r>
            <a:r>
              <a:rPr lang="en-US" altLang="ja-JP" sz="1200" i="1" u="sng" kern="100" dirty="0" err="1">
                <a:solidFill>
                  <a:srgbClr val="0563C1"/>
                </a:solidFill>
                <a:latin typeface="Century" panose="02040604050505020304" pitchFamily="18" charset="0"/>
                <a:ea typeface="ＭＳ 明朝" panose="02020609040205080304" pitchFamily="17" charset="-128"/>
                <a:cs typeface="Times New Roman" panose="02020603050405020304" pitchFamily="18" charset="0"/>
                <a:hlinkClick r:id="rId3"/>
              </a:rPr>
              <a:t>Veritate</a:t>
            </a:r>
            <a:r>
              <a:rPr lang="en-US" altLang="ja-JP" sz="1200" i="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(29 June 2009), 50: </a:t>
            </a:r>
            <a:r>
              <a:rPr lang="en-US" altLang="ja-JP" sz="1200" i="1" kern="100" dirty="0">
                <a:latin typeface="Century" panose="02040604050505020304" pitchFamily="18" charset="0"/>
                <a:ea typeface="ＭＳ 明朝" panose="02020609040205080304" pitchFamily="17" charset="-128"/>
                <a:cs typeface="Times New Roman" panose="02020603050405020304" pitchFamily="18" charset="0"/>
              </a:rPr>
              <a:t>AAS </a:t>
            </a:r>
            <a:r>
              <a:rPr lang="en-US" altLang="ja-JP" sz="1200" kern="100" dirty="0">
                <a:latin typeface="Century" panose="02040604050505020304" pitchFamily="18" charset="0"/>
                <a:ea typeface="ＭＳ 明朝" panose="02020609040205080304" pitchFamily="17" charset="-128"/>
                <a:cs typeface="Times New Roman" panose="02020603050405020304" pitchFamily="18" charset="0"/>
              </a:rPr>
              <a:t>101 (2009), 686.</a:t>
            </a:r>
            <a:endParaRPr kumimoji="1" lang="ja-JP" altLang="en-US" sz="1200" dirty="0"/>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5FBEC02C-4E46-43E3-B7D4-5F8314A686E2}" type="slidenum">
              <a:rPr lang="ja-JP" altLang="en-US" smtClean="0"/>
              <a:pPr/>
              <a:t>4</a:t>
            </a:fld>
            <a:endParaRPr lang="ja-JP" altLang="en-US" dirty="0"/>
          </a:p>
        </p:txBody>
      </p:sp>
      <p:pic>
        <p:nvPicPr>
          <p:cNvPr id="7" name="図 6">
            <a:extLst>
              <a:ext uri="{FF2B5EF4-FFF2-40B4-BE49-F238E27FC236}">
                <a16:creationId xmlns:a16="http://schemas.microsoft.com/office/drawing/2014/main" xmlns="" id="{C350E4FE-31C9-4FA6-9C72-D14C8DAF77A7}"/>
              </a:ext>
            </a:extLst>
          </p:cNvPr>
          <p:cNvPicPr>
            <a:picLocks noChangeAspect="1"/>
          </p:cNvPicPr>
          <p:nvPr/>
        </p:nvPicPr>
        <p:blipFill>
          <a:blip r:embed="rId4"/>
          <a:stretch>
            <a:fillRect/>
          </a:stretch>
        </p:blipFill>
        <p:spPr>
          <a:xfrm>
            <a:off x="-10391" y="0"/>
            <a:ext cx="876300" cy="1200150"/>
          </a:xfrm>
          <a:prstGeom prst="rect">
            <a:avLst/>
          </a:prstGeom>
        </p:spPr>
      </p:pic>
      <p:sp>
        <p:nvSpPr>
          <p:cNvPr id="3" name="テキスト ボックス 2"/>
          <p:cNvSpPr txBox="1"/>
          <p:nvPr/>
        </p:nvSpPr>
        <p:spPr>
          <a:xfrm>
            <a:off x="736746" y="6123543"/>
            <a:ext cx="7544612" cy="738664"/>
          </a:xfrm>
          <a:prstGeom prst="rect">
            <a:avLst/>
          </a:prstGeom>
          <a:noFill/>
        </p:spPr>
        <p:txBody>
          <a:bodyPr wrap="square" rtlCol="0">
            <a:spAutoFit/>
          </a:bodyPr>
          <a:lstStyle/>
          <a:p>
            <a:r>
              <a:rPr lang="ja-JP"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約因</a:t>
            </a:r>
            <a:r>
              <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 (consideration) : </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或る契約において契約当事者双方が、交換し合う物事について相等性 </a:t>
            </a:r>
            <a:r>
              <a:rPr lang="en-US" altLang="ja-JP"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(adequacy)</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があると納得していること</a:t>
            </a:r>
            <a:r>
              <a:rPr lang="ja-JP" altLang="en-US" sz="14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。なお、相等性の妥当性について国家は口を</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挟まず、人の好みの多様性を</a:t>
            </a:r>
            <a:r>
              <a:rPr lang="ja-JP" altLang="en-US" sz="14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涵養するべきだ、</a:t>
            </a:r>
            <a:r>
              <a:rPr lang="ja-JP" altLang="en-US" sz="14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と</a:t>
            </a:r>
            <a:r>
              <a:rPr lang="ja-JP" altLang="en-US" sz="1400" b="1" kern="100" dirty="0" smtClean="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近年の西洋契約法では考えられている。</a:t>
            </a:r>
            <a:endParaRPr kumimoji="1" lang="ja-JP" altLang="en-US" sz="1400" dirty="0"/>
          </a:p>
        </p:txBody>
      </p:sp>
    </p:spTree>
    <p:extLst>
      <p:ext uri="{BB962C8B-B14F-4D97-AF65-F5344CB8AC3E}">
        <p14:creationId xmlns:p14="http://schemas.microsoft.com/office/powerpoint/2010/main" val="2201600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3517" y="330414"/>
            <a:ext cx="8936966" cy="1452282"/>
          </a:xfrm>
        </p:spPr>
        <p:txBody>
          <a:bodyPr>
            <a:normAutofit/>
          </a:bodyPr>
          <a:lstStyle/>
          <a:p>
            <a:pPr algn="ctr"/>
            <a:r>
              <a:rPr lang="en-US" altLang="ja-JP" sz="2400" dirty="0"/>
              <a:t>workers</a:t>
            </a:r>
            <a:r>
              <a:rPr lang="ja-JP" altLang="en-US" sz="2400" dirty="0"/>
              <a:t>が他者からの指示を受けながら</a:t>
            </a:r>
            <a:r>
              <a:rPr lang="en-US" altLang="ja-JP" sz="2400" dirty="0"/>
              <a:t>cooperate</a:t>
            </a:r>
            <a:r>
              <a:rPr lang="ja-JP" altLang="en-US" sz="2400" dirty="0"/>
              <a:t>する事業体と、</a:t>
            </a:r>
            <a:r>
              <a:rPr lang="en-US" altLang="ja-JP" sz="2400" dirty="0"/>
              <a:t/>
            </a:r>
            <a:br>
              <a:rPr lang="en-US" altLang="ja-JP" sz="2400" dirty="0"/>
            </a:br>
            <a:r>
              <a:rPr lang="en-US" altLang="ja-JP" sz="2400" dirty="0"/>
              <a:t>workers</a:t>
            </a:r>
            <a:r>
              <a:rPr lang="ja-JP" altLang="en-US" sz="2400" dirty="0"/>
              <a:t>自らの</a:t>
            </a:r>
            <a:r>
              <a:rPr lang="en-US" altLang="ja-JP" sz="2400" dirty="0"/>
              <a:t>intelligence</a:t>
            </a:r>
            <a:r>
              <a:rPr lang="ja-JP" altLang="en-US" sz="2400" dirty="0"/>
              <a:t>と</a:t>
            </a:r>
            <a:r>
              <a:rPr lang="en-US" altLang="ja-JP" sz="2400" dirty="0"/>
              <a:t>freedom</a:t>
            </a:r>
            <a:r>
              <a:rPr lang="ja-JP" altLang="en-US" sz="2400" dirty="0"/>
              <a:t>を行使することによって或る意味 “</a:t>
            </a:r>
            <a:r>
              <a:rPr lang="en-US" altLang="ja-JP" sz="2400" dirty="0"/>
              <a:t>work for themselves”</a:t>
            </a:r>
            <a:r>
              <a:rPr lang="ja-JP" altLang="en-US" sz="2400" dirty="0"/>
              <a:t>（自分達の為に</a:t>
            </a:r>
            <a:r>
              <a:rPr lang="en-US" altLang="ja-JP" sz="2400" dirty="0"/>
              <a:t>work</a:t>
            </a:r>
            <a:r>
              <a:rPr lang="ja-JP" altLang="en-US" sz="2400" dirty="0"/>
              <a:t>）する事業体</a:t>
            </a:r>
            <a:r>
              <a:rPr lang="en-US" altLang="ja-JP" sz="2400" dirty="0"/>
              <a:t/>
            </a:r>
            <a:br>
              <a:rPr lang="en-US" altLang="ja-JP" sz="2400" dirty="0"/>
            </a:br>
            <a:r>
              <a:rPr lang="ja-JP" altLang="en-US" sz="2400" dirty="0"/>
              <a:t>　　　　　　　　　　　　　　</a:t>
            </a:r>
            <a:r>
              <a:rPr lang="en-US" altLang="ja-JP" sz="1800" dirty="0"/>
              <a:t>1991</a:t>
            </a:r>
            <a:r>
              <a:rPr lang="ja-JP" altLang="en-US" sz="1800" dirty="0"/>
              <a:t>年ヨハネ･パウロ二世回勅</a:t>
            </a:r>
            <a:r>
              <a:rPr lang="en-US" altLang="ja-JP" sz="1800" i="1" dirty="0"/>
              <a:t>Centesimus Annus </a:t>
            </a:r>
            <a:r>
              <a:rPr lang="en-US" altLang="ja-JP" sz="1800" dirty="0"/>
              <a:t>43</a:t>
            </a:r>
            <a:endParaRPr kumimoji="1" lang="ja-JP" altLang="en-US" sz="2400" dirty="0"/>
          </a:p>
        </p:txBody>
      </p:sp>
      <p:sp>
        <p:nvSpPr>
          <p:cNvPr id="3" name="コンテンツ プレースホルダー 2"/>
          <p:cNvSpPr>
            <a:spLocks noGrp="1"/>
          </p:cNvSpPr>
          <p:nvPr>
            <p:ph idx="1"/>
          </p:nvPr>
        </p:nvSpPr>
        <p:spPr>
          <a:xfrm>
            <a:off x="181154" y="1917674"/>
            <a:ext cx="8859329" cy="5270739"/>
          </a:xfrm>
        </p:spPr>
        <p:txBody>
          <a:bodyPr>
            <a:normAutofit fontScale="47500" lnSpcReduction="20000"/>
          </a:bodyPr>
          <a:lstStyle/>
          <a:p>
            <a:pPr marL="0" indent="0" algn="just">
              <a:lnSpc>
                <a:spcPct val="120000"/>
              </a:lnSpc>
              <a:buNone/>
            </a:pPr>
            <a:r>
              <a:rPr lang="ja-JP" altLang="en-US" sz="3400" dirty="0"/>
              <a:t>　</a:t>
            </a:r>
            <a:r>
              <a:rPr lang="en-US" altLang="ja-JP" sz="3400" dirty="0"/>
              <a:t>the Church</a:t>
            </a:r>
            <a:r>
              <a:rPr lang="ja-JP" altLang="ja-JP" sz="3400" dirty="0" err="1"/>
              <a:t>は提</a:t>
            </a:r>
            <a:r>
              <a:rPr lang="ja-JP" altLang="ja-JP" sz="3400" dirty="0"/>
              <a:t>示すべき</a:t>
            </a:r>
            <a:r>
              <a:rPr lang="ja-JP" altLang="en-US" sz="3400" dirty="0"/>
              <a:t>経済</a:t>
            </a:r>
            <a:r>
              <a:rPr lang="en-US" altLang="ja-JP" sz="3400" dirty="0"/>
              <a:t>model</a:t>
            </a:r>
            <a:r>
              <a:rPr lang="ja-JP" altLang="ja-JP" sz="3400" dirty="0"/>
              <a:t>をもち合わせていません。けれども、現実的かつ真に有効な</a:t>
            </a:r>
            <a:r>
              <a:rPr lang="en-US" altLang="ja-JP" sz="3400" dirty="0"/>
              <a:t>model</a:t>
            </a:r>
            <a:r>
              <a:rPr lang="ja-JP" altLang="ja-JP" sz="3400" dirty="0"/>
              <a:t>を生み出せるのは、種々異なった歴史状況の枠のなかで、それぞれの社会、経済、政治、文化が互いに関連し合いながら織りなすすべての面において具体的な諸問題に、応答責任をもって取り組んでいる</a:t>
            </a:r>
            <a:r>
              <a:rPr lang="en-US" altLang="ja-JP" sz="3400" dirty="0"/>
              <a:t>all</a:t>
            </a:r>
            <a:r>
              <a:rPr lang="ja-JP" altLang="ja-JP" sz="3400" dirty="0"/>
              <a:t>（全人類）の努力があって初めて可能となります。この様な</a:t>
            </a:r>
            <a:r>
              <a:rPr lang="en-US" altLang="ja-JP" sz="3400" dirty="0"/>
              <a:t>task</a:t>
            </a:r>
            <a:r>
              <a:rPr lang="ja-JP" altLang="ja-JP" sz="3400" dirty="0"/>
              <a:t>（任務）のために</a:t>
            </a:r>
            <a:r>
              <a:rPr lang="en-US" altLang="ja-JP" sz="3400" dirty="0"/>
              <a:t>the Church</a:t>
            </a:r>
            <a:r>
              <a:rPr lang="ja-JP" altLang="ja-JP" sz="3400" dirty="0"/>
              <a:t>は、不可欠で理想的な方向づけの一例 </a:t>
            </a:r>
            <a:r>
              <a:rPr lang="en-US" altLang="ja-JP" sz="3400" dirty="0"/>
              <a:t>(an </a:t>
            </a:r>
            <a:r>
              <a:rPr lang="en-US" altLang="ja-JP" sz="3400" i="1" dirty="0"/>
              <a:t>indispensable and ideal orientation</a:t>
            </a:r>
            <a:r>
              <a:rPr lang="en-US" altLang="ja-JP" sz="3400" dirty="0"/>
              <a:t>)</a:t>
            </a:r>
            <a:r>
              <a:rPr lang="ja-JP" altLang="ja-JP" sz="3400" dirty="0"/>
              <a:t>として</a:t>
            </a:r>
            <a:r>
              <a:rPr lang="en-US" altLang="ja-JP" sz="3400" dirty="0"/>
              <a:t>CST</a:t>
            </a:r>
            <a:r>
              <a:rPr lang="ja-JP" altLang="ja-JP" sz="3400" dirty="0"/>
              <a:t>（カトリック社会教説、</a:t>
            </a:r>
            <a:r>
              <a:rPr lang="en-US" altLang="ja-JP" sz="3400" dirty="0"/>
              <a:t>Catholic Social Teaching</a:t>
            </a:r>
            <a:r>
              <a:rPr lang="ja-JP" altLang="ja-JP" sz="3400" dirty="0"/>
              <a:t>）を提示します。この教えは、前述のように、</a:t>
            </a:r>
            <a:r>
              <a:rPr lang="en-US" altLang="ja-JP" sz="3400" dirty="0"/>
              <a:t>market</a:t>
            </a:r>
            <a:r>
              <a:rPr lang="ja-JP" altLang="ja-JP" sz="3400" dirty="0"/>
              <a:t>と</a:t>
            </a:r>
            <a:r>
              <a:rPr lang="en-US" altLang="ja-JP" sz="3400" dirty="0"/>
              <a:t>enterprise</a:t>
            </a:r>
            <a:r>
              <a:rPr lang="ja-JP" altLang="ja-JP" sz="3400" dirty="0"/>
              <a:t>の</a:t>
            </a:r>
            <a:r>
              <a:rPr lang="en-US" altLang="ja-JP" sz="3400" dirty="0"/>
              <a:t>positive</a:t>
            </a:r>
            <a:r>
              <a:rPr lang="ja-JP" altLang="ja-JP" sz="3400" dirty="0"/>
              <a:t>な価値を認めますが、同時に、これらが共通善に方向づけられなければならないと指摘します。従って</a:t>
            </a:r>
            <a:r>
              <a:rPr lang="en-US" altLang="ja-JP" sz="3400" dirty="0"/>
              <a:t>CST</a:t>
            </a:r>
            <a:r>
              <a:rPr lang="ja-JP" altLang="ja-JP" sz="3400" dirty="0"/>
              <a:t>は、</a:t>
            </a:r>
            <a:r>
              <a:rPr lang="en-US" altLang="ja-JP" sz="3400" dirty="0"/>
              <a:t>workers’ efforts</a:t>
            </a:r>
            <a:r>
              <a:rPr lang="ja-JP" altLang="ja-JP" sz="3400" dirty="0"/>
              <a:t>が自らの尊厳に対して</a:t>
            </a:r>
            <a:r>
              <a:rPr lang="en-US" altLang="ja-JP" sz="3400" dirty="0"/>
              <a:t>full respect</a:t>
            </a:r>
            <a:r>
              <a:rPr lang="ja-JP" altLang="ja-JP" sz="3400" dirty="0"/>
              <a:t>を獲得できるのならば、</a:t>
            </a:r>
            <a:r>
              <a:rPr lang="en-US" altLang="ja-JP" sz="3400" dirty="0"/>
              <a:t>the life of industrial enterprises</a:t>
            </a:r>
            <a:r>
              <a:rPr lang="ja-JP" altLang="ja-JP" sz="3400" dirty="0"/>
              <a:t>（様々な産業事業体での生活）に</a:t>
            </a:r>
            <a:r>
              <a:rPr lang="en-US" altLang="ja-JP" sz="3400" dirty="0"/>
              <a:t>participation</a:t>
            </a:r>
            <a:r>
              <a:rPr lang="ja-JP" altLang="ja-JP" sz="3400" dirty="0"/>
              <a:t>（主体的に参加）することは</a:t>
            </a:r>
            <a:r>
              <a:rPr lang="en-US" altLang="ja-JP" sz="3400" dirty="0"/>
              <a:t>legitimacy</a:t>
            </a:r>
            <a:r>
              <a:rPr lang="ja-JP" altLang="ja-JP" sz="3400" dirty="0"/>
              <a:t>（地上世界の法律的正当性）があると認めています。</a:t>
            </a:r>
            <a:r>
              <a:rPr lang="ja-JP" altLang="ja-JP" sz="3400" dirty="0">
                <a:solidFill>
                  <a:srgbClr val="FF0000"/>
                </a:solidFill>
              </a:rPr>
              <a:t>つまり</a:t>
            </a:r>
            <a:r>
              <a:rPr lang="en-US" altLang="ja-JP" sz="3400" dirty="0">
                <a:solidFill>
                  <a:srgbClr val="FF0000"/>
                </a:solidFill>
              </a:rPr>
              <a:t>CST</a:t>
            </a:r>
            <a:r>
              <a:rPr lang="ja-JP" altLang="ja-JP" sz="3400" dirty="0">
                <a:solidFill>
                  <a:srgbClr val="FF0000"/>
                </a:solidFill>
              </a:rPr>
              <a:t>では、</a:t>
            </a:r>
            <a:r>
              <a:rPr lang="en-US" altLang="ja-JP" sz="3400" dirty="0">
                <a:solidFill>
                  <a:srgbClr val="FF0000"/>
                </a:solidFill>
              </a:rPr>
              <a:t>workers</a:t>
            </a:r>
            <a:r>
              <a:rPr lang="ja-JP" altLang="ja-JP" sz="3400" dirty="0">
                <a:solidFill>
                  <a:srgbClr val="FF0000"/>
                </a:solidFill>
              </a:rPr>
              <a:t>が他者からの指示を受けながら</a:t>
            </a:r>
            <a:r>
              <a:rPr lang="en-US" altLang="ja-JP" sz="3400" dirty="0">
                <a:solidFill>
                  <a:srgbClr val="FF0000"/>
                </a:solidFill>
              </a:rPr>
              <a:t>cooperate</a:t>
            </a:r>
            <a:r>
              <a:rPr lang="ja-JP" altLang="ja-JP" sz="3400" dirty="0">
                <a:solidFill>
                  <a:srgbClr val="FF0000"/>
                </a:solidFill>
              </a:rPr>
              <a:t>する事業体の</a:t>
            </a:r>
            <a:r>
              <a:rPr lang="en-US" altLang="ja-JP" sz="3400" dirty="0">
                <a:solidFill>
                  <a:srgbClr val="FF0000"/>
                </a:solidFill>
              </a:rPr>
              <a:t>legitimacy</a:t>
            </a:r>
            <a:r>
              <a:rPr lang="ja-JP" altLang="ja-JP" sz="3400" dirty="0">
                <a:solidFill>
                  <a:srgbClr val="FF0000"/>
                </a:solidFill>
              </a:rPr>
              <a:t>を認める一方で、</a:t>
            </a:r>
            <a:r>
              <a:rPr lang="en-US" altLang="ja-JP" sz="3400" dirty="0">
                <a:solidFill>
                  <a:srgbClr val="FF0000"/>
                </a:solidFill>
              </a:rPr>
              <a:t>workers</a:t>
            </a:r>
            <a:r>
              <a:rPr lang="ja-JP" altLang="ja-JP" sz="3400" dirty="0">
                <a:solidFill>
                  <a:srgbClr val="FF0000"/>
                </a:solidFill>
              </a:rPr>
              <a:t>自らの</a:t>
            </a:r>
            <a:r>
              <a:rPr lang="en-US" altLang="ja-JP" sz="3400" dirty="0">
                <a:solidFill>
                  <a:srgbClr val="FF0000"/>
                </a:solidFill>
              </a:rPr>
              <a:t>intelligence</a:t>
            </a:r>
            <a:r>
              <a:rPr lang="ja-JP" altLang="ja-JP" sz="3400" dirty="0">
                <a:solidFill>
                  <a:srgbClr val="FF0000"/>
                </a:solidFill>
              </a:rPr>
              <a:t>と</a:t>
            </a:r>
            <a:r>
              <a:rPr lang="en-US" altLang="ja-JP" sz="3400" dirty="0">
                <a:solidFill>
                  <a:srgbClr val="FF0000"/>
                </a:solidFill>
              </a:rPr>
              <a:t>freedom</a:t>
            </a:r>
            <a:r>
              <a:rPr lang="ja-JP" altLang="ja-JP" sz="3400" dirty="0">
                <a:solidFill>
                  <a:srgbClr val="FF0000"/>
                </a:solidFill>
              </a:rPr>
              <a:t>を行使することによって或る意味 </a:t>
            </a:r>
            <a:r>
              <a:rPr lang="en-US" altLang="ja-JP" sz="3400" dirty="0">
                <a:solidFill>
                  <a:srgbClr val="FF0000"/>
                </a:solidFill>
              </a:rPr>
              <a:t>“work for themselves</a:t>
            </a:r>
            <a:r>
              <a:rPr lang="ja-JP" altLang="ja-JP" sz="3400" dirty="0">
                <a:solidFill>
                  <a:srgbClr val="FF0000"/>
                </a:solidFill>
              </a:rPr>
              <a:t>”（自分達の為に</a:t>
            </a:r>
            <a:r>
              <a:rPr lang="en-US" altLang="ja-JP" sz="3400" dirty="0">
                <a:solidFill>
                  <a:srgbClr val="FF0000"/>
                </a:solidFill>
              </a:rPr>
              <a:t>work</a:t>
            </a:r>
            <a:r>
              <a:rPr lang="ja-JP" altLang="ja-JP" sz="3400" dirty="0">
                <a:solidFill>
                  <a:srgbClr val="FF0000"/>
                </a:solidFill>
              </a:rPr>
              <a:t>）する事業体の</a:t>
            </a:r>
            <a:r>
              <a:rPr lang="en-US" altLang="ja-JP" sz="3400" dirty="0">
                <a:solidFill>
                  <a:srgbClr val="FF0000"/>
                </a:solidFill>
              </a:rPr>
              <a:t>legitimacy</a:t>
            </a:r>
            <a:r>
              <a:rPr lang="ja-JP" altLang="ja-JP" sz="3400" dirty="0">
                <a:solidFill>
                  <a:srgbClr val="FF0000"/>
                </a:solidFill>
              </a:rPr>
              <a:t>を認めています。</a:t>
            </a:r>
            <a:endParaRPr lang="en-US" altLang="ja-JP" sz="3400" dirty="0">
              <a:solidFill>
                <a:srgbClr val="FF0000"/>
              </a:solidFill>
            </a:endParaRPr>
          </a:p>
          <a:p>
            <a:pPr marL="0" indent="0" algn="just">
              <a:lnSpc>
                <a:spcPct val="120000"/>
              </a:lnSpc>
              <a:buNone/>
            </a:pPr>
            <a:r>
              <a:rPr kumimoji="1" lang="ja-JP" altLang="en-US" dirty="0">
                <a:solidFill>
                  <a:srgbClr val="FF0000"/>
                </a:solidFill>
              </a:rPr>
              <a:t>　</a:t>
            </a:r>
            <a:r>
              <a:rPr kumimoji="1" lang="ja-JP" altLang="en-US" dirty="0"/>
              <a:t>原英文：</a:t>
            </a:r>
            <a:r>
              <a:rPr lang="en-US" altLang="ja-JP" dirty="0"/>
              <a:t>The Church has no models to present; models that are real and truly effective can only arise within the framework of different historical situations, through the efforts of all those who responsibly confront concrete problems in all their social, economic, political and cultural aspects, as these interact with one another.   For such a task the Church offers her social teaching as an </a:t>
            </a:r>
            <a:r>
              <a:rPr lang="en-US" altLang="ja-JP" i="1" dirty="0"/>
              <a:t>indispensable and ideal orientation</a:t>
            </a:r>
            <a:r>
              <a:rPr lang="en-US" altLang="ja-JP" dirty="0"/>
              <a:t>, a teaching which, as already mentioned, recognizes the positive value of the market and of enterprise, but which at the same time points out that these need to be oriented towards the common good.   This teaching also recognizes the legitimacy of workers' efforts to obtain full respect for their dignity and to gain broader areas of participation in the life of industrial enterprises so that, while cooperating with others and under the direction of others, they can in a certain sense "work for themselves" through the exercise of their intelligence and freedom.</a:t>
            </a:r>
            <a:r>
              <a:rPr kumimoji="1" lang="ja-JP" altLang="en-US" dirty="0">
                <a:solidFill>
                  <a:srgbClr val="FF0000"/>
                </a:solidFill>
              </a:rPr>
              <a:t>　</a:t>
            </a:r>
          </a:p>
        </p:txBody>
      </p:sp>
      <p:sp>
        <p:nvSpPr>
          <p:cNvPr id="4" name="スライド番号プレースホルダー 3"/>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5</a:t>
            </a:fld>
            <a:endParaRPr lang="ja-JP" altLang="en-US" dirty="0">
              <a:solidFill>
                <a:prstClr val="black">
                  <a:tint val="75000"/>
                </a:prstClr>
              </a:solidFill>
            </a:endParaRPr>
          </a:p>
        </p:txBody>
      </p:sp>
      <p:pic>
        <p:nvPicPr>
          <p:cNvPr id="5" name="図 4">
            <a:extLst>
              <a:ext uri="{FF2B5EF4-FFF2-40B4-BE49-F238E27FC236}">
                <a16:creationId xmlns:a16="http://schemas.microsoft.com/office/drawing/2014/main" xmlns="" id="{2DBE7743-A724-4656-B240-EBEF8C3F0D5C}"/>
              </a:ext>
            </a:extLst>
          </p:cNvPr>
          <p:cNvPicPr>
            <a:picLocks noChangeAspect="1"/>
          </p:cNvPicPr>
          <p:nvPr/>
        </p:nvPicPr>
        <p:blipFill rotWithShape="1">
          <a:blip r:embed="rId3"/>
          <a:srcRect r="25454"/>
          <a:stretch/>
        </p:blipFill>
        <p:spPr>
          <a:xfrm>
            <a:off x="120769" y="1056555"/>
            <a:ext cx="810743" cy="936791"/>
          </a:xfrm>
          <a:prstGeom prst="rect">
            <a:avLst/>
          </a:prstGeom>
        </p:spPr>
      </p:pic>
      <p:sp>
        <p:nvSpPr>
          <p:cNvPr id="6" name="テキスト ボックス 5">
            <a:extLst>
              <a:ext uri="{FF2B5EF4-FFF2-40B4-BE49-F238E27FC236}">
                <a16:creationId xmlns:a16="http://schemas.microsoft.com/office/drawing/2014/main" xmlns="" id="{5E8A4599-FAEB-4C2A-BD07-4ECF901C7DBB}"/>
              </a:ext>
            </a:extLst>
          </p:cNvPr>
          <p:cNvSpPr txBox="1"/>
          <p:nvPr/>
        </p:nvSpPr>
        <p:spPr>
          <a:xfrm>
            <a:off x="1269610" y="-64902"/>
            <a:ext cx="6308137" cy="369332"/>
          </a:xfrm>
          <a:prstGeom prst="rect">
            <a:avLst/>
          </a:prstGeom>
          <a:noFill/>
        </p:spPr>
        <p:txBody>
          <a:bodyPr wrap="none" rtlCol="0">
            <a:spAutoFit/>
          </a:bodyPr>
          <a:lstStyle/>
          <a:p>
            <a:r>
              <a:rPr kumimoji="1" lang="ja-JP" altLang="en-US" dirty="0">
                <a:solidFill>
                  <a:srgbClr val="FF0000"/>
                </a:solidFill>
                <a:latin typeface="AR P教科書体M" panose="03000600000000000000" pitchFamily="66" charset="-128"/>
                <a:ea typeface="AR P教科書体M" panose="03000600000000000000" pitchFamily="66" charset="-128"/>
              </a:rPr>
              <a:t>西洋社会では二種類の事業体が</a:t>
            </a:r>
            <a:r>
              <a:rPr kumimoji="1" lang="en-US" altLang="ja-JP" dirty="0">
                <a:solidFill>
                  <a:srgbClr val="FF0000"/>
                </a:solidFill>
                <a:latin typeface="AR P教科書体M" panose="03000600000000000000" pitchFamily="66" charset="-128"/>
                <a:ea typeface="AR P教科書体M" panose="03000600000000000000" pitchFamily="66" charset="-128"/>
              </a:rPr>
              <a:t>legitimate</a:t>
            </a:r>
            <a:r>
              <a:rPr kumimoji="1" lang="ja-JP" altLang="en-US" dirty="0">
                <a:solidFill>
                  <a:srgbClr val="FF0000"/>
                </a:solidFill>
                <a:latin typeface="AR P教科書体M" panose="03000600000000000000" pitchFamily="66" charset="-128"/>
                <a:ea typeface="AR P教科書体M" panose="03000600000000000000" pitchFamily="66" charset="-128"/>
              </a:rPr>
              <a:t>であると認められている</a:t>
            </a:r>
          </a:p>
        </p:txBody>
      </p:sp>
    </p:spTree>
    <p:extLst>
      <p:ext uri="{BB962C8B-B14F-4D97-AF65-F5344CB8AC3E}">
        <p14:creationId xmlns:p14="http://schemas.microsoft.com/office/powerpoint/2010/main" val="42434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sz="2800" dirty="0"/>
              <a:t>Partnership</a:t>
            </a:r>
            <a:r>
              <a:rPr kumimoji="1" lang="ja-JP" altLang="en-US" sz="2800" dirty="0"/>
              <a:t>と</a:t>
            </a:r>
            <a:r>
              <a:rPr kumimoji="1" lang="en-US" altLang="ja-JP" sz="2800" dirty="0"/>
              <a:t>Corporate</a:t>
            </a:r>
            <a:r>
              <a:rPr kumimoji="1" lang="en-US" altLang="ja-JP" dirty="0"/>
              <a:t/>
            </a:r>
            <a:br>
              <a:rPr kumimoji="1" lang="en-US" altLang="ja-JP" dirty="0"/>
            </a:br>
            <a:r>
              <a:rPr kumimoji="1" lang="ja-JP" altLang="en-US" dirty="0"/>
              <a:t>四つの相違点</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92675684"/>
              </p:ext>
            </p:extLst>
          </p:nvPr>
        </p:nvGraphicFramePr>
        <p:xfrm>
          <a:off x="628650" y="1615900"/>
          <a:ext cx="8062344" cy="4783416"/>
        </p:xfrm>
        <a:graphic>
          <a:graphicData uri="http://schemas.openxmlformats.org/drawingml/2006/table">
            <a:tbl>
              <a:tblPr firstRow="1" bandRow="1">
                <a:tableStyleId>{5940675A-B579-460E-94D1-54222C63F5DA}</a:tableStyleId>
              </a:tblPr>
              <a:tblGrid>
                <a:gridCol w="1216928">
                  <a:extLst>
                    <a:ext uri="{9D8B030D-6E8A-4147-A177-3AD203B41FA5}">
                      <a16:colId xmlns:a16="http://schemas.microsoft.com/office/drawing/2014/main" xmlns="" val="20000"/>
                    </a:ext>
                  </a:extLst>
                </a:gridCol>
                <a:gridCol w="3565321">
                  <a:extLst>
                    <a:ext uri="{9D8B030D-6E8A-4147-A177-3AD203B41FA5}">
                      <a16:colId xmlns:a16="http://schemas.microsoft.com/office/drawing/2014/main" xmlns="" val="20001"/>
                    </a:ext>
                  </a:extLst>
                </a:gridCol>
                <a:gridCol w="3280095">
                  <a:extLst>
                    <a:ext uri="{9D8B030D-6E8A-4147-A177-3AD203B41FA5}">
                      <a16:colId xmlns:a16="http://schemas.microsoft.com/office/drawing/2014/main" xmlns="" val="20002"/>
                    </a:ext>
                  </a:extLst>
                </a:gridCol>
              </a:tblGrid>
              <a:tr h="574451">
                <a:tc>
                  <a:txBody>
                    <a:bodyPr/>
                    <a:lstStyle/>
                    <a:p>
                      <a:r>
                        <a:rPr lang="ja-JP" altLang="en-US" dirty="0"/>
                        <a:t>　　　組織</a:t>
                      </a:r>
                      <a:r>
                        <a:rPr lang="en-US" altLang="ja-JP" dirty="0"/>
                        <a:t/>
                      </a:r>
                      <a:br>
                        <a:rPr lang="en-US" altLang="ja-JP" dirty="0"/>
                      </a:br>
                      <a:r>
                        <a:rPr lang="ja-JP" altLang="en-US" dirty="0"/>
                        <a:t>観点</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38100" cap="flat" cmpd="sng" algn="ctr">
                      <a:solidFill>
                        <a:schemeClr val="tx1"/>
                      </a:solidFill>
                      <a:prstDash val="solid"/>
                      <a:round/>
                      <a:headEnd type="none" w="med" len="med"/>
                      <a:tailEnd type="none" w="med" len="med"/>
                    </a:lnTlToBr>
                  </a:tcPr>
                </a:tc>
                <a:tc>
                  <a:txBody>
                    <a:bodyPr/>
                    <a:lstStyle/>
                    <a:p>
                      <a:pPr algn="ctr"/>
                      <a:r>
                        <a:rPr lang="en-US" altLang="ja-JP" sz="3200" dirty="0"/>
                        <a:t>Partnership</a:t>
                      </a:r>
                      <a:endParaRPr lang="ja-JP" altLang="en-US" sz="3200" dirty="0"/>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3200" dirty="0"/>
                        <a:t>Corporate</a:t>
                      </a:r>
                      <a:endParaRPr lang="ja-JP" altLang="en-US" sz="3200" dirty="0"/>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0"/>
                  </a:ext>
                </a:extLst>
              </a:tr>
              <a:tr h="1035834">
                <a:tc>
                  <a:txBody>
                    <a:bodyPr/>
                    <a:lstStyle/>
                    <a:p>
                      <a:pPr algn="ctr"/>
                      <a:r>
                        <a:rPr kumimoji="1" lang="ja-JP" altLang="en-US" dirty="0"/>
                        <a:t>契約法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kumimoji="1" lang="en-US" altLang="ja-JP" dirty="0"/>
                        <a:t>freedom of contract</a:t>
                      </a:r>
                      <a:br>
                        <a:rPr kumimoji="1" lang="en-US" altLang="ja-JP" dirty="0"/>
                      </a:br>
                      <a:r>
                        <a:rPr kumimoji="1" lang="ja-JP" altLang="en-US" sz="1200" dirty="0">
                          <a:solidFill>
                            <a:srgbClr val="FF0000"/>
                          </a:solidFill>
                        </a:rPr>
                        <a:t>約因（</a:t>
                      </a:r>
                      <a:r>
                        <a:rPr kumimoji="1" lang="en-US" altLang="ja-JP" sz="1200" dirty="0">
                          <a:solidFill>
                            <a:srgbClr val="FF0000"/>
                          </a:solidFill>
                        </a:rPr>
                        <a:t>consideration</a:t>
                      </a:r>
                      <a:r>
                        <a:rPr kumimoji="1" lang="ja-JP" altLang="en-US" sz="1200" dirty="0">
                          <a:solidFill>
                            <a:srgbClr val="FF0000"/>
                          </a:solidFill>
                        </a:rPr>
                        <a:t>）は、契約者間合意があれば、何でもよい。</a:t>
                      </a:r>
                      <a:r>
                        <a:rPr kumimoji="1" lang="ja-JP" altLang="en-US" sz="1200" dirty="0"/>
                        <a:t>結婚契約の約因が、お金でないことを思い浮かべれば</a:t>
                      </a:r>
                      <a:r>
                        <a:rPr kumimoji="1" lang="en-US" altLang="ja-JP" sz="1200" dirty="0"/>
                        <a:t>freedom of contract</a:t>
                      </a:r>
                      <a:r>
                        <a:rPr kumimoji="1" lang="ja-JP" altLang="en-US" sz="1200" dirty="0"/>
                        <a:t>とは何か理解できる</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kumimoji="1" lang="en-US" altLang="ja-JP" dirty="0"/>
                        <a:t>liberty of contract</a:t>
                      </a:r>
                    </a:p>
                    <a:p>
                      <a:pPr algn="ctr"/>
                      <a:r>
                        <a:rPr kumimoji="1" lang="ja-JP" altLang="en-US" sz="1200" dirty="0"/>
                        <a:t>約因は「お金」</a:t>
                      </a:r>
                      <a:endParaRPr kumimoji="1" lang="en-US" altLang="ja-JP" sz="1200" dirty="0"/>
                    </a:p>
                    <a:p>
                      <a:pPr algn="ctr"/>
                      <a:r>
                        <a:rPr kumimoji="1" lang="ja-JP" altLang="en-US" sz="1200" dirty="0">
                          <a:solidFill>
                            <a:srgbClr val="FF0000"/>
                          </a:solidFill>
                        </a:rPr>
                        <a:t>利益最大化原則</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xmlns="" val="10001"/>
                  </a:ext>
                </a:extLst>
              </a:tr>
              <a:tr h="1035834">
                <a:tc>
                  <a:txBody>
                    <a:bodyPr/>
                    <a:lstStyle/>
                    <a:p>
                      <a:pPr algn="ctr"/>
                      <a:r>
                        <a:rPr kumimoji="1" lang="ja-JP" altLang="en-US" dirty="0"/>
                        <a:t>会社法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kumimoji="1" lang="en-US" altLang="ja-JP" dirty="0"/>
                        <a:t>closely held company</a:t>
                      </a:r>
                    </a:p>
                    <a:p>
                      <a:pPr algn="ctr"/>
                      <a:r>
                        <a:rPr kumimoji="1" lang="en-US" altLang="ja-JP" dirty="0"/>
                        <a:t>term company or at-will company</a:t>
                      </a:r>
                    </a:p>
                    <a:p>
                      <a:pPr algn="ctr"/>
                      <a:r>
                        <a:rPr kumimoji="1" lang="ja-JP" altLang="en-US" sz="1200" dirty="0"/>
                        <a:t>（仲間内の親密運営。期限ないし意思表示で解散）</a:t>
                      </a:r>
                    </a:p>
                  </a:txBody>
                  <a:tcPr anchor="ctr">
                    <a:lnL w="381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algn="ctr"/>
                      <a:r>
                        <a:rPr kumimoji="1" lang="en-US" altLang="ja-JP" dirty="0"/>
                        <a:t>publicly held concern</a:t>
                      </a:r>
                      <a:br>
                        <a:rPr kumimoji="1" lang="en-US" altLang="ja-JP" dirty="0"/>
                      </a:br>
                      <a:r>
                        <a:rPr kumimoji="1" lang="en-US" altLang="ja-JP" dirty="0"/>
                        <a:t>going concern</a:t>
                      </a:r>
                    </a:p>
                    <a:p>
                      <a:pPr algn="ctr"/>
                      <a:r>
                        <a:rPr kumimoji="1" lang="ja-JP" altLang="en-US" sz="1200" dirty="0"/>
                        <a:t>（誰でも参加可能。永続企業）</a:t>
                      </a:r>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xmlns="" val="10002"/>
                  </a:ext>
                </a:extLst>
              </a:tr>
              <a:tr h="10358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会計法</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kumimoji="1" lang="ja-JP" altLang="en-US" sz="1800" dirty="0"/>
                        <a:t>当事者達（</a:t>
                      </a:r>
                      <a:r>
                        <a:rPr kumimoji="1" lang="en-US" altLang="ja-JP" sz="1800" dirty="0"/>
                        <a:t>partners</a:t>
                      </a:r>
                      <a:r>
                        <a:rPr kumimoji="1" lang="ja-JP" altLang="en-US" sz="1800" dirty="0"/>
                        <a:t>）が、</a:t>
                      </a:r>
                      <a:endParaRPr kumimoji="1" lang="en-US" altLang="ja-JP" sz="1800" dirty="0"/>
                    </a:p>
                    <a:p>
                      <a:pPr algn="ctr"/>
                      <a:r>
                        <a:rPr kumimoji="1" lang="ja-JP" altLang="en-US" sz="1200" dirty="0"/>
                        <a:t>会計手法を任意に選択し、</a:t>
                      </a:r>
                      <a:r>
                        <a:rPr kumimoji="1" lang="ja-JP" altLang="en-US" sz="1200" b="1" dirty="0"/>
                        <a:t>利益認識を行う</a:t>
                      </a:r>
                      <a:r>
                        <a:rPr kumimoji="1" lang="ja-JP" altLang="en-US" sz="1200" b="0" dirty="0"/>
                        <a:t>。</a:t>
                      </a:r>
                      <a:endParaRPr kumimoji="1" lang="en-US" altLang="ja-JP" sz="1200" b="0" dirty="0"/>
                    </a:p>
                    <a:p>
                      <a:pPr algn="ctr"/>
                      <a:r>
                        <a:rPr kumimoji="1" lang="ja-JP" altLang="en-US" sz="1200" dirty="0"/>
                        <a:t>例えば、年度毎でなく解散時に一回だけ利益認識するのも、中途認識利益を</a:t>
                      </a:r>
                      <a:r>
                        <a:rPr kumimoji="1" lang="en-US" altLang="ja-JP" sz="1200" dirty="0"/>
                        <a:t>partners</a:t>
                      </a:r>
                      <a:r>
                        <a:rPr kumimoji="1" lang="ja-JP" altLang="en-US" sz="1200" dirty="0"/>
                        <a:t>に配分する</a:t>
                      </a:r>
                      <a:r>
                        <a:rPr kumimoji="1" lang="ja-JP" altLang="en-US" sz="1200"/>
                        <a:t>のも、可</a:t>
                      </a:r>
                      <a:endParaRPr kumimoji="1" lang="ja-JP" altLang="en-US" sz="1200" dirty="0"/>
                    </a:p>
                  </a:txBody>
                  <a:tcPr anchor="ctr">
                    <a:lnL w="381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国家が、</a:t>
                      </a:r>
                      <a:endParaRPr kumimoji="1" lang="en-US" altLang="ja-JP"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組織の税務会計に発生主義会計を強制し、</a:t>
                      </a:r>
                      <a:endParaRPr kumimoji="1" lang="en-US" altLang="ja-JP"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t>毎年度、課税所得を</a:t>
                      </a:r>
                      <a:r>
                        <a:rPr kumimoji="1" lang="ja-JP" altLang="en-US" sz="1200" b="0" dirty="0"/>
                        <a:t>発生させ</a:t>
                      </a:r>
                      <a:endParaRPr kumimoji="1" lang="en-US" altLang="ja-JP" sz="1200" b="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t>認識する権限を持つ</a:t>
                      </a:r>
                      <a:endParaRPr kumimoji="1" lang="en-US" altLang="ja-JP" sz="1200" b="1" dirty="0"/>
                    </a:p>
                  </a:txBody>
                  <a:tcPr anchor="ctr">
                    <a:lnR w="38100" cap="flat" cmpd="sng" algn="ctr">
                      <a:solidFill>
                        <a:schemeClr val="tx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xmlns="" val="10003"/>
                  </a:ext>
                </a:extLst>
              </a:tr>
              <a:tr h="1035834">
                <a:tc>
                  <a:txBody>
                    <a:bodyPr/>
                    <a:lstStyle/>
                    <a:p>
                      <a:pPr algn="ctr"/>
                      <a:r>
                        <a:rPr kumimoji="1" lang="ja-JP" altLang="en-US" dirty="0"/>
                        <a:t>税法</a:t>
                      </a:r>
                      <a:r>
                        <a:rPr kumimoji="1" lang="en-US" altLang="ja-JP" dirty="0"/>
                        <a:t/>
                      </a:r>
                      <a:br>
                        <a:rPr kumimoji="1" lang="en-US" altLang="ja-JP" dirty="0"/>
                      </a:br>
                      <a:r>
                        <a:rPr kumimoji="1" lang="en-US" altLang="ja-JP" dirty="0"/>
                        <a:t>income tax</a:t>
                      </a:r>
                      <a:endParaRPr kumimoji="1" lang="ja-JP" altLang="en-US"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kumimoji="1" lang="ja-JP" altLang="en-US" dirty="0"/>
                        <a:t>組織に</a:t>
                      </a:r>
                      <a:r>
                        <a:rPr kumimoji="1" lang="en-US" altLang="ja-JP" dirty="0"/>
                        <a:t>income tax</a:t>
                      </a:r>
                      <a:r>
                        <a:rPr kumimoji="1" lang="ja-JP" altLang="en-US" dirty="0"/>
                        <a:t>が課されない。</a:t>
                      </a:r>
                      <a:endParaRPr kumimoji="1" lang="en-US" altLang="ja-JP" dirty="0"/>
                    </a:p>
                    <a:p>
                      <a:pPr algn="ctr"/>
                      <a:r>
                        <a:rPr kumimoji="1" lang="en-US" altLang="ja-JP" sz="1200" dirty="0"/>
                        <a:t>partnership</a:t>
                      </a:r>
                      <a:r>
                        <a:rPr kumimoji="1" lang="ja-JP" altLang="en-US" sz="1200" dirty="0"/>
                        <a:t>が利益を、解散時であれ中途であれ認識し、</a:t>
                      </a:r>
                      <a:r>
                        <a:rPr kumimoji="1" lang="en-US" altLang="ja-JP" sz="1200" dirty="0"/>
                        <a:t>partners</a:t>
                      </a:r>
                      <a:r>
                        <a:rPr kumimoji="1" lang="ja-JP" altLang="en-US" sz="1200" dirty="0"/>
                        <a:t>にその配分をパススルーすると、該</a:t>
                      </a:r>
                      <a:r>
                        <a:rPr kumimoji="1" lang="en-US" altLang="ja-JP" sz="1200" dirty="0"/>
                        <a:t>partners</a:t>
                      </a:r>
                      <a:r>
                        <a:rPr kumimoji="1" lang="ja-JP" altLang="en-US" sz="1200" dirty="0"/>
                        <a:t>の個々の所得に</a:t>
                      </a:r>
                      <a:r>
                        <a:rPr kumimoji="1" lang="en-US" altLang="ja-JP" sz="1200" dirty="0"/>
                        <a:t>income tax</a:t>
                      </a:r>
                      <a:r>
                        <a:rPr kumimoji="1" lang="ja-JP" altLang="en-US" sz="1200" dirty="0"/>
                        <a:t>が課税される。</a:t>
                      </a:r>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dirty="0"/>
                        <a:t>国家が、</a:t>
                      </a:r>
                      <a:r>
                        <a:rPr kumimoji="1" lang="en-US" altLang="ja-JP" dirty="0"/>
                        <a:t>corporate income tax</a:t>
                      </a:r>
                    </a:p>
                    <a:p>
                      <a:pPr algn="ctr"/>
                      <a:r>
                        <a:rPr kumimoji="1" lang="ja-JP" altLang="en-US" dirty="0"/>
                        <a:t>を毎年度、強制的に課す</a:t>
                      </a:r>
                      <a:endParaRPr kumimoji="1" lang="en-US" altLang="ja-JP" dirty="0"/>
                    </a:p>
                    <a:p>
                      <a:pPr algn="ctr"/>
                      <a:r>
                        <a:rPr kumimoji="1" lang="ja-JP" altLang="en-US" sz="1200" dirty="0"/>
                        <a:t>（日本では</a:t>
                      </a:r>
                      <a:r>
                        <a:rPr kumimoji="1" lang="en-US" altLang="ja-JP" sz="1200" dirty="0"/>
                        <a:t>corporate income tax</a:t>
                      </a:r>
                      <a:r>
                        <a:rPr kumimoji="1" lang="ja-JP" altLang="en-US" sz="1200" dirty="0"/>
                        <a:t>を法人税といい</a:t>
                      </a:r>
                      <a:r>
                        <a:rPr kumimoji="1" lang="en-US" altLang="ja-JP" sz="1200" dirty="0"/>
                        <a:t>individual income tax</a:t>
                      </a:r>
                      <a:r>
                        <a:rPr kumimoji="1" lang="ja-JP" altLang="en-US" sz="1200" dirty="0"/>
                        <a:t>を単に所得税という。）</a:t>
                      </a:r>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3" name="テキスト ボックス 2"/>
          <p:cNvSpPr txBox="1"/>
          <p:nvPr/>
        </p:nvSpPr>
        <p:spPr>
          <a:xfrm>
            <a:off x="4783699" y="6488668"/>
            <a:ext cx="3242554" cy="369332"/>
          </a:xfrm>
          <a:prstGeom prst="rect">
            <a:avLst/>
          </a:prstGeom>
          <a:noFill/>
        </p:spPr>
        <p:txBody>
          <a:bodyPr wrap="none" rtlCol="0">
            <a:spAutoFit/>
          </a:bodyPr>
          <a:lstStyle/>
          <a:p>
            <a:r>
              <a:rPr lang="ja-JP" altLang="en-US" dirty="0">
                <a:solidFill>
                  <a:prstClr val="black"/>
                </a:solidFill>
              </a:rPr>
              <a:t>作成： 齋藤旬　</a:t>
            </a:r>
            <a:r>
              <a:rPr lang="en-US" altLang="ja-JP" dirty="0">
                <a:solidFill>
                  <a:prstClr val="black"/>
                </a:solidFill>
              </a:rPr>
              <a:t>20170922</a:t>
            </a:r>
            <a:r>
              <a:rPr lang="ja-JP" altLang="en-US" dirty="0">
                <a:solidFill>
                  <a:prstClr val="black"/>
                </a:solidFill>
              </a:rPr>
              <a:t>　</a:t>
            </a:r>
            <a:r>
              <a:rPr lang="en-US" altLang="ja-JP" dirty="0">
                <a:solidFill>
                  <a:prstClr val="black"/>
                </a:solidFill>
              </a:rPr>
              <a:t>rev.3</a:t>
            </a:r>
            <a:endParaRPr lang="ja-JP" altLang="en-US" dirty="0">
              <a:solidFill>
                <a:prstClr val="black"/>
              </a:solidFill>
            </a:endParaRPr>
          </a:p>
        </p:txBody>
      </p:sp>
      <p:sp>
        <p:nvSpPr>
          <p:cNvPr id="5" name="正方形/長方形 4"/>
          <p:cNvSpPr/>
          <p:nvPr/>
        </p:nvSpPr>
        <p:spPr>
          <a:xfrm>
            <a:off x="1870744" y="2298583"/>
            <a:ext cx="6820249" cy="981512"/>
          </a:xfrm>
          <a:prstGeom prst="rect">
            <a:avLst/>
          </a:prstGeom>
          <a:noFill/>
          <a:ln w="825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11" name="テキスト ボックス 10">
            <a:extLst>
              <a:ext uri="{FF2B5EF4-FFF2-40B4-BE49-F238E27FC236}">
                <a16:creationId xmlns:a16="http://schemas.microsoft.com/office/drawing/2014/main" xmlns="" id="{0D56C804-202A-4F03-BC14-36160E482B0B}"/>
              </a:ext>
            </a:extLst>
          </p:cNvPr>
          <p:cNvSpPr txBox="1"/>
          <p:nvPr/>
        </p:nvSpPr>
        <p:spPr>
          <a:xfrm>
            <a:off x="6703695" y="6975743"/>
            <a:ext cx="2823209" cy="584775"/>
          </a:xfrm>
          <a:prstGeom prst="rect">
            <a:avLst/>
          </a:prstGeom>
          <a:solidFill>
            <a:schemeClr val="bg1"/>
          </a:solidFill>
        </p:spPr>
        <p:txBody>
          <a:bodyPr wrap="none" rtlCol="0">
            <a:spAutoFit/>
          </a:bodyPr>
          <a:lstStyle/>
          <a:p>
            <a:r>
              <a:rPr lang="en-US" altLang="ja-JP" sz="1200" dirty="0">
                <a:solidFill>
                  <a:srgbClr val="FF0000"/>
                </a:solidFill>
                <a:latin typeface="游ゴシック" panose="020F0502020204030204"/>
                <a:ea typeface="游ゴシック" panose="020B0400000000000000" pitchFamily="50" charset="-128"/>
              </a:rPr>
              <a:t> Balance sheet        </a:t>
            </a:r>
            <a:r>
              <a:rPr lang="en-US" altLang="ja-JP" sz="1200" dirty="0">
                <a:solidFill>
                  <a:srgbClr val="0070C0"/>
                </a:solidFill>
                <a:latin typeface="游ゴシック" panose="020F0502020204030204"/>
                <a:ea typeface="游ゴシック" panose="020B0400000000000000" pitchFamily="50" charset="-128"/>
              </a:rPr>
              <a:t>Profit and loss</a:t>
            </a:r>
            <a:r>
              <a:rPr lang="en-US" altLang="ja-JP" sz="1200" dirty="0">
                <a:solidFill>
                  <a:srgbClr val="00CC00"/>
                </a:solidFill>
                <a:latin typeface="游ゴシック" panose="020F0502020204030204"/>
                <a:ea typeface="游ゴシック" panose="020B0400000000000000" pitchFamily="50" charset="-128"/>
              </a:rPr>
              <a:t/>
            </a:r>
            <a:br>
              <a:rPr lang="en-US" altLang="ja-JP" sz="1200" dirty="0">
                <a:solidFill>
                  <a:srgbClr val="00CC00"/>
                </a:solidFill>
                <a:latin typeface="游ゴシック" panose="020F0502020204030204"/>
                <a:ea typeface="游ゴシック" panose="020B0400000000000000" pitchFamily="50" charset="-128"/>
              </a:rPr>
            </a:br>
            <a:r>
              <a:rPr lang="ja-JP" altLang="en-US" sz="2000" dirty="0">
                <a:solidFill>
                  <a:srgbClr val="FF0000"/>
                </a:solidFill>
                <a:latin typeface="游ゴシック" panose="020F0502020204030204"/>
                <a:ea typeface="游ゴシック" panose="020B0400000000000000" pitchFamily="50" charset="-128"/>
              </a:rPr>
              <a:t>貸借対照表 </a:t>
            </a:r>
            <a:r>
              <a:rPr lang="ja-JP" altLang="en-US" sz="2000" dirty="0">
                <a:solidFill>
                  <a:srgbClr val="00B0F0"/>
                </a:solidFill>
                <a:latin typeface="游ゴシック" panose="020F0502020204030204"/>
                <a:ea typeface="游ゴシック" panose="020B0400000000000000" pitchFamily="50" charset="-128"/>
              </a:rPr>
              <a:t>損益計算書</a:t>
            </a:r>
            <a:endParaRPr lang="ja-JP" altLang="en-US" sz="1200" dirty="0">
              <a:solidFill>
                <a:prstClr val="black"/>
              </a:solidFill>
              <a:latin typeface="游ゴシック" panose="020F0502020204030204"/>
              <a:ea typeface="游ゴシック" panose="020B0400000000000000" pitchFamily="50" charset="-128"/>
            </a:endParaRPr>
          </a:p>
        </p:txBody>
      </p:sp>
      <p:sp>
        <p:nvSpPr>
          <p:cNvPr id="12" name="テキスト ボックス 11"/>
          <p:cNvSpPr txBox="1"/>
          <p:nvPr/>
        </p:nvSpPr>
        <p:spPr>
          <a:xfrm>
            <a:off x="2895900" y="7086525"/>
            <a:ext cx="3352200" cy="738664"/>
          </a:xfrm>
          <a:prstGeom prst="rect">
            <a:avLst/>
          </a:prstGeom>
          <a:solidFill>
            <a:schemeClr val="bg1"/>
          </a:solidFill>
        </p:spPr>
        <p:txBody>
          <a:bodyPr wrap="none" rtlCol="0">
            <a:spAutoFit/>
          </a:bodyPr>
          <a:lstStyle/>
          <a:p>
            <a:r>
              <a:rPr kumimoji="1" lang="ja-JP" altLang="en-US" sz="1400" dirty="0"/>
              <a:t>同業でも法人税</a:t>
            </a:r>
            <a:r>
              <a:rPr kumimoji="1" lang="en-US" altLang="ja-JP" sz="1400" dirty="0"/>
              <a:t>(corporate income tax)</a:t>
            </a:r>
            <a:r>
              <a:rPr kumimoji="1" lang="ja-JP" altLang="en-US" sz="1400" dirty="0"/>
              <a:t>が</a:t>
            </a:r>
            <a:endParaRPr kumimoji="1" lang="en-US" altLang="ja-JP" sz="1400" dirty="0"/>
          </a:p>
          <a:p>
            <a:r>
              <a:rPr kumimoji="1" lang="ja-JP" altLang="en-US" sz="1400" dirty="0"/>
              <a:t>課されるものと課されないものが出てくる。</a:t>
            </a:r>
            <a:endParaRPr kumimoji="1" lang="en-US" altLang="ja-JP" sz="1400" dirty="0"/>
          </a:p>
          <a:p>
            <a:r>
              <a:rPr kumimoji="1" lang="ja-JP" altLang="en-US" sz="1400" dirty="0"/>
              <a:t>不公平（</a:t>
            </a:r>
            <a:r>
              <a:rPr kumimoji="1" lang="en-US" altLang="ja-JP" sz="1400" dirty="0"/>
              <a:t>unfair</a:t>
            </a:r>
            <a:r>
              <a:rPr kumimoji="1" lang="ja-JP" altLang="en-US" sz="1400" dirty="0"/>
              <a:t>）ではないか？</a:t>
            </a:r>
          </a:p>
        </p:txBody>
      </p:sp>
    </p:spTree>
    <p:extLst>
      <p:ext uri="{BB962C8B-B14F-4D97-AF65-F5344CB8AC3E}">
        <p14:creationId xmlns:p14="http://schemas.microsoft.com/office/powerpoint/2010/main" val="3496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grpId="0" nodeType="clickEffect">
                                  <p:stCondLst>
                                    <p:cond delay="0"/>
                                  </p:stCondLst>
                                  <p:childTnLst>
                                    <p:animMotion origin="layout" path="M 0.27552 -0.04977 L 0.15712 -0.08958 C 0.13229 -0.09653 0.09809 -0.11528 0.06372 -0.13889 C 0.02535 -0.16643 -0.00417 -0.19282 -0.02292 -0.21597 L -0.11319 -0.32592 " pathEditMode="relative" rAng="12480000" ptsTypes="AAAAA">
                                      <p:cBhvr>
                                        <p:cTn id="6" dur="2000" fill="hold"/>
                                        <p:tgtEl>
                                          <p:spTgt spid="11"/>
                                        </p:tgtEl>
                                        <p:attrNameLst>
                                          <p:attrName>ppt_x</p:attrName>
                                          <p:attrName>ppt_y</p:attrName>
                                        </p:attrNameLst>
                                      </p:cBhvr>
                                      <p:rCtr x="-20382" y="-11412"/>
                                    </p:animMotion>
                                  </p:childTnLst>
                                </p:cTn>
                              </p:par>
                              <p:par>
                                <p:cTn id="7" presetID="44" presetClass="path" presetSubtype="0" accel="50000" decel="50000" fill="hold" grpId="0" nodeType="withEffect">
                                  <p:stCondLst>
                                    <p:cond delay="0"/>
                                  </p:stCondLst>
                                  <p:childTnLst>
                                    <p:animMotion origin="layout" path="M -0.1467 0.05277 L -0.08594 -0.01644 C -0.07326 -0.03102 -0.05312 -0.05023 -0.03142 -0.06898 C -0.00677 -0.09098 0.01389 -0.10648 0.02899 -0.11621 L 0.10122 -0.16181 " pathEditMode="relative" rAng="19620000" ptsTypes="AAAAA">
                                      <p:cBhvr>
                                        <p:cTn id="8" dur="2000" fill="hold"/>
                                        <p:tgtEl>
                                          <p:spTgt spid="12"/>
                                        </p:tgtEl>
                                        <p:attrNameLst>
                                          <p:attrName>ppt_x</p:attrName>
                                          <p:attrName>ppt_y</p:attrName>
                                        </p:attrNameLst>
                                      </p:cBhvr>
                                      <p:rCtr x="12014" y="-11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1915" y="127383"/>
            <a:ext cx="8460170" cy="936790"/>
          </a:xfrm>
        </p:spPr>
        <p:txBody>
          <a:bodyPr>
            <a:normAutofit fontScale="90000"/>
          </a:bodyPr>
          <a:lstStyle/>
          <a:p>
            <a:pPr algn="ctr"/>
            <a:r>
              <a:rPr lang="en-US" altLang="ja-JP" sz="4000" dirty="0"/>
              <a:t>Justice as Fairness</a:t>
            </a:r>
            <a:r>
              <a:rPr lang="ja-JP" altLang="en-US" sz="2400" dirty="0"/>
              <a:t>よりも優先する</a:t>
            </a:r>
            <a:r>
              <a:rPr lang="en-US" altLang="ja-JP" sz="4000" dirty="0"/>
              <a:t>”something”</a:t>
            </a:r>
            <a:br>
              <a:rPr lang="en-US" altLang="ja-JP" sz="4000" dirty="0"/>
            </a:br>
            <a:r>
              <a:rPr lang="ja-JP" altLang="en-US" sz="2200" dirty="0"/>
              <a:t>　　　　　　　　　　　　　　　　　　　　　　</a:t>
            </a:r>
            <a:r>
              <a:rPr lang="en-US" altLang="ja-JP" sz="2200" dirty="0"/>
              <a:t>1991</a:t>
            </a:r>
            <a:r>
              <a:rPr lang="ja-JP" altLang="en-US" sz="2200" dirty="0"/>
              <a:t>年回勅</a:t>
            </a:r>
            <a:r>
              <a:rPr lang="en-US" altLang="ja-JP" sz="2200" i="1" dirty="0"/>
              <a:t>Centesimus Annus </a:t>
            </a:r>
            <a:r>
              <a:rPr lang="en-US" altLang="ja-JP" sz="2200" dirty="0"/>
              <a:t>34</a:t>
            </a:r>
            <a:endParaRPr kumimoji="1" lang="ja-JP" altLang="en-US" sz="4000" dirty="0"/>
          </a:p>
        </p:txBody>
      </p:sp>
      <p:sp>
        <p:nvSpPr>
          <p:cNvPr id="3" name="コンテンツ プレースホルダー 2"/>
          <p:cNvSpPr>
            <a:spLocks noGrp="1"/>
          </p:cNvSpPr>
          <p:nvPr>
            <p:ph idx="1"/>
          </p:nvPr>
        </p:nvSpPr>
        <p:spPr/>
        <p:txBody>
          <a:bodyPr>
            <a:normAutofit fontScale="70000" lnSpcReduction="20000"/>
          </a:bodyPr>
          <a:lstStyle/>
          <a:p>
            <a:pPr marL="0" indent="0" algn="just">
              <a:lnSpc>
                <a:spcPct val="120000"/>
              </a:lnSpc>
              <a:buNone/>
            </a:pPr>
            <a:r>
              <a:rPr lang="en-US" altLang="ja-JP" dirty="0"/>
              <a:t>goods</a:t>
            </a:r>
            <a:r>
              <a:rPr lang="ja-JP" altLang="en-US" dirty="0"/>
              <a:t>（財）の</a:t>
            </a:r>
            <a:r>
              <a:rPr lang="en-US" altLang="ja-JP" dirty="0"/>
              <a:t>fair</a:t>
            </a:r>
            <a:r>
              <a:rPr lang="ja-JP" altLang="en-US" dirty="0"/>
              <a:t>な交換取引論理に優先し、更に、この</a:t>
            </a:r>
            <a:r>
              <a:rPr lang="en-US" altLang="ja-JP" dirty="0">
                <a:solidFill>
                  <a:srgbClr val="FF0000"/>
                </a:solidFill>
              </a:rPr>
              <a:t>fair</a:t>
            </a:r>
            <a:r>
              <a:rPr lang="ja-JP" altLang="en-US" dirty="0">
                <a:solidFill>
                  <a:srgbClr val="FF0000"/>
                </a:solidFill>
              </a:rPr>
              <a:t>な交換取引論理に適合する</a:t>
            </a:r>
            <a:r>
              <a:rPr lang="en-US" altLang="ja-JP" dirty="0">
                <a:solidFill>
                  <a:srgbClr val="FF0000"/>
                </a:solidFill>
              </a:rPr>
              <a:t>justice</a:t>
            </a:r>
            <a:r>
              <a:rPr lang="ja-JP" altLang="en-US" dirty="0">
                <a:solidFill>
                  <a:srgbClr val="FF0000"/>
                </a:solidFill>
              </a:rPr>
              <a:t>の諸形態に対しても優先するもの</a:t>
            </a:r>
            <a:r>
              <a:rPr lang="ja-JP" altLang="en-US" dirty="0"/>
              <a:t>として、その人の崇高な尊厳に由来し、その人が人間であるが故に義務づけられるべき</a:t>
            </a:r>
            <a:r>
              <a:rPr lang="en-US" altLang="ja-JP" dirty="0"/>
              <a:t>”something”</a:t>
            </a:r>
            <a:r>
              <a:rPr lang="ja-JP" altLang="en-US" dirty="0"/>
              <a:t>が</a:t>
            </a:r>
            <a:r>
              <a:rPr lang="en-US" altLang="ja-JP" dirty="0"/>
              <a:t>exist</a:t>
            </a:r>
            <a:r>
              <a:rPr lang="ja-JP" altLang="en-US" dirty="0"/>
              <a:t>（この地上世界に存在）します。そしてこの様にその人に備わっている</a:t>
            </a:r>
            <a:r>
              <a:rPr lang="en-US" altLang="ja-JP" dirty="0"/>
              <a:t>”something”</a:t>
            </a:r>
            <a:r>
              <a:rPr lang="ja-JP" altLang="en-US" dirty="0"/>
              <a:t>は、その人が生き伸びる可能性と、そして同時に、その人が</a:t>
            </a:r>
            <a:r>
              <a:rPr lang="en-US" altLang="ja-JP" dirty="0"/>
              <a:t>humanity</a:t>
            </a:r>
            <a:r>
              <a:rPr lang="ja-JP" altLang="en-US" dirty="0"/>
              <a:t>（地上人間社会）において共通善に</a:t>
            </a:r>
            <a:r>
              <a:rPr lang="en-US" altLang="ja-JP" dirty="0"/>
              <a:t>active</a:t>
            </a:r>
            <a:r>
              <a:rPr lang="ja-JP" altLang="en-US" dirty="0"/>
              <a:t>に</a:t>
            </a:r>
            <a:r>
              <a:rPr lang="en-US" altLang="ja-JP" dirty="0"/>
              <a:t>contribute</a:t>
            </a:r>
            <a:r>
              <a:rPr lang="ja-JP" altLang="en-US" dirty="0"/>
              <a:t>する可能性とに、分かちがたく結びついています。</a:t>
            </a:r>
            <a:endParaRPr lang="en-US" altLang="ja-JP" dirty="0"/>
          </a:p>
          <a:p>
            <a:pPr marL="0" indent="0">
              <a:lnSpc>
                <a:spcPct val="120000"/>
              </a:lnSpc>
              <a:buNone/>
            </a:pPr>
            <a:endParaRPr lang="en-US" altLang="ja-JP" dirty="0"/>
          </a:p>
          <a:p>
            <a:pPr marL="0" indent="0" algn="just">
              <a:lnSpc>
                <a:spcPct val="120000"/>
              </a:lnSpc>
              <a:buNone/>
            </a:pPr>
            <a:r>
              <a:rPr lang="ja-JP" altLang="ja-JP" dirty="0"/>
              <a:t>原英文：</a:t>
            </a:r>
            <a:r>
              <a:rPr lang="en-US" altLang="ja-JP" dirty="0"/>
              <a:t>Even prior to the logic of a fair exchange of goods and the forms of justice appropriate to it, there exists </a:t>
            </a:r>
            <a:r>
              <a:rPr lang="en-US" altLang="ja-JP" i="1" dirty="0"/>
              <a:t>something which is due to man because he is man, </a:t>
            </a:r>
            <a:r>
              <a:rPr lang="en-US" altLang="ja-JP" dirty="0"/>
              <a:t>by reason of his lofty dignity.   Inseparable from that required "something" is the possibility to survive and, at the same time, to make an active contribution to the common good of humanity.</a:t>
            </a:r>
            <a:endParaRPr lang="ja-JP" altLang="ja-JP" dirty="0"/>
          </a:p>
          <a:p>
            <a:pPr marL="0" indent="0">
              <a:buNone/>
            </a:pP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7</a:t>
            </a:fld>
            <a:endParaRPr lang="ja-JP" altLang="en-US" dirty="0">
              <a:solidFill>
                <a:prstClr val="black">
                  <a:tint val="75000"/>
                </a:prstClr>
              </a:solidFill>
            </a:endParaRPr>
          </a:p>
        </p:txBody>
      </p:sp>
      <p:pic>
        <p:nvPicPr>
          <p:cNvPr id="5" name="図 4">
            <a:extLst>
              <a:ext uri="{FF2B5EF4-FFF2-40B4-BE49-F238E27FC236}">
                <a16:creationId xmlns:a16="http://schemas.microsoft.com/office/drawing/2014/main" xmlns="" id="{023963CA-03BE-4953-8A7D-70CD6967ECF7}"/>
              </a:ext>
            </a:extLst>
          </p:cNvPr>
          <p:cNvPicPr>
            <a:picLocks noChangeAspect="1"/>
          </p:cNvPicPr>
          <p:nvPr/>
        </p:nvPicPr>
        <p:blipFill rotWithShape="1">
          <a:blip r:embed="rId3"/>
          <a:srcRect r="25454"/>
          <a:stretch/>
        </p:blipFill>
        <p:spPr>
          <a:xfrm>
            <a:off x="8276266" y="907978"/>
            <a:ext cx="810743" cy="936791"/>
          </a:xfrm>
          <a:prstGeom prst="rect">
            <a:avLst/>
          </a:prstGeom>
        </p:spPr>
      </p:pic>
    </p:spTree>
    <p:extLst>
      <p:ext uri="{BB962C8B-B14F-4D97-AF65-F5344CB8AC3E}">
        <p14:creationId xmlns:p14="http://schemas.microsoft.com/office/powerpoint/2010/main" val="131366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2C7648F-F50E-4C4A-B0C9-6B87ACB82EC8}"/>
              </a:ext>
            </a:extLst>
          </p:cNvPr>
          <p:cNvSpPr>
            <a:spLocks noGrp="1"/>
          </p:cNvSpPr>
          <p:nvPr>
            <p:ph type="title"/>
          </p:nvPr>
        </p:nvSpPr>
        <p:spPr>
          <a:xfrm>
            <a:off x="532119" y="96812"/>
            <a:ext cx="8079761" cy="933476"/>
          </a:xfrm>
        </p:spPr>
        <p:txBody>
          <a:bodyPr>
            <a:noAutofit/>
          </a:bodyPr>
          <a:lstStyle/>
          <a:p>
            <a:pPr algn="ctr"/>
            <a:r>
              <a:rPr lang="ja-JP" altLang="en-US" sz="2400" dirty="0"/>
              <a:t>単純に税を納めることに関心を払うのでなく、むしろ</a:t>
            </a:r>
            <a:r>
              <a:rPr lang="en-US" altLang="ja-JP" sz="2400" dirty="0"/>
              <a:t/>
            </a:r>
            <a:br>
              <a:rPr lang="en-US" altLang="ja-JP" sz="2400" dirty="0"/>
            </a:br>
            <a:r>
              <a:rPr lang="ja-JP" altLang="en-US" sz="2400" dirty="0"/>
              <a:t>自分達の方法によって社会生活を黙々と支えている。</a:t>
            </a:r>
            <a:r>
              <a:rPr lang="en-US" altLang="ja-JP" sz="1800" dirty="0"/>
              <a:t/>
            </a:r>
            <a:br>
              <a:rPr lang="en-US" altLang="ja-JP" sz="1800" dirty="0"/>
            </a:br>
            <a:r>
              <a:rPr lang="ja-JP" altLang="en-US" sz="1200" dirty="0"/>
              <a:t>自らの行動によって</a:t>
            </a:r>
            <a:r>
              <a:rPr lang="en-US" altLang="ja-JP" sz="1200" dirty="0"/>
              <a:t>solidarity</a:t>
            </a:r>
            <a:r>
              <a:rPr lang="ja-JP" altLang="en-US" sz="1200" dirty="0"/>
              <a:t>を生み出し、もっとも困窮している人々を助ける</a:t>
            </a:r>
            <a:r>
              <a:rPr lang="en-US" altLang="ja-JP" sz="1200" dirty="0"/>
              <a:t>organization</a:t>
            </a:r>
            <a:r>
              <a:rPr lang="ja-JP" altLang="en-US" sz="1200" dirty="0"/>
              <a:t>（組織）を</a:t>
            </a:r>
            <a:r>
              <a:rPr lang="en-US" altLang="ja-JP" sz="1200" dirty="0"/>
              <a:t>create</a:t>
            </a:r>
            <a:r>
              <a:rPr lang="ja-JP" altLang="en-US" sz="1200" dirty="0"/>
              <a:t>している。</a:t>
            </a:r>
            <a:endParaRPr kumimoji="1" lang="ja-JP" altLang="en-US" sz="2800" dirty="0"/>
          </a:p>
        </p:txBody>
      </p:sp>
      <p:sp>
        <p:nvSpPr>
          <p:cNvPr id="4" name="スライド番号プレースホルダー 3">
            <a:extLst>
              <a:ext uri="{FF2B5EF4-FFF2-40B4-BE49-F238E27FC236}">
                <a16:creationId xmlns:a16="http://schemas.microsoft.com/office/drawing/2014/main" xmlns="" id="{CF01B2CB-F4E6-43AD-92AC-F20C783A812A}"/>
              </a:ext>
            </a:extLst>
          </p:cNvPr>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8" name="テキスト ボックス 7">
            <a:extLst>
              <a:ext uri="{FF2B5EF4-FFF2-40B4-BE49-F238E27FC236}">
                <a16:creationId xmlns:a16="http://schemas.microsoft.com/office/drawing/2014/main" xmlns="" id="{BFD8CB62-D679-4924-90CD-206C64A14264}"/>
              </a:ext>
            </a:extLst>
          </p:cNvPr>
          <p:cNvSpPr txBox="1"/>
          <p:nvPr/>
        </p:nvSpPr>
        <p:spPr>
          <a:xfrm>
            <a:off x="6423852" y="1097342"/>
            <a:ext cx="2779928" cy="369332"/>
          </a:xfrm>
          <a:prstGeom prst="rect">
            <a:avLst/>
          </a:prstGeom>
          <a:noFill/>
        </p:spPr>
        <p:txBody>
          <a:bodyPr wrap="none" rtlCol="0">
            <a:spAutoFit/>
          </a:bodyPr>
          <a:lstStyle/>
          <a:p>
            <a:r>
              <a:rPr lang="ja-JP" altLang="en-US" dirty="0"/>
              <a:t>米連邦議会で </a:t>
            </a:r>
            <a:r>
              <a:rPr lang="en-US" altLang="ja-JP" dirty="0"/>
              <a:t>2015.09.24</a:t>
            </a:r>
            <a:endParaRPr kumimoji="1" lang="ja-JP" altLang="en-US" dirty="0"/>
          </a:p>
        </p:txBody>
      </p:sp>
      <p:pic>
        <p:nvPicPr>
          <p:cNvPr id="6" name="図 5" descr="人, 男性, 室内, テーブル が含まれている画像&#10;&#10;非常に高い精度で生成された説明">
            <a:extLst>
              <a:ext uri="{FF2B5EF4-FFF2-40B4-BE49-F238E27FC236}">
                <a16:creationId xmlns:a16="http://schemas.microsoft.com/office/drawing/2014/main" xmlns="" id="{CC2F6845-5795-4E97-85BA-B30FD8154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99022"/>
            <a:ext cx="9144000" cy="5139891"/>
          </a:xfrm>
          <a:prstGeom prst="rect">
            <a:avLst/>
          </a:prstGeom>
        </p:spPr>
      </p:pic>
    </p:spTree>
    <p:extLst>
      <p:ext uri="{BB962C8B-B14F-4D97-AF65-F5344CB8AC3E}">
        <p14:creationId xmlns:p14="http://schemas.microsoft.com/office/powerpoint/2010/main" val="391763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7987" y="50800"/>
            <a:ext cx="8330155" cy="887535"/>
          </a:xfrm>
          <a:ln w="31750">
            <a:solidFill>
              <a:schemeClr val="tx1"/>
            </a:solidFill>
          </a:ln>
        </p:spPr>
        <p:txBody>
          <a:bodyPr>
            <a:normAutofit fontScale="90000"/>
          </a:bodyPr>
          <a:lstStyle/>
          <a:p>
            <a:pPr algn="ctr"/>
            <a:r>
              <a:rPr kumimoji="1" lang="ja-JP" altLang="en-US" dirty="0"/>
              <a:t>　</a:t>
            </a:r>
            <a:r>
              <a:rPr lang="en-US" altLang="ja-JP" sz="3100" dirty="0"/>
              <a:t>corporate</a:t>
            </a:r>
            <a:r>
              <a:rPr lang="ja-JP" altLang="en-US" sz="3100" dirty="0"/>
              <a:t>はかつて、</a:t>
            </a:r>
            <a:r>
              <a:rPr kumimoji="1" lang="ja-JP" altLang="en-US" sz="3100" dirty="0"/>
              <a:t>教会関連組織を意味した</a:t>
            </a:r>
            <a:r>
              <a:rPr kumimoji="1" lang="en-US" altLang="ja-JP" sz="4000" dirty="0"/>
              <a:t/>
            </a:r>
            <a:br>
              <a:rPr kumimoji="1" lang="en-US" altLang="ja-JP" sz="4000" dirty="0"/>
            </a:br>
            <a:r>
              <a:rPr kumimoji="1" lang="en-US" altLang="ja-JP" sz="2200" dirty="0"/>
              <a:t>                                                                                  1891</a:t>
            </a:r>
            <a:r>
              <a:rPr kumimoji="1" lang="ja-JP" altLang="en-US" sz="2200" dirty="0"/>
              <a:t>年回勅 </a:t>
            </a:r>
            <a:r>
              <a:rPr kumimoji="1" lang="en-US" altLang="ja-JP" sz="2200" i="1" dirty="0">
                <a:hlinkClick r:id="rId3"/>
              </a:rPr>
              <a:t>Rerum Novarum </a:t>
            </a:r>
            <a:r>
              <a:rPr kumimoji="1" lang="en-US" altLang="ja-JP" sz="2200" dirty="0"/>
              <a:t>53</a:t>
            </a:r>
            <a:endParaRPr kumimoji="1" lang="ja-JP" altLang="en-US" sz="2200" dirty="0"/>
          </a:p>
        </p:txBody>
      </p:sp>
      <p:sp>
        <p:nvSpPr>
          <p:cNvPr id="5" name="コンテンツ プレースホルダー 4"/>
          <p:cNvSpPr>
            <a:spLocks noGrp="1"/>
          </p:cNvSpPr>
          <p:nvPr>
            <p:ph sz="half" idx="1"/>
          </p:nvPr>
        </p:nvSpPr>
        <p:spPr>
          <a:xfrm>
            <a:off x="170545" y="1136650"/>
            <a:ext cx="4122055" cy="5535280"/>
          </a:xfrm>
        </p:spPr>
        <p:txBody>
          <a:bodyPr>
            <a:noAutofit/>
          </a:bodyPr>
          <a:lstStyle/>
          <a:p>
            <a:pPr marL="0" indent="0" algn="just">
              <a:buNone/>
            </a:pPr>
            <a:r>
              <a:rPr lang="en-US" altLang="ja-JP" sz="1200" u="sng" dirty="0"/>
              <a:t>53</a:t>
            </a:r>
            <a:r>
              <a:rPr lang="en-US" altLang="ja-JP" sz="1200" dirty="0"/>
              <a:t>.  And here we are reminded of the confraternities, societies, and religious orders which have arisen by the Church's authority and the piety of Christian men.   The annals of every nation down to our own days bear witness to what they have accomplished for the human race.   It is indisputable that on grounds of reason alone such associations, being perfectly blameless in their objects, possess the sanction of the law of nature.    In their religious aspect they claim rightly to be responsible to the Church alone.   The rulers of the State accordingly have no rights over them, nor can they claim any share in their control; on the contrary, it is the duty of the State to respect and cherish them, and, if need be, to defend them from attack.   It is notorious that a very different course has been followed, more especially in our own times.   In many places the State authorities have laid violent hands on these communities, and committed manifold injustice against them; it has placed them under control of the civil law, taken away their rights as corporate bodies, and despoiled them of their property, in such property the Church had her rights, each member of the body had his or her rights, and there were also the rights of those who had founded or endowed these communities for a definite purpose, and, furthermore, of those for whose benefit and assistance they had their being. Therefore We cannot refrain from complaining of such spoliation as unjust and fraught with evil results; and with all the more reason do We complain because, at the very time when the law proclaims that association is free to all, We see that Catholic societies, however peaceful and useful, are hampered in every way, whereas the utmost liberty is conceded to individuals whose purposes are at once hurtful to religion and dangerous to the commonwealth.</a:t>
            </a:r>
            <a:endParaRPr kumimoji="1" lang="ja-JP" altLang="en-US" sz="1200" dirty="0"/>
          </a:p>
        </p:txBody>
      </p:sp>
      <p:sp>
        <p:nvSpPr>
          <p:cNvPr id="6" name="コンテンツ プレースホルダー 5"/>
          <p:cNvSpPr>
            <a:spLocks noGrp="1"/>
          </p:cNvSpPr>
          <p:nvPr>
            <p:ph sz="half" idx="2"/>
          </p:nvPr>
        </p:nvSpPr>
        <p:spPr>
          <a:xfrm>
            <a:off x="4391248" y="1088979"/>
            <a:ext cx="4551098" cy="5582951"/>
          </a:xfrm>
        </p:spPr>
        <p:txBody>
          <a:bodyPr>
            <a:noAutofit/>
          </a:bodyPr>
          <a:lstStyle/>
          <a:p>
            <a:pPr marL="0" indent="0" algn="just">
              <a:lnSpc>
                <a:spcPct val="120000"/>
              </a:lnSpc>
              <a:buNone/>
            </a:pPr>
            <a:r>
              <a:rPr lang="en-US" altLang="ja-JP" sz="1000" u="sng" dirty="0"/>
              <a:t>53.</a:t>
            </a:r>
            <a:r>
              <a:rPr lang="en-US" altLang="ja-JP" sz="1000" dirty="0"/>
              <a:t> </a:t>
            </a:r>
            <a:r>
              <a:rPr lang="ja-JP" altLang="ja-JP" sz="1000" b="1" dirty="0"/>
              <a:t>ここで私達は、教会権威や信徒達</a:t>
            </a:r>
            <a:r>
              <a:rPr lang="ja-JP" altLang="en-US" sz="1000" b="1" dirty="0"/>
              <a:t>の</a:t>
            </a:r>
            <a:r>
              <a:rPr lang="en-US" altLang="ja-JP" sz="1000" b="1" dirty="0"/>
              <a:t>piety</a:t>
            </a:r>
            <a:r>
              <a:rPr lang="ja-JP" altLang="ja-JP" sz="1000" b="1" dirty="0"/>
              <a:t>によって設立された、</a:t>
            </a:r>
            <a:r>
              <a:rPr lang="en-US" altLang="ja-JP" sz="1000" b="1" dirty="0"/>
              <a:t>societies(</a:t>
            </a:r>
            <a:r>
              <a:rPr lang="ja-JP" altLang="en-US" sz="1000" b="1" dirty="0"/>
              <a:t>事業組織</a:t>
            </a:r>
            <a:r>
              <a:rPr lang="en-US" altLang="ja-JP" sz="1000" b="1" dirty="0"/>
              <a:t>)</a:t>
            </a:r>
            <a:r>
              <a:rPr lang="ja-JP" altLang="ja-JP" sz="1000" b="1" dirty="0" err="1"/>
              <a:t>、</a:t>
            </a:r>
            <a:r>
              <a:rPr lang="en-US" altLang="ja-JP" sz="1000" b="1" dirty="0"/>
              <a:t> confraternities (</a:t>
            </a:r>
            <a:r>
              <a:rPr lang="ja-JP" altLang="en-US" sz="1000" b="1" dirty="0"/>
              <a:t>奉仕団体</a:t>
            </a:r>
            <a:r>
              <a:rPr lang="en-US" altLang="ja-JP" sz="1000" b="1" dirty="0"/>
              <a:t>)</a:t>
            </a:r>
            <a:r>
              <a:rPr lang="ja-JP" altLang="ja-JP" sz="1000" b="1" dirty="0" err="1"/>
              <a:t>、</a:t>
            </a:r>
            <a:r>
              <a:rPr lang="en-US" altLang="ja-JP" sz="1000" b="1" dirty="0"/>
              <a:t>religious orders (</a:t>
            </a:r>
            <a:r>
              <a:rPr lang="ja-JP" altLang="en-US" sz="1000" b="1" dirty="0"/>
              <a:t>宗教的団体</a:t>
            </a:r>
            <a:r>
              <a:rPr lang="en-US" altLang="ja-JP" sz="1000" b="1" dirty="0"/>
              <a:t>)</a:t>
            </a:r>
            <a:r>
              <a:rPr lang="ja-JP" altLang="ja-JP" sz="1000" b="1" dirty="0"/>
              <a:t>ついて考えてみましょう</a:t>
            </a:r>
            <a:r>
              <a:rPr lang="ja-JP" altLang="ja-JP" sz="1000" dirty="0"/>
              <a:t>。各</a:t>
            </a:r>
            <a:r>
              <a:rPr lang="en-US" altLang="ja-JP" sz="1000" dirty="0"/>
              <a:t>nation</a:t>
            </a:r>
            <a:r>
              <a:rPr lang="ja-JP" altLang="ja-JP" sz="1000" dirty="0"/>
              <a:t>の年代記には、古から現代までにこれら</a:t>
            </a:r>
            <a:r>
              <a:rPr lang="en-US" altLang="ja-JP" sz="1000" dirty="0"/>
              <a:t>societies</a:t>
            </a:r>
            <a:r>
              <a:rPr lang="ja-JP" altLang="ja-JP" sz="1000" dirty="0"/>
              <a:t>が人類のために成し遂げた智慧の数々を記しています。従ってこれら</a:t>
            </a:r>
            <a:r>
              <a:rPr lang="en-US" altLang="ja-JP" sz="1000" dirty="0"/>
              <a:t>societies</a:t>
            </a:r>
            <a:r>
              <a:rPr lang="ja-JP" altLang="ja-JP" sz="1000" dirty="0"/>
              <a:t>が、非難されることなど全く</a:t>
            </a:r>
            <a:r>
              <a:rPr lang="ja-JP" altLang="en-US" sz="1000" dirty="0"/>
              <a:t>な</a:t>
            </a:r>
            <a:r>
              <a:rPr lang="ja-JP" altLang="ja-JP" sz="1000" dirty="0"/>
              <a:t>い目的のためにあり、自然法によって認可を有したものであることは、単に理性の面から検討してみても全く明らかです。また、</a:t>
            </a:r>
            <a:r>
              <a:rPr lang="ja-JP" altLang="ja-JP" sz="1000" b="1" dirty="0"/>
              <a:t>これら</a:t>
            </a:r>
            <a:r>
              <a:rPr lang="en-US" altLang="ja-JP" sz="1000" b="1" dirty="0"/>
              <a:t>societies</a:t>
            </a:r>
            <a:r>
              <a:rPr lang="ja-JP" altLang="ja-JP" sz="1000" b="1" dirty="0"/>
              <a:t>は</a:t>
            </a:r>
            <a:r>
              <a:rPr lang="en-US" altLang="ja-JP" sz="1000" b="1" dirty="0"/>
              <a:t>religion</a:t>
            </a:r>
            <a:r>
              <a:rPr lang="ja-JP" altLang="ja-JP" sz="1000" b="1" dirty="0"/>
              <a:t>に関</a:t>
            </a:r>
            <a:r>
              <a:rPr lang="ja-JP" altLang="en-US" sz="1000" b="1" dirty="0"/>
              <a:t>してあるのですから</a:t>
            </a:r>
            <a:r>
              <a:rPr lang="en-US" altLang="ja-JP" sz="1000" b="1" dirty="0"/>
              <a:t>Church</a:t>
            </a:r>
            <a:r>
              <a:rPr lang="ja-JP" altLang="ja-JP" sz="1000" b="1" dirty="0"/>
              <a:t>にしか属しません。</a:t>
            </a:r>
            <a:r>
              <a:rPr lang="en-US" altLang="ja-JP" sz="1000" b="1" dirty="0"/>
              <a:t>State</a:t>
            </a:r>
            <a:r>
              <a:rPr lang="ja-JP" altLang="ja-JP" sz="1000" b="1" dirty="0"/>
              <a:t>（国家）には属していません。</a:t>
            </a:r>
            <a:r>
              <a:rPr lang="ja-JP" altLang="ja-JP" sz="1000" dirty="0"/>
              <a:t>従って、国家の支配者達はこれらの</a:t>
            </a:r>
            <a:r>
              <a:rPr lang="en-US" altLang="ja-JP" sz="1000" dirty="0"/>
              <a:t>societies</a:t>
            </a:r>
            <a:r>
              <a:rPr lang="ja-JP" altLang="ja-JP" sz="1000" dirty="0"/>
              <a:t>に対して何らの</a:t>
            </a:r>
            <a:r>
              <a:rPr lang="en-US" altLang="ja-JP" sz="1000" dirty="0"/>
              <a:t>rights</a:t>
            </a:r>
            <a:r>
              <a:rPr lang="ja-JP" altLang="ja-JP" sz="1000" dirty="0"/>
              <a:t>（権利）も持っていませんし、これらを管理（</a:t>
            </a:r>
            <a:r>
              <a:rPr lang="en-US" altLang="ja-JP" sz="1000" dirty="0"/>
              <a:t>control</a:t>
            </a:r>
            <a:r>
              <a:rPr lang="ja-JP" altLang="ja-JP" sz="1000" dirty="0"/>
              <a:t>）するための持分（</a:t>
            </a:r>
            <a:r>
              <a:rPr lang="en-US" altLang="ja-JP" sz="1000" dirty="0"/>
              <a:t>share</a:t>
            </a:r>
            <a:r>
              <a:rPr lang="ja-JP" altLang="ja-JP" sz="1000" dirty="0"/>
              <a:t>）を主張することは出来ません。むしろ、国家は義務（</a:t>
            </a:r>
            <a:r>
              <a:rPr lang="en-US" altLang="ja-JP" sz="1000" dirty="0"/>
              <a:t>duty</a:t>
            </a:r>
            <a:r>
              <a:rPr lang="ja-JP" altLang="ja-JP" sz="1000" dirty="0"/>
              <a:t>）を負っています。これらの</a:t>
            </a:r>
            <a:r>
              <a:rPr lang="en-US" altLang="ja-JP" sz="1000" dirty="0"/>
              <a:t>societies</a:t>
            </a:r>
            <a:r>
              <a:rPr lang="ja-JP" altLang="ja-JP" sz="1000" dirty="0"/>
              <a:t>を尊重し保護し、必要な場合には、攻撃に対し防衛する義務を負っています。しかしながら、過去においてもそして特に現在（</a:t>
            </a:r>
            <a:r>
              <a:rPr lang="en-US" altLang="ja-JP" sz="1000" dirty="0"/>
              <a:t>19</a:t>
            </a:r>
            <a:r>
              <a:rPr lang="ja-JP" altLang="ja-JP" sz="1000" dirty="0"/>
              <a:t>世紀末）において、全く逆の処遇が為されたことは、皆さんご承知のことと思います。即ち、多くの地域において国家権威達は、これらの</a:t>
            </a:r>
            <a:r>
              <a:rPr lang="en-US" altLang="ja-JP" sz="1000" dirty="0"/>
              <a:t>communities</a:t>
            </a:r>
            <a:r>
              <a:rPr lang="ja-JP" altLang="ja-JP" sz="1000" dirty="0"/>
              <a:t>に対し暴力の魔の手を伸ばし、多岐にわたる</a:t>
            </a:r>
            <a:r>
              <a:rPr lang="en-US" altLang="ja-JP" sz="1000" dirty="0"/>
              <a:t>injustice</a:t>
            </a:r>
            <a:r>
              <a:rPr lang="ja-JP" altLang="ja-JP" sz="1000" dirty="0"/>
              <a:t>（地上世界における不正義）を重ねました。</a:t>
            </a:r>
            <a:r>
              <a:rPr lang="ja-JP" altLang="ja-JP" sz="1000" b="1" dirty="0"/>
              <a:t>国家はこれら</a:t>
            </a:r>
            <a:r>
              <a:rPr lang="en-US" altLang="ja-JP" sz="1000" b="1" dirty="0"/>
              <a:t>communities</a:t>
            </a:r>
            <a:r>
              <a:rPr lang="ja-JP" altLang="ja-JP" sz="1000" b="1" dirty="0"/>
              <a:t>を</a:t>
            </a:r>
            <a:r>
              <a:rPr lang="en-US" altLang="ja-JP" sz="1000" b="1" dirty="0"/>
              <a:t>the civil law</a:t>
            </a:r>
            <a:r>
              <a:rPr lang="ja-JP" altLang="ja-JP" sz="1000" b="1" dirty="0"/>
              <a:t>（</a:t>
            </a:r>
            <a:r>
              <a:rPr lang="en-US" altLang="ja-JP" sz="1000" b="1" dirty="0" err="1"/>
              <a:t>légalité</a:t>
            </a:r>
            <a:r>
              <a:rPr lang="en-US" altLang="ja-JP" sz="1000" b="1" dirty="0"/>
              <a:t> des </a:t>
            </a:r>
            <a:r>
              <a:rPr lang="en-US" altLang="ja-JP" sz="1000" b="1" dirty="0" err="1"/>
              <a:t>sociétés</a:t>
            </a:r>
            <a:r>
              <a:rPr lang="ja-JP" altLang="ja-JP" sz="1000" b="1" dirty="0" err="1"/>
              <a:t>、</a:t>
            </a:r>
            <a:r>
              <a:rPr lang="en-US" altLang="ja-JP" sz="1000" b="1" i="1" dirty="0"/>
              <a:t>civil lex</a:t>
            </a:r>
            <a:r>
              <a:rPr lang="ja-JP" altLang="ja-JP" sz="1000" b="1" dirty="0"/>
              <a:t>）の下に置き、これらが有する</a:t>
            </a:r>
            <a:r>
              <a:rPr lang="en-US" altLang="ja-JP" sz="1000" b="1" u="sng" dirty="0"/>
              <a:t>corporate bodies</a:t>
            </a:r>
            <a:r>
              <a:rPr lang="ja-JP" altLang="ja-JP" sz="1000" b="1" dirty="0"/>
              <a:t>としての</a:t>
            </a:r>
            <a:r>
              <a:rPr lang="en-US" altLang="ja-JP" sz="1000" b="1" dirty="0"/>
              <a:t>rights</a:t>
            </a:r>
            <a:r>
              <a:rPr lang="ja-JP" altLang="ja-JP" sz="1000" b="1" dirty="0"/>
              <a:t>を剥奪し、その本質（</a:t>
            </a:r>
            <a:r>
              <a:rPr lang="en-US" altLang="ja-JP" sz="1000" b="1" dirty="0"/>
              <a:t>property</a:t>
            </a:r>
            <a:r>
              <a:rPr lang="ja-JP" altLang="ja-JP" sz="1000" b="1" dirty="0"/>
              <a:t>）を略奪しました</a:t>
            </a:r>
            <a:r>
              <a:rPr lang="ja-JP" altLang="ja-JP" sz="1000" dirty="0"/>
              <a:t>。本質（</a:t>
            </a:r>
            <a:r>
              <a:rPr lang="en-US" altLang="ja-JP" sz="1000" dirty="0"/>
              <a:t>property</a:t>
            </a:r>
            <a:r>
              <a:rPr lang="ja-JP" altLang="ja-JP" sz="1000" dirty="0"/>
              <a:t>）</a:t>
            </a:r>
            <a:r>
              <a:rPr lang="en-US" altLang="ja-JP" sz="1000" dirty="0"/>
              <a:t>--- </a:t>
            </a:r>
            <a:r>
              <a:rPr lang="ja-JP" altLang="ja-JP" sz="1000" dirty="0"/>
              <a:t>それは、</a:t>
            </a:r>
            <a:r>
              <a:rPr lang="en-US" altLang="ja-JP" sz="1000" dirty="0"/>
              <a:t>the Church</a:t>
            </a:r>
            <a:r>
              <a:rPr lang="ja-JP" altLang="ja-JP" sz="1000" dirty="0"/>
              <a:t>がその</a:t>
            </a:r>
            <a:r>
              <a:rPr lang="en-US" altLang="ja-JP" sz="1000" dirty="0"/>
              <a:t>rights</a:t>
            </a:r>
            <a:r>
              <a:rPr lang="ja-JP" altLang="ja-JP" sz="1000" dirty="0"/>
              <a:t>をその中に見出すものであり、キリストの身体手足である各</a:t>
            </a:r>
            <a:r>
              <a:rPr lang="en-US" altLang="ja-JP" sz="1000" dirty="0"/>
              <a:t>member</a:t>
            </a:r>
            <a:r>
              <a:rPr lang="ja-JP" altLang="ja-JP" sz="1000" dirty="0"/>
              <a:t>も自らの</a:t>
            </a:r>
            <a:r>
              <a:rPr lang="en-US" altLang="ja-JP" sz="1000" dirty="0"/>
              <a:t>rights</a:t>
            </a:r>
            <a:r>
              <a:rPr lang="ja-JP" altLang="ja-JP" sz="1000" dirty="0"/>
              <a:t>をその中に見出すものであり、明確な目的を持ったこれらの</a:t>
            </a:r>
            <a:r>
              <a:rPr lang="en-US" altLang="ja-JP" sz="1000" dirty="0"/>
              <a:t>communities</a:t>
            </a:r>
            <a:r>
              <a:rPr lang="ja-JP" altLang="ja-JP" sz="1000" dirty="0"/>
              <a:t>を創立し基金を提供した者達もその</a:t>
            </a:r>
            <a:r>
              <a:rPr lang="en-US" altLang="ja-JP" sz="1000" dirty="0"/>
              <a:t>rights</a:t>
            </a:r>
            <a:r>
              <a:rPr lang="ja-JP" altLang="ja-JP" sz="1000" dirty="0"/>
              <a:t>をその中に託すものであり、そして極めつけは、これら</a:t>
            </a:r>
            <a:r>
              <a:rPr lang="en-US" altLang="ja-JP" sz="1000" dirty="0"/>
              <a:t>communities</a:t>
            </a:r>
            <a:r>
              <a:rPr lang="ja-JP" altLang="ja-JP" sz="1000" dirty="0"/>
              <a:t>がその存在をかけて貢献し奉仕しようとする対象そのものが持つところの</a:t>
            </a:r>
            <a:r>
              <a:rPr lang="en-US" altLang="ja-JP" sz="1000" dirty="0"/>
              <a:t> --- </a:t>
            </a:r>
            <a:r>
              <a:rPr lang="ja-JP" altLang="ja-JP" sz="1000" dirty="0"/>
              <a:t>本質（</a:t>
            </a:r>
            <a:r>
              <a:rPr lang="en-US" altLang="ja-JP" sz="1000" dirty="0"/>
              <a:t>property</a:t>
            </a:r>
            <a:r>
              <a:rPr lang="ja-JP" altLang="ja-JP" sz="1000" dirty="0"/>
              <a:t>）を、多くの地域における国家権威達は略奪したのです。</a:t>
            </a:r>
            <a:r>
              <a:rPr lang="ja-JP" altLang="ja-JP" sz="1000" b="1" dirty="0"/>
              <a:t>ですから私達は、この様に邪悪な結果を招いた</a:t>
            </a:r>
            <a:r>
              <a:rPr lang="en-US" altLang="ja-JP" sz="1000" b="1" dirty="0"/>
              <a:t>unjust</a:t>
            </a:r>
            <a:r>
              <a:rPr lang="ja-JP" altLang="ja-JP" sz="1000" b="1" dirty="0"/>
              <a:t>（地上世界的に不正義）にして</a:t>
            </a:r>
            <a:r>
              <a:rPr lang="en-US" altLang="ja-JP" sz="1000" b="1" dirty="0"/>
              <a:t>fraught</a:t>
            </a:r>
            <a:r>
              <a:rPr lang="ja-JP" altLang="ja-JP" sz="1000" b="1" dirty="0"/>
              <a:t>（悲惨）な略奪に対し、非難を手加減することは出来ません</a:t>
            </a:r>
            <a:r>
              <a:rPr lang="ja-JP" altLang="ja-JP" sz="1000" dirty="0"/>
              <a:t>。非難すべき理由は更にもっとあります。即ち、</a:t>
            </a:r>
            <a:r>
              <a:rPr lang="ja-JP" altLang="ja-JP" sz="1000" b="1" dirty="0"/>
              <a:t>集会結社の自由（</a:t>
            </a:r>
            <a:r>
              <a:rPr lang="en-US" altLang="ja-JP" sz="1000" b="1" dirty="0"/>
              <a:t>association is </a:t>
            </a:r>
            <a:r>
              <a:rPr lang="en-US" altLang="ja-JP" sz="1000" b="1" dirty="0">
                <a:solidFill>
                  <a:srgbClr val="FF0000"/>
                </a:solidFill>
              </a:rPr>
              <a:t>free</a:t>
            </a:r>
            <a:r>
              <a:rPr lang="en-US" altLang="ja-JP" sz="1000" b="1" dirty="0"/>
              <a:t> to all</a:t>
            </a:r>
            <a:r>
              <a:rPr lang="ja-JP" altLang="ja-JP" sz="1000" b="1" dirty="0"/>
              <a:t>）を社会の全構成員に対して</a:t>
            </a:r>
            <a:r>
              <a:rPr lang="en-US" altLang="ja-JP" sz="1000" b="1" dirty="0"/>
              <a:t>the civil law</a:t>
            </a:r>
            <a:r>
              <a:rPr lang="ja-JP" altLang="ja-JP" sz="1000" b="1" dirty="0"/>
              <a:t>が認めた正にその時に</a:t>
            </a:r>
            <a:r>
              <a:rPr lang="ja-JP" altLang="ja-JP" sz="1000" dirty="0"/>
              <a:t>、</a:t>
            </a:r>
            <a:r>
              <a:rPr lang="en-US" altLang="ja-JP" sz="1000" dirty="0"/>
              <a:t>Catholic</a:t>
            </a:r>
            <a:r>
              <a:rPr lang="ja-JP" altLang="ja-JP" sz="1000" dirty="0"/>
              <a:t>関連の</a:t>
            </a:r>
            <a:r>
              <a:rPr lang="en-US" altLang="ja-JP" sz="1000" dirty="0"/>
              <a:t>societies</a:t>
            </a:r>
            <a:r>
              <a:rPr lang="ja-JP" altLang="ja-JP" sz="1000" dirty="0"/>
              <a:t>は、それらが如何に平和的で有益であっても、その活動を様々な方法で妨害される一方で、</a:t>
            </a:r>
            <a:r>
              <a:rPr lang="ja-JP" altLang="ja-JP" sz="1000" b="1" dirty="0"/>
              <a:t>あろう事か、</a:t>
            </a:r>
            <a:r>
              <a:rPr lang="en-US" altLang="ja-JP" sz="1000" b="1" dirty="0"/>
              <a:t>commonwealth</a:t>
            </a:r>
            <a:r>
              <a:rPr lang="ja-JP" altLang="ja-JP" sz="1000" b="1" dirty="0"/>
              <a:t>を危ぶめ</a:t>
            </a:r>
            <a:r>
              <a:rPr lang="en-US" altLang="ja-JP" sz="1000" b="1" dirty="0"/>
              <a:t>religion</a:t>
            </a:r>
            <a:r>
              <a:rPr lang="ja-JP" altLang="ja-JP" sz="1000" b="1" dirty="0"/>
              <a:t>を害することが明白な目的を有する人々（</a:t>
            </a:r>
            <a:r>
              <a:rPr lang="en-US" altLang="ja-JP" sz="1000" b="1" dirty="0"/>
              <a:t>individuals</a:t>
            </a:r>
            <a:r>
              <a:rPr lang="ja-JP" altLang="ja-JP" sz="1000" b="1" dirty="0"/>
              <a:t>）に、最大限の</a:t>
            </a:r>
            <a:r>
              <a:rPr lang="en-US" altLang="ja-JP" sz="1000" b="1" dirty="0">
                <a:solidFill>
                  <a:srgbClr val="FF0000"/>
                </a:solidFill>
              </a:rPr>
              <a:t>liberty</a:t>
            </a:r>
            <a:r>
              <a:rPr lang="ja-JP" altLang="ja-JP" sz="1000" b="1" dirty="0"/>
              <a:t>が与えられようとしているのです</a:t>
            </a:r>
            <a:r>
              <a:rPr lang="ja-JP" altLang="ja-JP" sz="1000" dirty="0"/>
              <a:t>。</a:t>
            </a:r>
          </a:p>
        </p:txBody>
      </p:sp>
      <p:sp>
        <p:nvSpPr>
          <p:cNvPr id="4" name="スライド番号プレースホルダー 3"/>
          <p:cNvSpPr>
            <a:spLocks noGrp="1"/>
          </p:cNvSpPr>
          <p:nvPr>
            <p:ph type="sldNum" sz="quarter" idx="12"/>
          </p:nvPr>
        </p:nvSpPr>
        <p:spPr/>
        <p:txBody>
          <a:bodyPr/>
          <a:lstStyle/>
          <a:p>
            <a:fld id="{66D72942-5652-47D1-9D92-947784D1E247}"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8" name="テキスト ボックス 7"/>
          <p:cNvSpPr txBox="1"/>
          <p:nvPr/>
        </p:nvSpPr>
        <p:spPr>
          <a:xfrm>
            <a:off x="3898463" y="0"/>
            <a:ext cx="3328475" cy="307777"/>
          </a:xfrm>
          <a:prstGeom prst="rect">
            <a:avLst/>
          </a:prstGeom>
          <a:noFill/>
        </p:spPr>
        <p:txBody>
          <a:bodyPr wrap="none" rtlCol="0">
            <a:spAutoFit/>
          </a:bodyPr>
          <a:lstStyle/>
          <a:p>
            <a:r>
              <a:rPr lang="ja-JP" altLang="ja-JP" sz="1400" dirty="0"/>
              <a:t>キリストの身体手足</a:t>
            </a:r>
            <a:r>
              <a:rPr lang="en-US" altLang="ja-JP" sz="1400" dirty="0"/>
              <a:t> Corps du Christ (</a:t>
            </a:r>
            <a:r>
              <a:rPr lang="ja-JP" altLang="en-US" sz="1400" dirty="0"/>
              <a:t>仏語</a:t>
            </a:r>
            <a:r>
              <a:rPr lang="en-US" altLang="ja-JP" sz="1400" dirty="0"/>
              <a:t>)</a:t>
            </a:r>
            <a:endParaRPr kumimoji="1" lang="ja-JP" altLang="en-US" sz="1400" dirty="0"/>
          </a:p>
        </p:txBody>
      </p:sp>
      <p:pic>
        <p:nvPicPr>
          <p:cNvPr id="7" name="図 6" descr="人, 男性, 屋外, 立っている が含まれている画像&#10;&#10;非常に高い精度で生成された説明">
            <a:extLst>
              <a:ext uri="{FF2B5EF4-FFF2-40B4-BE49-F238E27FC236}">
                <a16:creationId xmlns:a16="http://schemas.microsoft.com/office/drawing/2014/main" xmlns="" id="{F0F7ADD5-5A45-4A73-8E68-2F37D1812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1444"/>
            <a:ext cx="887535" cy="887535"/>
          </a:xfrm>
          <a:prstGeom prst="rect">
            <a:avLst/>
          </a:prstGeom>
        </p:spPr>
      </p:pic>
    </p:spTree>
    <p:extLst>
      <p:ext uri="{BB962C8B-B14F-4D97-AF65-F5344CB8AC3E}">
        <p14:creationId xmlns:p14="http://schemas.microsoft.com/office/powerpoint/2010/main" val="2144456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9648</Words>
  <Application>Microsoft Office PowerPoint</Application>
  <PresentationFormat>画面に合わせる (4:3)</PresentationFormat>
  <Paragraphs>342</Paragraphs>
  <Slides>14</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14</vt:i4>
      </vt:variant>
    </vt:vector>
  </HeadingPairs>
  <TitlesOfParts>
    <vt:vector size="29" baseType="lpstr">
      <vt:lpstr>AR P教科書体M</vt:lpstr>
      <vt:lpstr>ＭＳ Ｐゴシック</vt:lpstr>
      <vt:lpstr>ＭＳ 明朝</vt:lpstr>
      <vt:lpstr>游ゴシック</vt:lpstr>
      <vt:lpstr>游ゴシック Light</vt:lpstr>
      <vt:lpstr>Arial</vt:lpstr>
      <vt:lpstr>Arial</vt:lpstr>
      <vt:lpstr>Calibri</vt:lpstr>
      <vt:lpstr>Calibri Light</vt:lpstr>
      <vt:lpstr>Century</vt:lpstr>
      <vt:lpstr>Garamond</vt:lpstr>
      <vt:lpstr>Times New Roman</vt:lpstr>
      <vt:lpstr>Office テーマ</vt:lpstr>
      <vt:lpstr>Office Theme</vt:lpstr>
      <vt:lpstr>1_Office テーマ</vt:lpstr>
      <vt:lpstr>カトリックの経済学 economyという概念の本来の意味を求めて</vt:lpstr>
      <vt:lpstr>悪富(mammon)の正体</vt:lpstr>
      <vt:lpstr>People運動の地上会議 the World Meeting of Popular Movements 　私達の信仰は革命的です。なぜなら諸悪の根源となる富(mammon)に挑むものだからです。</vt:lpstr>
      <vt:lpstr>利益最大化原則が唯一の約因となってしまうのは、economyの本来の意味が誤解されているからです。 Laudato ‘Si 195</vt:lpstr>
      <vt:lpstr>workersが他者からの指示を受けながらcooperateする事業体と、 workers自らのintelligenceとfreedomを行使することによって或る意味 “work for themselves”（自分達の為にwork）する事業体 　　　　　　　　　　　　　　1991年ヨハネ･パウロ二世回勅Centesimus Annus 43</vt:lpstr>
      <vt:lpstr>PartnershipとCorporate 四つの相違点</vt:lpstr>
      <vt:lpstr>Justice as Fairnessよりも優先する”something” 　　　　　　　　　　　　　　　　　　　　　　1991年回勅Centesimus Annus 34</vt:lpstr>
      <vt:lpstr>単純に税を納めることに関心を払うのでなく、むしろ 自分達の方法によって社会生活を黙々と支えている。 自らの行動によってsolidarityを生み出し、もっとも困窮している人々を助けるorganization（組織）をcreateしている。</vt:lpstr>
      <vt:lpstr>　corporateはかつて、教会関連組織を意味した                                                                                   1891年回勅 Rerum Novarum 53</vt:lpstr>
      <vt:lpstr>1908年、T型フォードの量産開始 (Fordism) corporate (法人企業)とstate (国家)によるcorporatismが経済活動の中心に</vt:lpstr>
      <vt:lpstr>fair market value（公正市場価格）という概念が主流になったのは20世紀になってから</vt:lpstr>
      <vt:lpstr>PowerPoint プレゼンテーション</vt:lpstr>
      <vt:lpstr>特定の政治的経済的解決策が単独で効を奏すことはない。全ての者が噛み合って事に当たることが重要。</vt:lpstr>
      <vt:lpstr>Integral Human Development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カトリックの経済学</dc:title>
  <dc:creator>Saito Jun</dc:creator>
  <cp:lastModifiedBy>Saito Jun</cp:lastModifiedBy>
  <cp:revision>178</cp:revision>
  <dcterms:created xsi:type="dcterms:W3CDTF">2018-08-15T05:55:02Z</dcterms:created>
  <dcterms:modified xsi:type="dcterms:W3CDTF">2018-11-08T06:57:54Z</dcterms:modified>
</cp:coreProperties>
</file>