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256" r:id="rId3"/>
    <p:sldId id="293" r:id="rId4"/>
    <p:sldId id="291" r:id="rId5"/>
    <p:sldId id="296" r:id="rId6"/>
    <p:sldId id="286" r:id="rId7"/>
    <p:sldId id="282" r:id="rId8"/>
    <p:sldId id="284" r:id="rId9"/>
    <p:sldId id="295" r:id="rId10"/>
    <p:sldId id="281" r:id="rId11"/>
    <p:sldId id="290" r:id="rId12"/>
    <p:sldId id="298" r:id="rId13"/>
    <p:sldId id="297" r:id="rId14"/>
    <p:sldId id="301" r:id="rId15"/>
    <p:sldId id="30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D0A161-F23D-4DC9-9F9C-468B0329AF04}" v="37029" dt="2018-07-12T00:32:08.48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316" y="64"/>
      </p:cViewPr>
      <p:guideLst/>
    </p:cSldViewPr>
  </p:slideViewPr>
  <p:notesTextViewPr>
    <p:cViewPr>
      <p:scale>
        <a:sx n="1" d="1"/>
        <a:sy n="1" d="1"/>
      </p:scale>
      <p:origin x="0" y="0"/>
    </p:cViewPr>
  </p:notesTextViewPr>
  <p:notesViewPr>
    <p:cSldViewPr snapToGrid="0">
      <p:cViewPr varScale="1">
        <p:scale>
          <a:sx n="61" d="100"/>
          <a:sy n="61" d="100"/>
        </p:scale>
        <p:origin x="2484"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to Jun" userId="47466eb5046dd00d" providerId="LiveId" clId="{CFD0A161-F23D-4DC9-9F9C-468B0329AF04}"/>
    <pc:docChg chg="undo custSel modSld sldOrd">
      <pc:chgData name="Saito Jun" userId="47466eb5046dd00d" providerId="LiveId" clId="{CFD0A161-F23D-4DC9-9F9C-468B0329AF04}" dt="2018-07-12T00:32:08.481" v="35680" actId="6549"/>
      <pc:docMkLst>
        <pc:docMk/>
      </pc:docMkLst>
      <pc:sldChg chg="modSp modNotes">
        <pc:chgData name="Saito Jun" userId="47466eb5046dd00d" providerId="LiveId" clId="{CFD0A161-F23D-4DC9-9F9C-468B0329AF04}" dt="2018-07-10T00:09:56.868" v="2472"/>
        <pc:sldMkLst>
          <pc:docMk/>
          <pc:sldMk cId="2413047664" sldId="256"/>
        </pc:sldMkLst>
        <pc:spChg chg="mod">
          <ac:chgData name="Saito Jun" userId="47466eb5046dd00d" providerId="LiveId" clId="{CFD0A161-F23D-4DC9-9F9C-468B0329AF04}" dt="2018-07-08T08:13:29.553" v="73"/>
          <ac:spMkLst>
            <pc:docMk/>
            <pc:sldMk cId="2413047664" sldId="256"/>
            <ac:spMk id="8" creationId="{D800D681-46EA-4366-AED5-991CE3262F4A}"/>
          </ac:spMkLst>
        </pc:spChg>
      </pc:sldChg>
      <pc:sldChg chg="modNotes">
        <pc:chgData name="Saito Jun" userId="47466eb5046dd00d" providerId="LiveId" clId="{CFD0A161-F23D-4DC9-9F9C-468B0329AF04}" dt="2018-07-11T07:45:56.988" v="27595"/>
        <pc:sldMkLst>
          <pc:docMk/>
          <pc:sldMk cId="3791828652" sldId="281"/>
        </pc:sldMkLst>
      </pc:sldChg>
      <pc:sldChg chg="modNotes">
        <pc:chgData name="Saito Jun" userId="47466eb5046dd00d" providerId="LiveId" clId="{CFD0A161-F23D-4DC9-9F9C-468B0329AF04}" dt="2018-07-11T02:45:32.436" v="19837" actId="20577"/>
        <pc:sldMkLst>
          <pc:docMk/>
          <pc:sldMk cId="461214012" sldId="282"/>
        </pc:sldMkLst>
      </pc:sldChg>
      <pc:sldChg chg="ord modNotes">
        <pc:chgData name="Saito Jun" userId="47466eb5046dd00d" providerId="LiveId" clId="{CFD0A161-F23D-4DC9-9F9C-468B0329AF04}" dt="2018-07-11T02:56:35.012" v="19890" actId="6549"/>
        <pc:sldMkLst>
          <pc:docMk/>
          <pc:sldMk cId="2621775874" sldId="284"/>
        </pc:sldMkLst>
      </pc:sldChg>
      <pc:sldChg chg="modNotes">
        <pc:chgData name="Saito Jun" userId="47466eb5046dd00d" providerId="LiveId" clId="{CFD0A161-F23D-4DC9-9F9C-468B0329AF04}" dt="2018-07-10T06:19:43.838" v="8909" actId="6549"/>
        <pc:sldMkLst>
          <pc:docMk/>
          <pc:sldMk cId="3862253565" sldId="286"/>
        </pc:sldMkLst>
      </pc:sldChg>
      <pc:sldChg chg="modNotes">
        <pc:chgData name="Saito Jun" userId="47466eb5046dd00d" providerId="LiveId" clId="{CFD0A161-F23D-4DC9-9F9C-468B0329AF04}" dt="2018-07-11T09:04:59.974" v="31023" actId="1076"/>
        <pc:sldMkLst>
          <pc:docMk/>
          <pc:sldMk cId="52671023" sldId="290"/>
        </pc:sldMkLst>
      </pc:sldChg>
      <pc:sldChg chg="addSp delSp modSp delAnim modNotes">
        <pc:chgData name="Saito Jun" userId="47466eb5046dd00d" providerId="LiveId" clId="{CFD0A161-F23D-4DC9-9F9C-468B0329AF04}" dt="2018-07-11T03:05:16.989" v="19902" actId="14100"/>
        <pc:sldMkLst>
          <pc:docMk/>
          <pc:sldMk cId="2832987860" sldId="291"/>
        </pc:sldMkLst>
        <pc:spChg chg="mod ord">
          <ac:chgData name="Saito Jun" userId="47466eb5046dd00d" providerId="LiveId" clId="{CFD0A161-F23D-4DC9-9F9C-468B0329AF04}" dt="2018-07-11T03:05:16.989" v="19902" actId="14100"/>
          <ac:spMkLst>
            <pc:docMk/>
            <pc:sldMk cId="2832987860" sldId="291"/>
            <ac:spMk id="15" creationId="{12F6913A-E310-4B7E-800A-ED6FCDEA5F9F}"/>
          </ac:spMkLst>
        </pc:spChg>
        <pc:spChg chg="add del mod">
          <ac:chgData name="Saito Jun" userId="47466eb5046dd00d" providerId="LiveId" clId="{CFD0A161-F23D-4DC9-9F9C-468B0329AF04}" dt="2018-07-11T03:04:34.182" v="19894"/>
          <ac:spMkLst>
            <pc:docMk/>
            <pc:sldMk cId="2832987860" sldId="291"/>
            <ac:spMk id="18" creationId="{3AB7D412-A22F-4B59-965A-C8F18ABB705A}"/>
          </ac:spMkLst>
        </pc:spChg>
        <pc:picChg chg="del">
          <ac:chgData name="Saito Jun" userId="47466eb5046dd00d" providerId="LiveId" clId="{CFD0A161-F23D-4DC9-9F9C-468B0329AF04}" dt="2018-07-11T03:04:12.030" v="19891" actId="478"/>
          <ac:picMkLst>
            <pc:docMk/>
            <pc:sldMk cId="2832987860" sldId="291"/>
            <ac:picMk id="7" creationId="{7BF75535-4133-4A83-8D6A-8351D5BFF6CD}"/>
          </ac:picMkLst>
        </pc:picChg>
        <pc:picChg chg="add del mod">
          <ac:chgData name="Saito Jun" userId="47466eb5046dd00d" providerId="LiveId" clId="{CFD0A161-F23D-4DC9-9F9C-468B0329AF04}" dt="2018-07-11T03:04:36.396" v="19895" actId="478"/>
          <ac:picMkLst>
            <pc:docMk/>
            <pc:sldMk cId="2832987860" sldId="291"/>
            <ac:picMk id="19" creationId="{B48A0F71-CB20-4F81-9EF1-DCC9C8E208D1}"/>
          </ac:picMkLst>
        </pc:picChg>
        <pc:picChg chg="add mod">
          <ac:chgData name="Saito Jun" userId="47466eb5046dd00d" providerId="LiveId" clId="{CFD0A161-F23D-4DC9-9F9C-468B0329AF04}" dt="2018-07-11T03:04:52.061" v="19898" actId="1076"/>
          <ac:picMkLst>
            <pc:docMk/>
            <pc:sldMk cId="2832987860" sldId="291"/>
            <ac:picMk id="20" creationId="{24C748BD-9FB5-4697-B2F5-2C7D3B3FE73C}"/>
          </ac:picMkLst>
        </pc:picChg>
      </pc:sldChg>
      <pc:sldChg chg="modNotes">
        <pc:chgData name="Saito Jun" userId="47466eb5046dd00d" providerId="LiveId" clId="{CFD0A161-F23D-4DC9-9F9C-468B0329AF04}" dt="2018-07-10T00:31:55.169" v="3128"/>
        <pc:sldMkLst>
          <pc:docMk/>
          <pc:sldMk cId="3008115711" sldId="293"/>
        </pc:sldMkLst>
      </pc:sldChg>
      <pc:sldChg chg="modNotes">
        <pc:chgData name="Saito Jun" userId="47466eb5046dd00d" providerId="LiveId" clId="{CFD0A161-F23D-4DC9-9F9C-468B0329AF04}" dt="2018-07-12T00:23:26.746" v="35677"/>
        <pc:sldMkLst>
          <pc:docMk/>
          <pc:sldMk cId="2819791044" sldId="295"/>
        </pc:sldMkLst>
      </pc:sldChg>
      <pc:sldChg chg="addSp modSp modAnim modNotes">
        <pc:chgData name="Saito Jun" userId="47466eb5046dd00d" providerId="LiveId" clId="{CFD0A161-F23D-4DC9-9F9C-468B0329AF04}" dt="2018-07-11T23:47:09.510" v="35670" actId="6549"/>
        <pc:sldMkLst>
          <pc:docMk/>
          <pc:sldMk cId="3366301121" sldId="296"/>
        </pc:sldMkLst>
        <pc:spChg chg="mod">
          <ac:chgData name="Saito Jun" userId="47466eb5046dd00d" providerId="LiveId" clId="{CFD0A161-F23D-4DC9-9F9C-468B0329AF04}" dt="2018-07-08T08:14:30.136" v="77" actId="6549"/>
          <ac:spMkLst>
            <pc:docMk/>
            <pc:sldMk cId="3366301121" sldId="296"/>
            <ac:spMk id="4" creationId="{6CE44001-8F4D-4587-9413-5FAAF3978EC0}"/>
          </ac:spMkLst>
        </pc:spChg>
        <pc:cxnChg chg="mod">
          <ac:chgData name="Saito Jun" userId="47466eb5046dd00d" providerId="LiveId" clId="{CFD0A161-F23D-4DC9-9F9C-468B0329AF04}" dt="2018-07-08T08:14:46.576" v="79" actId="14100"/>
          <ac:cxnSpMkLst>
            <pc:docMk/>
            <pc:sldMk cId="3366301121" sldId="296"/>
            <ac:cxnSpMk id="9" creationId="{3037D617-1B6A-4138-BCBF-BE7A1C56028C}"/>
          </ac:cxnSpMkLst>
        </pc:cxnChg>
        <pc:cxnChg chg="add mod">
          <ac:chgData name="Saito Jun" userId="47466eb5046dd00d" providerId="LiveId" clId="{CFD0A161-F23D-4DC9-9F9C-468B0329AF04}" dt="2018-07-08T08:14:59.752" v="81" actId="14100"/>
          <ac:cxnSpMkLst>
            <pc:docMk/>
            <pc:sldMk cId="3366301121" sldId="296"/>
            <ac:cxnSpMk id="11" creationId="{04C7CD14-B8DF-4672-8C8A-6516172BDEE5}"/>
          </ac:cxnSpMkLst>
        </pc:cxnChg>
      </pc:sldChg>
      <pc:sldChg chg="modNotes">
        <pc:chgData name="Saito Jun" userId="47466eb5046dd00d" providerId="LiveId" clId="{CFD0A161-F23D-4DC9-9F9C-468B0329AF04}" dt="2018-07-12T00:32:08.481" v="35680" actId="6549"/>
        <pc:sldMkLst>
          <pc:docMk/>
          <pc:sldMk cId="3590530193" sldId="297"/>
        </pc:sldMkLst>
      </pc:sldChg>
      <pc:sldChg chg="modNotes">
        <pc:chgData name="Saito Jun" userId="47466eb5046dd00d" providerId="LiveId" clId="{CFD0A161-F23D-4DC9-9F9C-468B0329AF04}" dt="2018-07-11T10:19:56.045" v="35591"/>
        <pc:sldMkLst>
          <pc:docMk/>
          <pc:sldMk cId="3548109384" sldId="298"/>
        </pc:sldMkLst>
      </pc:sldChg>
      <pc:sldChg chg="modNotes">
        <pc:chgData name="Saito Jun" userId="47466eb5046dd00d" providerId="LiveId" clId="{CFD0A161-F23D-4DC9-9F9C-468B0329AF04}" dt="2018-07-11T22:40:33.689" v="35640"/>
        <pc:sldMkLst>
          <pc:docMk/>
          <pc:sldMk cId="3545288113" sldId="300"/>
        </pc:sldMkLst>
      </pc:sldChg>
      <pc:sldChg chg="modNotes">
        <pc:chgData name="Saito Jun" userId="47466eb5046dd00d" providerId="LiveId" clId="{CFD0A161-F23D-4DC9-9F9C-468B0329AF04}" dt="2018-07-11T22:38:17.357" v="35599" actId="6549"/>
        <pc:sldMkLst>
          <pc:docMk/>
          <pc:sldMk cId="3327469705" sldId="301"/>
        </pc:sldMkLst>
      </pc:sldChg>
    </pc:docChg>
  </pc:docChgLst>
  <pc:docChgLst>
    <pc:chgData name="Saito Jun" userId="47466eb5046dd00d" providerId="LiveId" clId="{CE6C422E-5A42-42A6-9D0C-35931B8AD9B8}"/>
    <pc:docChg chg="modSld">
      <pc:chgData name="Saito Jun" userId="47466eb5046dd00d" providerId="LiveId" clId="{CE6C422E-5A42-42A6-9D0C-35931B8AD9B8}" dt="2018-07-06T22:41:37.297" v="1340" actId="6549"/>
      <pc:docMkLst>
        <pc:docMk/>
      </pc:docMkLst>
      <pc:sldChg chg="modNotes">
        <pc:chgData name="Saito Jun" userId="47466eb5046dd00d" providerId="LiveId" clId="{CE6C422E-5A42-42A6-9D0C-35931B8AD9B8}" dt="2018-07-06T22:41:37.297" v="1340" actId="6549"/>
        <pc:sldMkLst>
          <pc:docMk/>
          <pc:sldMk cId="3008115711"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1009850" y="0"/>
            <a:ext cx="4838299" cy="3628724"/>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6253" y="3628724"/>
            <a:ext cx="6670307" cy="5515276"/>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スライド番号プレースホルダー 7">
            <a:extLst>
              <a:ext uri="{FF2B5EF4-FFF2-40B4-BE49-F238E27FC236}">
                <a16:creationId xmlns:a16="http://schemas.microsoft.com/office/drawing/2014/main" xmlns="" id="{EB981A89-9298-488C-AD74-B2B44270CE91}"/>
              </a:ext>
            </a:extLst>
          </p:cNvPr>
          <p:cNvSpPr>
            <a:spLocks noGrp="1"/>
          </p:cNvSpPr>
          <p:nvPr>
            <p:ph type="sldNum" sz="quarter" idx="5"/>
          </p:nvPr>
        </p:nvSpPr>
        <p:spPr>
          <a:xfrm>
            <a:off x="3971925" y="8780460"/>
            <a:ext cx="2971800" cy="458787"/>
          </a:xfrm>
          <a:prstGeom prst="rect">
            <a:avLst/>
          </a:prstGeom>
        </p:spPr>
        <p:txBody>
          <a:bodyPr vert="horz" lIns="91440" tIns="45720" rIns="91440" bIns="45720" rtlCol="0" anchor="b"/>
          <a:lstStyle>
            <a:lvl1pPr algn="r">
              <a:defRPr sz="1600" b="1"/>
            </a:lvl1pPr>
          </a:lstStyle>
          <a:p>
            <a:fld id="{A7906C45-B53D-4ED9-916E-A88EFBD11913}" type="slidenum">
              <a:rPr kumimoji="1" lang="ja-JP" altLang="en-US" smtClean="0"/>
              <a:pPr/>
              <a:t>‹#›</a:t>
            </a:fld>
            <a:endParaRPr kumimoji="1" lang="ja-JP" altLang="en-US" dirty="0"/>
          </a:p>
        </p:txBody>
      </p:sp>
    </p:spTree>
    <p:extLst>
      <p:ext uri="{BB962C8B-B14F-4D97-AF65-F5344CB8AC3E}">
        <p14:creationId xmlns:p14="http://schemas.microsoft.com/office/powerpoint/2010/main" val="30773502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2.vatican.va/content/john-paul-ii/en/encyclicals/documents/hf_jp-ii_enc_01051991_centesimus-annus.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ylitigationfirm.com/files/restat.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mazon.co.jp/&#33258;&#28982;&#27861;&#12392;&#23447;&#25945;&#12296;1&#12297;-&#24180;&#22577;&#33258;&#28982;&#27861;&#12398;&#30740;&#31350;-&#24489;&#21002;&#31532;6&#21495;-&#27700;&#27874;-&#26391;/dp/4423730901/ref=sr_1_fkmr0_1?s=books&amp;ie=UTF8&amp;qid=1531302471&amp;sr=1-1-fkmr0&amp;keywords=%E8%87%AA%E7%84%B6%E6%B3%95%E3%81%A8%E5%AE%97%E6%95%99%E3%80%80I"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llc-research.jp/~archives/Papers/Discernment/Discern%20memo%20rev3.pptx"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ja.wikipedia.org/wiki/%E3%82%B8%E3%83%A3%E3%83%B3%E3%82%BB%E3%83%8B%E3%82%B9%E3%83%A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ja.wikipedia.org/wiki/&#12505;&#12523;&#12398;&#19981;&#31561;&#24335;"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ja.wikipedia.org/wiki/&#12505;&#12523;&#12398;&#19981;&#31561;&#24335;"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ja.wikipedia.org/wiki/%E7%B1%B3%E5%9B%BD%E7%A4%BE%E4%BC%9A%E7%A7%91%E5%AD%A6%E7%A0%94%E7%A9%B6%E4%BC%9A%E8%AD%B0"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www.fp7-frame.eu/" TargetMode="External"/><Relationship Id="rId4" Type="http://schemas.openxmlformats.org/officeDocument/2006/relationships/hyperlink" Target="https://tif.ssrc.or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a:xfrm>
            <a:off x="3978349" y="8770274"/>
            <a:ext cx="2971800" cy="458787"/>
          </a:xfrm>
          <a:prstGeom prst="rect">
            <a:avLst/>
          </a:prstGeom>
        </p:spPr>
        <p:txBody>
          <a:bodyPr/>
          <a:lstStyle/>
          <a:p>
            <a:fld id="{526A221C-6B23-4D98-A10D-621B86744B11}" type="slidenum">
              <a:rPr kumimoji="1" lang="ja-JP" altLang="en-US" smtClean="0"/>
              <a:t>1</a:t>
            </a:fld>
            <a:endParaRPr kumimoji="1" lang="ja-JP" altLang="en-US"/>
          </a:p>
        </p:txBody>
      </p:sp>
      <p:sp>
        <p:nvSpPr>
          <p:cNvPr id="5" name="スライド イメージ プレースホルダー 4">
            <a:extLst>
              <a:ext uri="{FF2B5EF4-FFF2-40B4-BE49-F238E27FC236}">
                <a16:creationId xmlns:a16="http://schemas.microsoft.com/office/drawing/2014/main" xmlns="" id="{6F628A9C-92CE-4798-B529-177396F2668D}"/>
              </a:ext>
            </a:extLst>
          </p:cNvPr>
          <p:cNvSpPr>
            <a:spLocks noGrp="1" noRot="1" noChangeAspect="1"/>
          </p:cNvSpPr>
          <p:nvPr>
            <p:ph type="sldImg"/>
          </p:nvPr>
        </p:nvSpPr>
        <p:spPr>
          <a:xfrm>
            <a:off x="1009650" y="0"/>
            <a:ext cx="4838700" cy="3629025"/>
          </a:xfrm>
        </p:spPr>
      </p:sp>
      <p:sp>
        <p:nvSpPr>
          <p:cNvPr id="6" name="ノート プレースホルダー 5">
            <a:extLst>
              <a:ext uri="{FF2B5EF4-FFF2-40B4-BE49-F238E27FC236}">
                <a16:creationId xmlns:a16="http://schemas.microsoft.com/office/drawing/2014/main" xmlns="" id="{74039220-F134-4EA9-AEAF-75C88D1542F7}"/>
              </a:ext>
            </a:extLst>
          </p:cNvPr>
          <p:cNvSpPr>
            <a:spLocks noGrp="1"/>
          </p:cNvSpPr>
          <p:nvPr>
            <p:ph type="body" idx="1"/>
          </p:nvPr>
        </p:nvSpPr>
        <p:spPr/>
        <p:txBody>
          <a:bodyPr/>
          <a:lstStyle/>
          <a:p>
            <a:pPr algn="just"/>
            <a:r>
              <a:rPr kumimoji="1" lang="ja-JP" altLang="en-US" dirty="0"/>
              <a:t>フランシスコ教皇の思想を大</a:t>
            </a:r>
            <a:r>
              <a:rPr kumimoji="1" lang="ja-JP" altLang="en-US" dirty="0" err="1"/>
              <a:t>ぐ</a:t>
            </a:r>
            <a:r>
              <a:rPr kumimoji="1" lang="ja-JP" altLang="en-US" dirty="0"/>
              <a:t>くりにすれば「</a:t>
            </a:r>
            <a:r>
              <a:rPr kumimoji="1" lang="en-US" altLang="ja-JP" dirty="0"/>
              <a:t>justice</a:t>
            </a:r>
            <a:r>
              <a:rPr kumimoji="1" lang="ja-JP" altLang="en-US" dirty="0" err="1"/>
              <a:t>だけ</a:t>
            </a:r>
            <a:r>
              <a:rPr kumimoji="1" lang="ja-JP" altLang="en-US" dirty="0"/>
              <a:t>では足りない」のひと言にまとめることができる。</a:t>
            </a:r>
            <a:r>
              <a:rPr kumimoji="1" lang="en-US" altLang="ja-JP" dirty="0"/>
              <a:t>justice</a:t>
            </a:r>
            <a:r>
              <a:rPr kumimoji="1" lang="ja-JP" altLang="en-US" dirty="0"/>
              <a:t>の他に</a:t>
            </a:r>
            <a:r>
              <a:rPr kumimoji="1" lang="en-US" altLang="ja-JP" dirty="0"/>
              <a:t>righteousness</a:t>
            </a:r>
            <a:r>
              <a:rPr kumimoji="1" lang="ja-JP" altLang="en-US" dirty="0"/>
              <a:t>が必要、ということ。今回は、教皇のこの思想を</a:t>
            </a:r>
            <a:r>
              <a:rPr kumimoji="1" lang="en-US" altLang="ja-JP" dirty="0"/>
              <a:t>5</a:t>
            </a:r>
            <a:r>
              <a:rPr kumimoji="1" lang="ja-JP" altLang="en-US" dirty="0"/>
              <a:t>回に分けて説明するシリーズの</a:t>
            </a:r>
            <a:r>
              <a:rPr kumimoji="1" lang="en-US" altLang="ja-JP" dirty="0"/>
              <a:t>3</a:t>
            </a:r>
            <a:r>
              <a:rPr kumimoji="1" lang="ja-JP" altLang="en-US" dirty="0"/>
              <a:t>回目。先回は、主権者（</a:t>
            </a:r>
            <a:r>
              <a:rPr kumimoji="1" lang="en-US" altLang="ja-JP" dirty="0"/>
              <a:t>sovereign</a:t>
            </a:r>
            <a:r>
              <a:rPr kumimoji="1" lang="ja-JP" altLang="en-US" dirty="0"/>
              <a:t>）の変遷、</a:t>
            </a:r>
            <a:r>
              <a:rPr kumimoji="1" lang="en-US" altLang="ja-JP" dirty="0"/>
              <a:t>virtue ethics</a:t>
            </a:r>
            <a:r>
              <a:rPr lang="ja-JP" altLang="en-US" dirty="0"/>
              <a:t> </a:t>
            </a:r>
            <a:r>
              <a:rPr lang="en-US" altLang="ja-JP" dirty="0"/>
              <a:t>in the public sphere </a:t>
            </a:r>
            <a:r>
              <a:rPr lang="ja-JP" altLang="en-US" dirty="0"/>
              <a:t>をテーマに話した。従来の</a:t>
            </a:r>
            <a:r>
              <a:rPr lang="en-US" altLang="ja-JP" dirty="0"/>
              <a:t>utilitarian ethics</a:t>
            </a:r>
            <a:r>
              <a:rPr lang="ja-JP" altLang="en-US" dirty="0"/>
              <a:t>（</a:t>
            </a:r>
            <a:r>
              <a:rPr lang="ja-JP" altLang="en-US" strike="dblStrike" dirty="0"/>
              <a:t>功利</a:t>
            </a:r>
            <a:r>
              <a:rPr lang="ja-JP" altLang="en-US" dirty="0"/>
              <a:t>効用主義倫理）の他に</a:t>
            </a:r>
            <a:r>
              <a:rPr lang="en-US" altLang="ja-JP" dirty="0"/>
              <a:t>virtue ethics</a:t>
            </a:r>
            <a:r>
              <a:rPr lang="ja-JP" altLang="en-US" dirty="0"/>
              <a:t>という新型倫理がここ</a:t>
            </a:r>
            <a:r>
              <a:rPr lang="en-US" altLang="ja-JP" dirty="0"/>
              <a:t>50</a:t>
            </a:r>
            <a:r>
              <a:rPr lang="ja-JP" altLang="en-US" dirty="0"/>
              <a:t>年で興隆し、新たな社会領域を生み出しつつあることを述べた。今回は</a:t>
            </a:r>
            <a:r>
              <a:rPr lang="en-US" altLang="ja-JP" dirty="0"/>
              <a:t>Love God and love People</a:t>
            </a:r>
            <a:r>
              <a:rPr lang="ja-JP" altLang="en-US" dirty="0"/>
              <a:t>（神を愛し人を愛せ）について述べる。このシンプル且つ「一見」二律背反な原理をベースにキリスト教社会は構成されていることを説明する。</a:t>
            </a:r>
            <a:endParaRPr lang="en-US" altLang="ja-JP" dirty="0"/>
          </a:p>
          <a:p>
            <a:pPr algn="just"/>
            <a:endParaRPr kumimoji="1" lang="en-US" altLang="ja-JP" dirty="0"/>
          </a:p>
          <a:p>
            <a:pPr algn="just"/>
            <a:r>
              <a:rPr kumimoji="1" lang="ja-JP" altLang="en-US" dirty="0"/>
              <a:t>今回の「これだけは覚えたいキーワード三つ」は</a:t>
            </a:r>
            <a:r>
              <a:rPr kumimoji="1" lang="en-US" altLang="ja-JP" dirty="0"/>
              <a:t>axiom</a:t>
            </a:r>
            <a:r>
              <a:rPr kumimoji="1" lang="ja-JP" altLang="en-US" dirty="0" err="1"/>
              <a:t>、</a:t>
            </a:r>
            <a:r>
              <a:rPr kumimoji="1" lang="en-US" altLang="ja-JP" dirty="0"/>
              <a:t>framing</a:t>
            </a:r>
            <a:r>
              <a:rPr kumimoji="1" lang="ja-JP" altLang="en-US" dirty="0" err="1"/>
              <a:t>、</a:t>
            </a:r>
            <a:r>
              <a:rPr kumimoji="1" lang="en-US" altLang="ja-JP" dirty="0"/>
              <a:t>subsidiarity &amp; solidarity</a:t>
            </a:r>
            <a:r>
              <a:rPr kumimoji="1" lang="ja-JP" altLang="en-US" dirty="0"/>
              <a:t>の</a:t>
            </a:r>
            <a:r>
              <a:rPr lang="ja-JP" altLang="en-US" dirty="0"/>
              <a:t>三つ。順に「公理。真実であると認められている原理」「どこまでを現実</a:t>
            </a:r>
            <a:r>
              <a:rPr lang="en-US" altLang="ja-JP" dirty="0"/>
              <a:t>(reality)</a:t>
            </a:r>
            <a:r>
              <a:rPr lang="ja-JP" altLang="en-US" dirty="0"/>
              <a:t>と捉えるかの枠組み作り」「補完性原理と連帯原理」と日本語に換言できるが、順を追って解説する。</a:t>
            </a:r>
            <a:endParaRPr lang="en-US" altLang="ja-JP" dirty="0"/>
          </a:p>
          <a:p>
            <a:pPr algn="just"/>
            <a:endParaRPr lang="en-US" altLang="ja-JP" dirty="0"/>
          </a:p>
          <a:p>
            <a:pPr algn="just"/>
            <a:r>
              <a:rPr lang="ja-JP" altLang="en-US" dirty="0"/>
              <a:t>教皇の思想は日本語では説明困難だ。日本語：「正」「自由」「義務」「国」などが、ドイツ語や英語など西洋言語ではそれぞれ</a:t>
            </a:r>
            <a:r>
              <a:rPr lang="en-US" altLang="ja-JP" dirty="0"/>
              <a:t>2</a:t>
            </a:r>
            <a:r>
              <a:rPr lang="ja-JP" altLang="en-US" dirty="0"/>
              <a:t>種類あり宗教用語と世俗用語で使い分けができる。意味が異なる。「</a:t>
            </a:r>
            <a:r>
              <a:rPr lang="en-US" altLang="ja-JP" dirty="0"/>
              <a:t>right</a:t>
            </a:r>
            <a:r>
              <a:rPr lang="ja-JP" altLang="en-US" dirty="0" err="1"/>
              <a:t>、</a:t>
            </a:r>
            <a:r>
              <a:rPr lang="en-US" altLang="ja-JP" dirty="0"/>
              <a:t>just</a:t>
            </a:r>
            <a:r>
              <a:rPr lang="ja-JP" altLang="en-US" dirty="0"/>
              <a:t>」「</a:t>
            </a:r>
            <a:r>
              <a:rPr lang="en-US" altLang="ja-JP" dirty="0"/>
              <a:t>freedom</a:t>
            </a:r>
            <a:r>
              <a:rPr lang="ja-JP" altLang="en-US" dirty="0" err="1"/>
              <a:t>、</a:t>
            </a:r>
            <a:r>
              <a:rPr lang="en-US" altLang="ja-JP" dirty="0"/>
              <a:t>liberty</a:t>
            </a:r>
            <a:r>
              <a:rPr lang="ja-JP" altLang="en-US" dirty="0"/>
              <a:t>」「</a:t>
            </a:r>
            <a:r>
              <a:rPr lang="en-US" altLang="ja-JP" dirty="0"/>
              <a:t>obligation</a:t>
            </a:r>
            <a:r>
              <a:rPr lang="ja-JP" altLang="en-US" dirty="0" err="1"/>
              <a:t>、</a:t>
            </a:r>
            <a:r>
              <a:rPr lang="en-US" altLang="ja-JP" dirty="0"/>
              <a:t>duty</a:t>
            </a:r>
            <a:r>
              <a:rPr lang="ja-JP" altLang="en-US" dirty="0"/>
              <a:t>」「</a:t>
            </a:r>
            <a:r>
              <a:rPr lang="en-US" altLang="ja-JP" dirty="0"/>
              <a:t>nation</a:t>
            </a:r>
            <a:r>
              <a:rPr lang="ja-JP" altLang="en-US" dirty="0" err="1"/>
              <a:t>、</a:t>
            </a:r>
            <a:r>
              <a:rPr lang="en-US" altLang="ja-JP" dirty="0"/>
              <a:t>state</a:t>
            </a:r>
            <a:r>
              <a:rPr lang="ja-JP" altLang="en-US" dirty="0"/>
              <a:t>」などなど。教皇の思想は、この様な使い分けができる西洋言語では説明が可能だが、日本語では困難となる。おまけに、齋藤は説明が下手。だからフランシスコの思想は難解と思われるかもしれない。</a:t>
            </a:r>
            <a:endParaRPr lang="en-US" altLang="ja-JP" dirty="0"/>
          </a:p>
          <a:p>
            <a:pPr algn="just"/>
            <a:endParaRPr lang="en-US" altLang="ja-JP" dirty="0"/>
          </a:p>
          <a:p>
            <a:pPr algn="just"/>
            <a:r>
              <a:rPr lang="ja-JP" altLang="en-US" dirty="0"/>
              <a:t>しかし、根本を分かれば日本人でも理解できる。この</a:t>
            </a:r>
            <a:r>
              <a:rPr lang="en-US" altLang="ja-JP" dirty="0"/>
              <a:t>5</a:t>
            </a:r>
            <a:r>
              <a:rPr lang="ja-JP" altLang="en-US" dirty="0"/>
              <a:t>回シリーズで分からなかったとしても諦めないで欲しい。</a:t>
            </a:r>
            <a:r>
              <a:rPr lang="en-US" altLang="ja-JP" dirty="0"/>
              <a:t>5</a:t>
            </a:r>
            <a:r>
              <a:rPr lang="ja-JP" altLang="en-US" dirty="0"/>
              <a:t>回で「根本」だけは伝える。理解できなかったとしても各自今後も思索を続けると共に、この思想を理解した身近な誰かと繫がって諸判断を尋ねて欲しい。旧来の「分かりやすい思想」「地上の楽園を求める思想」で、この世の中を進めていけば、間違いなく「人類の破滅」が訪れる。トランプの登場しかり。</a:t>
            </a:r>
            <a:r>
              <a:rPr lang="en-US" altLang="ja-JP" dirty="0"/>
              <a:t>Brexit</a:t>
            </a:r>
            <a:r>
              <a:rPr lang="ja-JP" altLang="en-US" dirty="0"/>
              <a:t>しかり。日本の憲法九条も覆されそうだ。</a:t>
            </a:r>
            <a:endParaRPr lang="en-US" altLang="ja-JP" dirty="0"/>
          </a:p>
          <a:p>
            <a:pPr algn="just"/>
            <a:endParaRPr lang="en-US" altLang="ja-JP" dirty="0"/>
          </a:p>
          <a:p>
            <a:pPr algn="just"/>
            <a:r>
              <a:rPr lang="ja-JP" altLang="en-US" dirty="0"/>
              <a:t>この第一スライドでは、「神を愛し人を愛せ。律法全体はこの二つの掟に基づいている」を記憶に留めよう。更に、律法全体の様な論理体系を導出する元となる原理のことを</a:t>
            </a:r>
            <a:r>
              <a:rPr lang="en-US" altLang="ja-JP" dirty="0"/>
              <a:t>axiom</a:t>
            </a:r>
            <a:r>
              <a:rPr lang="ja-JP" altLang="en-US" dirty="0"/>
              <a:t>（公理）ということを覚えておこう。一般にどの様な論理体系も子細に及び複雑で膨大だが、その根本にある</a:t>
            </a:r>
            <a:r>
              <a:rPr lang="ja-JP" altLang="en-US" u="sng" dirty="0"/>
              <a:t>僅かの公理から誰でも客観的に論理体系全体を演繹的に導き出すことができる</a:t>
            </a:r>
            <a:r>
              <a:rPr lang="ja-JP" altLang="en-US" dirty="0"/>
              <a:t>。このことを教皇は「真理とはその意味を探れば探るほど探査経路が拡充される」と表現している。</a:t>
            </a:r>
            <a:endParaRPr lang="en-US" altLang="ja-JP" dirty="0"/>
          </a:p>
          <a:p>
            <a:pPr algn="just"/>
            <a:endParaRPr lang="ja-JP" altLang="en-US" dirty="0"/>
          </a:p>
          <a:p>
            <a:pPr algn="just"/>
            <a:endParaRPr kumimoji="1" lang="ja-JP" altLang="en-US" dirty="0"/>
          </a:p>
        </p:txBody>
      </p:sp>
    </p:spTree>
    <p:extLst>
      <p:ext uri="{BB962C8B-B14F-4D97-AF65-F5344CB8AC3E}">
        <p14:creationId xmlns:p14="http://schemas.microsoft.com/office/powerpoint/2010/main" val="3525455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9650" y="0"/>
            <a:ext cx="4838700" cy="3629025"/>
          </a:xfrm>
        </p:spPr>
      </p:sp>
      <p:sp>
        <p:nvSpPr>
          <p:cNvPr id="3" name="ノート プレースホルダー 2"/>
          <p:cNvSpPr>
            <a:spLocks noGrp="1"/>
          </p:cNvSpPr>
          <p:nvPr>
            <p:ph type="body" idx="1"/>
          </p:nvPr>
        </p:nvSpPr>
        <p:spPr>
          <a:xfrm>
            <a:off x="96253" y="3628724"/>
            <a:ext cx="6670307" cy="5775158"/>
          </a:xfrm>
        </p:spPr>
        <p:txBody>
          <a:bodyPr/>
          <a:lstStyle/>
          <a:p>
            <a:pPr algn="just"/>
            <a:r>
              <a:rPr kumimoji="1" lang="en-US" altLang="ja-JP" dirty="0"/>
              <a:t>12</a:t>
            </a:r>
            <a:r>
              <a:rPr kumimoji="1" lang="ja-JP" altLang="en-US" dirty="0"/>
              <a:t>条</a:t>
            </a:r>
            <a:r>
              <a:rPr kumimoji="1" lang="en-US" altLang="ja-JP" dirty="0"/>
              <a:t>13</a:t>
            </a:r>
            <a:r>
              <a:rPr kumimoji="1" lang="ja-JP" altLang="en-US" dirty="0"/>
              <a:t>条は共に</a:t>
            </a:r>
            <a:r>
              <a:rPr kumimoji="1" lang="en-US" altLang="ja-JP" dirty="0"/>
              <a:t>rights</a:t>
            </a:r>
            <a:r>
              <a:rPr kumimoji="1" lang="ja-JP" altLang="en-US" dirty="0"/>
              <a:t>（権利）に関して述べたもの。なぜ二つに分かれているのか？　それは</a:t>
            </a:r>
            <a:r>
              <a:rPr kumimoji="1" lang="en-US" altLang="ja-JP" dirty="0"/>
              <a:t>GHQ</a:t>
            </a:r>
            <a:r>
              <a:rPr kumimoji="1" lang="ja-JP" altLang="en-US" dirty="0"/>
              <a:t>が</a:t>
            </a:r>
            <a:r>
              <a:rPr kumimoji="1" lang="en-US" altLang="ja-JP" dirty="0"/>
              <a:t>12</a:t>
            </a:r>
            <a:r>
              <a:rPr kumimoji="1" lang="ja-JP" altLang="en-US" dirty="0"/>
              <a:t>条</a:t>
            </a:r>
            <a:r>
              <a:rPr kumimoji="1" lang="en-US" altLang="ja-JP" dirty="0"/>
              <a:t>13</a:t>
            </a:r>
            <a:r>
              <a:rPr kumimoji="1" lang="ja-JP" altLang="en-US" dirty="0"/>
              <a:t>条の原案を作った</a:t>
            </a:r>
            <a:r>
              <a:rPr kumimoji="1" lang="en-US" altLang="ja-JP" dirty="0"/>
              <a:t>1946</a:t>
            </a:r>
            <a:r>
              <a:rPr kumimoji="1" lang="ja-JP" altLang="en-US" dirty="0"/>
              <a:t>年が、国連人権委員会が</a:t>
            </a:r>
            <a:r>
              <a:rPr kumimoji="1" lang="en-US" altLang="ja-JP" dirty="0"/>
              <a:t>human rights</a:t>
            </a:r>
            <a:r>
              <a:rPr kumimoji="1" lang="ja-JP" altLang="en-US" dirty="0"/>
              <a:t>という世俗と宗教の折衷概念を作り始めた</a:t>
            </a:r>
            <a:r>
              <a:rPr kumimoji="1" lang="en-US" altLang="ja-JP" dirty="0"/>
              <a:t>1947</a:t>
            </a:r>
            <a:r>
              <a:rPr kumimoji="1" lang="ja-JP" altLang="en-US" dirty="0"/>
              <a:t>年よりも一年ほど前のことだからだ。</a:t>
            </a:r>
            <a:endParaRPr kumimoji="1" lang="en-US" altLang="ja-JP" dirty="0"/>
          </a:p>
          <a:p>
            <a:pPr algn="just"/>
            <a:endParaRPr lang="en-US" altLang="ja-JP" dirty="0"/>
          </a:p>
          <a:p>
            <a:pPr algn="just"/>
            <a:r>
              <a:rPr kumimoji="1" lang="ja-JP" altLang="en-US" dirty="0"/>
              <a:t>つまり、</a:t>
            </a:r>
            <a:r>
              <a:rPr kumimoji="1" lang="en-US" altLang="ja-JP" dirty="0"/>
              <a:t>12</a:t>
            </a:r>
            <a:r>
              <a:rPr kumimoji="1" lang="ja-JP" altLang="en-US" dirty="0"/>
              <a:t>条は</a:t>
            </a:r>
            <a:r>
              <a:rPr kumimoji="1" lang="en-US" altLang="ja-JP" dirty="0"/>
              <a:t>the people</a:t>
            </a:r>
            <a:r>
              <a:rPr kumimoji="1" lang="ja-JP" altLang="en-US" dirty="0"/>
              <a:t>が持つ</a:t>
            </a:r>
            <a:r>
              <a:rPr kumimoji="1" lang="en-US" altLang="ja-JP" dirty="0"/>
              <a:t>rights</a:t>
            </a:r>
            <a:r>
              <a:rPr kumimoji="1" lang="ja-JP" altLang="en-US" dirty="0"/>
              <a:t>を規定し、</a:t>
            </a:r>
            <a:r>
              <a:rPr kumimoji="1" lang="en-US" altLang="ja-JP" dirty="0"/>
              <a:t>13</a:t>
            </a:r>
            <a:r>
              <a:rPr kumimoji="1" lang="ja-JP" altLang="en-US" dirty="0"/>
              <a:t>条は</a:t>
            </a:r>
            <a:r>
              <a:rPr kumimoji="1" lang="en-US" altLang="ja-JP" dirty="0"/>
              <a:t>a human</a:t>
            </a:r>
            <a:r>
              <a:rPr kumimoji="1" lang="ja-JP" altLang="en-US" dirty="0"/>
              <a:t>が持つ</a:t>
            </a:r>
            <a:r>
              <a:rPr kumimoji="1" lang="en-US" altLang="ja-JP" dirty="0"/>
              <a:t>rights</a:t>
            </a:r>
            <a:r>
              <a:rPr kumimoji="1" lang="ja-JP" altLang="en-US" dirty="0"/>
              <a:t>を規定している。</a:t>
            </a:r>
            <a:endParaRPr kumimoji="1" lang="en-US" altLang="ja-JP" dirty="0"/>
          </a:p>
          <a:p>
            <a:pPr algn="just"/>
            <a:endParaRPr lang="en-US" altLang="ja-JP" dirty="0"/>
          </a:p>
          <a:p>
            <a:pPr algn="just"/>
            <a:r>
              <a:rPr kumimoji="1" lang="en-US" altLang="ja-JP" dirty="0"/>
              <a:t>GHQ</a:t>
            </a:r>
            <a:r>
              <a:rPr kumimoji="1" lang="ja-JP" altLang="en-US" dirty="0"/>
              <a:t>原案を見ると、</a:t>
            </a:r>
            <a:r>
              <a:rPr kumimoji="1" lang="en-US" altLang="ja-JP" dirty="0"/>
              <a:t>12</a:t>
            </a:r>
            <a:r>
              <a:rPr kumimoji="1" lang="ja-JP" altLang="en-US" dirty="0"/>
              <a:t>条には</a:t>
            </a:r>
            <a:r>
              <a:rPr kumimoji="1" lang="en-US" altLang="ja-JP" dirty="0"/>
              <a:t>the common good</a:t>
            </a:r>
            <a:r>
              <a:rPr kumimoji="1" lang="ja-JP" altLang="en-US" dirty="0"/>
              <a:t>が入っているが</a:t>
            </a:r>
            <a:r>
              <a:rPr kumimoji="1" lang="en-US" altLang="ja-JP" dirty="0"/>
              <a:t>(</a:t>
            </a:r>
            <a:r>
              <a:rPr kumimoji="1" lang="ja-JP" altLang="en-US" dirty="0"/>
              <a:t>頁をめくって</a:t>
            </a:r>
            <a:r>
              <a:rPr kumimoji="1" lang="en-US" altLang="ja-JP" dirty="0"/>
              <a:t>)13</a:t>
            </a:r>
            <a:r>
              <a:rPr kumimoji="1" lang="ja-JP" altLang="en-US" dirty="0"/>
              <a:t>条原案には</a:t>
            </a:r>
            <a:r>
              <a:rPr lang="en-US" altLang="ja-JP" dirty="0"/>
              <a:t>the general welfare</a:t>
            </a:r>
            <a:r>
              <a:rPr lang="ja-JP" altLang="en-US" dirty="0"/>
              <a:t>が入っていることが分かる。神の国での</a:t>
            </a:r>
            <a:r>
              <a:rPr lang="en-US" altLang="ja-JP" dirty="0"/>
              <a:t>rights</a:t>
            </a:r>
            <a:r>
              <a:rPr lang="ja-JP" altLang="en-US" dirty="0"/>
              <a:t>は共通善で制限されるが、地上の国での</a:t>
            </a:r>
            <a:r>
              <a:rPr lang="en-US" altLang="ja-JP" dirty="0"/>
              <a:t>rights</a:t>
            </a:r>
            <a:r>
              <a:rPr lang="ja-JP" altLang="en-US" dirty="0"/>
              <a:t>は公共福祉で制限されるという話。うーっ、</a:t>
            </a:r>
            <a:r>
              <a:rPr kumimoji="1" lang="ja-JP" altLang="en-US" dirty="0"/>
              <a:t>もし今、</a:t>
            </a:r>
            <a:r>
              <a:rPr kumimoji="1" lang="en-US" altLang="ja-JP" dirty="0"/>
              <a:t>GHQ</a:t>
            </a:r>
            <a:r>
              <a:rPr kumimoji="1" lang="ja-JP" altLang="en-US" dirty="0"/>
              <a:t>に憲法原案を作らせれば必ず一本にまとめてどちらの権利も共通善により制限されるとするはず。</a:t>
            </a:r>
            <a:r>
              <a:rPr lang="ja-JP" altLang="en-US" dirty="0"/>
              <a:t>なぜなら、国連人権委員会が</a:t>
            </a:r>
            <a:r>
              <a:rPr lang="en-US" altLang="ja-JP" dirty="0"/>
              <a:t>human rights</a:t>
            </a:r>
            <a:r>
              <a:rPr lang="ja-JP" altLang="en-US" dirty="0"/>
              <a:t>という世俗と宗教の折衷概念を作るのを宗教側は渋々認めたが、それが公共福祉ではなく共通善によって制限される点は断固譲らなかった。「</a:t>
            </a:r>
            <a:r>
              <a:rPr lang="ja-JP" altLang="en-US" dirty="0" err="1"/>
              <a:t>み</a:t>
            </a:r>
            <a:r>
              <a:rPr lang="ja-JP" altLang="en-US" dirty="0"/>
              <a:t>こころが天に行われるとおり地にも行われますように」は、絶対に譲れない</a:t>
            </a:r>
            <a:r>
              <a:rPr lang="en-US" altLang="ja-JP" dirty="0"/>
              <a:t>the best hidden secret</a:t>
            </a:r>
            <a:r>
              <a:rPr lang="ja-JP" altLang="en-US" dirty="0"/>
              <a:t>だからだ。</a:t>
            </a:r>
            <a:endParaRPr lang="en-US" altLang="ja-JP" dirty="0"/>
          </a:p>
          <a:p>
            <a:pPr algn="just"/>
            <a:endParaRPr lang="en-US" altLang="ja-JP" dirty="0"/>
          </a:p>
          <a:p>
            <a:pPr algn="just"/>
            <a:r>
              <a:rPr kumimoji="1" lang="en-US" altLang="ja-JP" dirty="0"/>
              <a:t>12</a:t>
            </a:r>
            <a:r>
              <a:rPr kumimoji="1" lang="ja-JP" altLang="en-US" dirty="0"/>
              <a:t>条を詳しく見てみよう。原案英文を精読して頂きたい。注意点を赤字にした。</a:t>
            </a:r>
            <a:endParaRPr kumimoji="1" lang="en-US" altLang="ja-JP" dirty="0"/>
          </a:p>
          <a:p>
            <a:pPr algn="just"/>
            <a:endParaRPr lang="en-US" altLang="ja-JP" dirty="0"/>
          </a:p>
          <a:p>
            <a:pPr algn="just"/>
            <a:r>
              <a:rPr kumimoji="1" lang="en-US" altLang="ja-JP" dirty="0"/>
              <a:t>freedoms, rights, opportunities...</a:t>
            </a:r>
            <a:r>
              <a:rPr kumimoji="1" lang="ja-JP" altLang="en-US" dirty="0" err="1"/>
              <a:t>。</a:t>
            </a:r>
            <a:r>
              <a:rPr kumimoji="1" lang="ja-JP" altLang="en-US" dirty="0"/>
              <a:t>全て複数形。</a:t>
            </a:r>
            <a:r>
              <a:rPr kumimoji="1" lang="en-US" altLang="ja-JP" dirty="0"/>
              <a:t>opportunities --- </a:t>
            </a:r>
            <a:r>
              <a:rPr kumimoji="1" lang="ja-JP" altLang="en-US" dirty="0"/>
              <a:t>彷彿とさせるのは</a:t>
            </a:r>
            <a:r>
              <a:rPr kumimoji="1" lang="en-US" altLang="ja-JP" dirty="0"/>
              <a:t>3</a:t>
            </a:r>
            <a:r>
              <a:rPr kumimoji="1" lang="ja-JP" altLang="en-US" dirty="0"/>
              <a:t>月分科会で紹介した</a:t>
            </a:r>
            <a:r>
              <a:rPr lang="en-US" altLang="ja-JP" i="1" dirty="0"/>
              <a:t>something</a:t>
            </a:r>
            <a:r>
              <a:rPr lang="en-US" altLang="ja-JP" dirty="0"/>
              <a:t> which is prior to the logic of a fair exchange of goods and the forms of justice appropriate to it (</a:t>
            </a:r>
            <a:r>
              <a:rPr lang="en-US" altLang="ja-JP" i="1" u="sng" dirty="0">
                <a:hlinkClick r:id="rId3"/>
              </a:rPr>
              <a:t>Centesimus Annus</a:t>
            </a:r>
            <a:r>
              <a:rPr lang="en-US" altLang="ja-JP" dirty="0"/>
              <a:t> 34</a:t>
            </a:r>
            <a:r>
              <a:rPr lang="ja-JP" altLang="ja-JP" dirty="0"/>
              <a:t>節</a:t>
            </a:r>
            <a:r>
              <a:rPr lang="en-US" altLang="ja-JP" dirty="0"/>
              <a:t>)--- </a:t>
            </a:r>
            <a:r>
              <a:rPr lang="ja-JP" altLang="en-US" dirty="0"/>
              <a:t>これは現行憲法ではなぜか消されている。</a:t>
            </a:r>
            <a:endParaRPr lang="en-US" altLang="ja-JP" dirty="0"/>
          </a:p>
          <a:p>
            <a:pPr algn="just"/>
            <a:endParaRPr kumimoji="1" lang="en-US" altLang="ja-JP" dirty="0"/>
          </a:p>
          <a:p>
            <a:pPr algn="just"/>
            <a:r>
              <a:rPr kumimoji="1" lang="en-US" altLang="ja-JP" dirty="0"/>
              <a:t>are maintained by</a:t>
            </a:r>
            <a:r>
              <a:rPr kumimoji="1" lang="ja-JP" altLang="en-US" dirty="0"/>
              <a:t>と平叙文なのに現行憲法では「しなければならない」と権利維持を義務化</a:t>
            </a:r>
            <a:r>
              <a:rPr kumimoji="1" lang="en-US" altLang="ja-JP" dirty="0"/>
              <a:t>!?</a:t>
            </a:r>
          </a:p>
          <a:p>
            <a:pPr algn="just"/>
            <a:endParaRPr lang="en-US" altLang="ja-JP" dirty="0"/>
          </a:p>
          <a:p>
            <a:pPr algn="just"/>
            <a:r>
              <a:rPr kumimoji="1" lang="en-US" altLang="ja-JP" dirty="0"/>
              <a:t>the people</a:t>
            </a:r>
            <a:r>
              <a:rPr kumimoji="1" lang="ja-JP" altLang="en-US" dirty="0"/>
              <a:t>を「国民」と誤訳。</a:t>
            </a:r>
            <a:r>
              <a:rPr lang="en-US" altLang="ja-JP" dirty="0"/>
              <a:t>the eternal vigilance of the people</a:t>
            </a:r>
            <a:r>
              <a:rPr lang="ja-JP" altLang="en-US" dirty="0"/>
              <a:t>という聖書由来</a:t>
            </a:r>
            <a:r>
              <a:rPr lang="ja-JP" altLang="ja-JP" dirty="0">
                <a:solidFill>
                  <a:srgbClr val="FF0000"/>
                </a:solidFill>
              </a:rPr>
              <a:t>（</a:t>
            </a:r>
            <a:r>
              <a:rPr lang="en-US" altLang="ja-JP" i="1" dirty="0">
                <a:solidFill>
                  <a:srgbClr val="FF0000"/>
                </a:solidFill>
              </a:rPr>
              <a:t>vigilate et orate</a:t>
            </a:r>
            <a:r>
              <a:rPr lang="ja-JP" altLang="en-US" dirty="0">
                <a:solidFill>
                  <a:srgbClr val="FF0000"/>
                </a:solidFill>
              </a:rPr>
              <a:t>）</a:t>
            </a:r>
            <a:r>
              <a:rPr lang="ja-JP" altLang="en-US" dirty="0"/>
              <a:t>の文言が</a:t>
            </a:r>
            <a:r>
              <a:rPr lang="en-US" altLang="ja-JP" dirty="0"/>
              <a:t>｢</a:t>
            </a:r>
            <a:r>
              <a:rPr lang="ja-JP" altLang="en-US" dirty="0"/>
              <a:t>国民の普段の努力」と誤訳。</a:t>
            </a:r>
            <a:r>
              <a:rPr lang="en-US" altLang="ja-JP" dirty="0"/>
              <a:t>human rights</a:t>
            </a:r>
            <a:r>
              <a:rPr lang="ja-JP" altLang="en-US" dirty="0"/>
              <a:t>の起源への道がここも閉ざされた。</a:t>
            </a:r>
            <a:endParaRPr lang="en-US" altLang="ja-JP" dirty="0"/>
          </a:p>
          <a:p>
            <a:pPr algn="just"/>
            <a:endParaRPr lang="en-US" altLang="ja-JP" dirty="0"/>
          </a:p>
          <a:p>
            <a:pPr algn="just"/>
            <a:r>
              <a:rPr lang="ja-JP" altLang="en-US" dirty="0"/>
              <a:t>最大の汚点は</a:t>
            </a:r>
            <a:r>
              <a:rPr lang="en-US" altLang="ja-JP" dirty="0"/>
              <a:t>the common good</a:t>
            </a:r>
            <a:r>
              <a:rPr lang="ja-JP" altLang="en-US" dirty="0"/>
              <a:t>を公共の福祉と誤訳したこと</a:t>
            </a:r>
            <a:r>
              <a:rPr lang="en-US" altLang="ja-JP" dirty="0"/>
              <a:t>!</a:t>
            </a:r>
            <a:r>
              <a:rPr lang="ja-JP" altLang="en-US" dirty="0"/>
              <a:t>　これによって権利濫用</a:t>
            </a:r>
            <a:r>
              <a:rPr lang="en-US" altLang="ja-JP" dirty="0"/>
              <a:t>(abuse of rights)</a:t>
            </a:r>
            <a:r>
              <a:rPr lang="ja-JP" altLang="en-US" dirty="0"/>
              <a:t>の立件が地上の国の「公共福祉」抵触だけで可能になってしまった。「</a:t>
            </a:r>
            <a:r>
              <a:rPr lang="ja-JP" altLang="en-US" dirty="0" err="1"/>
              <a:t>み</a:t>
            </a:r>
            <a:r>
              <a:rPr lang="ja-JP" altLang="en-US" dirty="0"/>
              <a:t>こころが天に行われるとおり地にも行われますように」が反故にされてしまった。</a:t>
            </a:r>
            <a:endParaRPr lang="en-US" altLang="ja-JP" dirty="0"/>
          </a:p>
          <a:p>
            <a:pPr algn="just"/>
            <a:endParaRPr lang="en-US" altLang="ja-JP" dirty="0"/>
          </a:p>
          <a:p>
            <a:pPr algn="just"/>
            <a:r>
              <a:rPr lang="en-US" altLang="ja-JP" dirty="0"/>
              <a:t>obligation</a:t>
            </a:r>
            <a:r>
              <a:rPr lang="ja-JP" altLang="en-US" dirty="0"/>
              <a:t>の元の意味は神と人との</a:t>
            </a:r>
            <a:r>
              <a:rPr lang="en-US" altLang="ja-JP" dirty="0"/>
              <a:t>covenant(</a:t>
            </a:r>
            <a:r>
              <a:rPr lang="ja-JP" altLang="en-US" dirty="0"/>
              <a:t>契約</a:t>
            </a:r>
            <a:r>
              <a:rPr lang="en-US" altLang="ja-JP" dirty="0"/>
              <a:t>)</a:t>
            </a:r>
            <a:r>
              <a:rPr lang="ja-JP" altLang="en-US" dirty="0"/>
              <a:t>における人側の</a:t>
            </a:r>
            <a:r>
              <a:rPr lang="en-US" altLang="ja-JP" dirty="0"/>
              <a:t>consideration(</a:t>
            </a:r>
            <a:r>
              <a:rPr lang="ja-JP" altLang="en-US" dirty="0"/>
              <a:t>約因</a:t>
            </a:r>
            <a:r>
              <a:rPr lang="en-US" altLang="ja-JP" dirty="0"/>
              <a:t>, </a:t>
            </a:r>
            <a:r>
              <a:rPr lang="ja-JP" altLang="en-US" dirty="0"/>
              <a:t>次頁</a:t>
            </a:r>
            <a:r>
              <a:rPr lang="en-US" altLang="ja-JP" dirty="0"/>
              <a:t>)</a:t>
            </a:r>
            <a:r>
              <a:rPr lang="ja-JP" altLang="en-US" dirty="0" err="1"/>
              <a:t>。</a:t>
            </a:r>
            <a:endParaRPr lang="en-US" altLang="ja-JP" dirty="0"/>
          </a:p>
          <a:p>
            <a:pPr algn="just"/>
            <a:endParaRPr lang="en-US" altLang="ja-JP" dirty="0"/>
          </a:p>
          <a:p>
            <a:pPr algn="just"/>
            <a:endParaRPr lang="en-US" altLang="ja-JP" dirty="0"/>
          </a:p>
          <a:p>
            <a:pPr algn="just"/>
            <a:endParaRPr kumimoji="1" lang="en-US" altLang="ja-JP" dirty="0"/>
          </a:p>
          <a:p>
            <a:pPr algn="just"/>
            <a:endParaRPr kumimoji="1" lang="ja-JP" altLang="en-US" dirty="0"/>
          </a:p>
        </p:txBody>
      </p:sp>
      <p:sp>
        <p:nvSpPr>
          <p:cNvPr id="4" name="スライド番号プレースホルダー 3"/>
          <p:cNvSpPr>
            <a:spLocks noGrp="1"/>
          </p:cNvSpPr>
          <p:nvPr>
            <p:ph type="sldNum" sz="quarter" idx="10"/>
          </p:nvPr>
        </p:nvSpPr>
        <p:spPr>
          <a:xfrm>
            <a:off x="3971924" y="8752590"/>
            <a:ext cx="2971800" cy="458787"/>
          </a:xfrm>
        </p:spPr>
        <p:txBody>
          <a:bodyPr/>
          <a:lstStyle/>
          <a:p>
            <a:fld id="{A7906C45-B53D-4ED9-916E-A88EFBD11913}" type="slidenum">
              <a:rPr kumimoji="1" lang="ja-JP" altLang="en-US" smtClean="0"/>
              <a:pPr/>
              <a:t>10</a:t>
            </a:fld>
            <a:endParaRPr kumimoji="1" lang="ja-JP" altLang="en-US" dirty="0"/>
          </a:p>
        </p:txBody>
      </p:sp>
    </p:spTree>
    <p:extLst>
      <p:ext uri="{BB962C8B-B14F-4D97-AF65-F5344CB8AC3E}">
        <p14:creationId xmlns:p14="http://schemas.microsoft.com/office/powerpoint/2010/main" val="3823442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9650" y="0"/>
            <a:ext cx="4838700" cy="3629025"/>
          </a:xfrm>
        </p:spPr>
      </p:sp>
      <p:sp>
        <p:nvSpPr>
          <p:cNvPr id="3" name="ノート プレースホルダー 2"/>
          <p:cNvSpPr>
            <a:spLocks noGrp="1"/>
          </p:cNvSpPr>
          <p:nvPr>
            <p:ph type="body" idx="1"/>
          </p:nvPr>
        </p:nvSpPr>
        <p:spPr/>
        <p:txBody>
          <a:bodyPr/>
          <a:lstStyle/>
          <a:p>
            <a:pPr algn="just"/>
            <a:r>
              <a:rPr kumimoji="1" lang="en-US" altLang="ja-JP" dirty="0"/>
              <a:t>13</a:t>
            </a:r>
            <a:r>
              <a:rPr kumimoji="1" lang="ja-JP" altLang="en-US" dirty="0"/>
              <a:t>条の</a:t>
            </a:r>
            <a:r>
              <a:rPr kumimoji="1" lang="en-US" altLang="ja-JP" dirty="0"/>
              <a:t>GHQ</a:t>
            </a:r>
            <a:r>
              <a:rPr kumimoji="1" lang="ja-JP" altLang="en-US" dirty="0"/>
              <a:t>原案は地上世界における</a:t>
            </a:r>
            <a:r>
              <a:rPr kumimoji="1" lang="en-US" altLang="ja-JP" dirty="0"/>
              <a:t>rights</a:t>
            </a:r>
            <a:r>
              <a:rPr kumimoji="1" lang="ja-JP" altLang="en-US" dirty="0"/>
              <a:t>（権利）を述べている。</a:t>
            </a:r>
            <a:r>
              <a:rPr kumimoji="1" lang="en-US" altLang="ja-JP" dirty="0"/>
              <a:t>12</a:t>
            </a:r>
            <a:r>
              <a:rPr kumimoji="1" lang="ja-JP" altLang="en-US" dirty="0"/>
              <a:t>条の</a:t>
            </a:r>
            <a:r>
              <a:rPr kumimoji="1" lang="en-US" altLang="ja-JP" dirty="0"/>
              <a:t>freedom</a:t>
            </a:r>
            <a:r>
              <a:rPr kumimoji="1" lang="ja-JP" altLang="en-US" dirty="0"/>
              <a:t>が</a:t>
            </a:r>
            <a:r>
              <a:rPr kumimoji="1" lang="en-US" altLang="ja-JP" dirty="0"/>
              <a:t>liberty</a:t>
            </a:r>
            <a:r>
              <a:rPr kumimoji="1" lang="ja-JP" altLang="en-US" dirty="0"/>
              <a:t>（地上世界の法律に制限される自由）に置き換えられているし、地上世界での</a:t>
            </a:r>
            <a:r>
              <a:rPr kumimoji="1" lang="en-US" altLang="ja-JP" dirty="0"/>
              <a:t>well-being</a:t>
            </a:r>
            <a:r>
              <a:rPr lang="ja-JP" altLang="en-US" dirty="0"/>
              <a:t> </a:t>
            </a:r>
            <a:r>
              <a:rPr kumimoji="1" lang="en-US" altLang="ja-JP" dirty="0"/>
              <a:t>(</a:t>
            </a:r>
            <a:r>
              <a:rPr kumimoji="1" lang="ja-JP" altLang="en-US" dirty="0"/>
              <a:t>幸せ</a:t>
            </a:r>
            <a:r>
              <a:rPr kumimoji="1" lang="en-US" altLang="ja-JP" dirty="0"/>
              <a:t>)</a:t>
            </a:r>
            <a:r>
              <a:rPr kumimoji="1" lang="ja-JP" altLang="en-US" dirty="0"/>
              <a:t>を表す</a:t>
            </a:r>
            <a:r>
              <a:rPr kumimoji="1" lang="en-US" altLang="ja-JP" dirty="0"/>
              <a:t>happiness</a:t>
            </a:r>
            <a:r>
              <a:rPr kumimoji="1" lang="ja-JP" altLang="en-US" dirty="0"/>
              <a:t>が使われている。ちなみに神の国での</a:t>
            </a:r>
            <a:r>
              <a:rPr kumimoji="1" lang="en-US" altLang="ja-JP" dirty="0"/>
              <a:t>well-being</a:t>
            </a:r>
            <a:r>
              <a:rPr kumimoji="1" lang="ja-JP" altLang="en-US" dirty="0"/>
              <a:t>は、</a:t>
            </a:r>
            <a:r>
              <a:rPr kumimoji="1" lang="en-US" altLang="ja-JP" dirty="0"/>
              <a:t>bliss</a:t>
            </a:r>
            <a:r>
              <a:rPr kumimoji="1" lang="ja-JP" altLang="en-US" dirty="0"/>
              <a:t>と表現する。</a:t>
            </a:r>
            <a:endParaRPr kumimoji="1" lang="en-US" altLang="ja-JP" dirty="0"/>
          </a:p>
          <a:p>
            <a:pPr algn="just"/>
            <a:endParaRPr lang="en-US" altLang="ja-JP" dirty="0"/>
          </a:p>
          <a:p>
            <a:pPr algn="just"/>
            <a:r>
              <a:rPr kumimoji="1" lang="ja-JP" altLang="en-US" dirty="0"/>
              <a:t>原案の冒頭にある</a:t>
            </a:r>
            <a:r>
              <a:rPr kumimoji="1" lang="en-US" altLang="ja-JP" dirty="0"/>
              <a:t>｢</a:t>
            </a:r>
            <a:r>
              <a:rPr lang="ja-JP" altLang="en-US" dirty="0"/>
              <a:t>日本の封建制度は廃止されなければならない」が消されている。封建制度とは</a:t>
            </a:r>
            <a:r>
              <a:rPr lang="en-US" altLang="ja-JP" dirty="0"/>
              <a:t>｢</a:t>
            </a:r>
            <a:r>
              <a:rPr lang="ja-JP" altLang="en-US" dirty="0"/>
              <a:t>領主が家臣に封土を給与し、代りに軍役の義務を課する主従関係</a:t>
            </a:r>
            <a:r>
              <a:rPr lang="en-US" altLang="ja-JP" dirty="0"/>
              <a:t>(</a:t>
            </a:r>
            <a:r>
              <a:rPr lang="ja-JP" altLang="en-US" dirty="0"/>
              <a:t>広辞苑</a:t>
            </a:r>
            <a:r>
              <a:rPr lang="en-US" altLang="ja-JP" dirty="0"/>
              <a:t>)</a:t>
            </a:r>
            <a:r>
              <a:rPr lang="ja-JP" altLang="en-US" dirty="0"/>
              <a:t>」を意味する。封建制度を将来復活させるために、</a:t>
            </a:r>
            <a:r>
              <a:rPr lang="en-US" altLang="ja-JP" dirty="0"/>
              <a:t>70</a:t>
            </a:r>
            <a:r>
              <a:rPr lang="ja-JP" altLang="en-US" dirty="0"/>
              <a:t>年前誰かさんが意図的にこの文章を抹消したのだろうか。</a:t>
            </a:r>
            <a:endParaRPr lang="en-US" altLang="ja-JP" dirty="0"/>
          </a:p>
          <a:p>
            <a:pPr algn="just"/>
            <a:endParaRPr lang="en-US" altLang="ja-JP" dirty="0"/>
          </a:p>
          <a:p>
            <a:pPr algn="just"/>
            <a:r>
              <a:rPr lang="en-US" altLang="ja-JP" dirty="0"/>
              <a:t>by virtue of their humanity</a:t>
            </a:r>
            <a:r>
              <a:rPr lang="ja-JP" altLang="en-US" dirty="0"/>
              <a:t>の部分も抹消されている。</a:t>
            </a:r>
            <a:r>
              <a:rPr lang="en-US" altLang="ja-JP" dirty="0"/>
              <a:t>humanity(</a:t>
            </a:r>
            <a:r>
              <a:rPr lang="ja-JP" altLang="en-US" dirty="0"/>
              <a:t>ペルソナを持つ</a:t>
            </a:r>
            <a:r>
              <a:rPr lang="en-US" altLang="ja-JP" dirty="0"/>
              <a:t>person</a:t>
            </a:r>
            <a:r>
              <a:rPr lang="ja-JP" altLang="en-US" dirty="0" err="1"/>
              <a:t>でなく</a:t>
            </a:r>
            <a:r>
              <a:rPr lang="ja-JP" altLang="en-US" dirty="0"/>
              <a:t>生物学的ヒト</a:t>
            </a:r>
            <a:r>
              <a:rPr lang="en-US" altLang="ja-JP" dirty="0"/>
              <a:t>)</a:t>
            </a:r>
            <a:r>
              <a:rPr lang="ja-JP" altLang="en-US" dirty="0"/>
              <a:t>という、地上世界でのヒトの</a:t>
            </a:r>
            <a:r>
              <a:rPr lang="en-US" altLang="ja-JP" dirty="0"/>
              <a:t>rights</a:t>
            </a:r>
            <a:r>
              <a:rPr lang="ja-JP" altLang="en-US" dirty="0"/>
              <a:t>を表すキーワードが、ここでも失われている。</a:t>
            </a:r>
            <a:endParaRPr lang="en-US" altLang="ja-JP" dirty="0"/>
          </a:p>
          <a:p>
            <a:pPr algn="just"/>
            <a:r>
              <a:rPr lang="ja-JP" altLang="en-US" dirty="0"/>
              <a:t>更に、</a:t>
            </a:r>
            <a:r>
              <a:rPr lang="en-US" altLang="ja-JP" dirty="0"/>
              <a:t>virtue</a:t>
            </a:r>
            <a:r>
              <a:rPr lang="ja-JP" altLang="en-US" dirty="0"/>
              <a:t>というその後半世紀経ってから</a:t>
            </a:r>
            <a:r>
              <a:rPr lang="en-US" altLang="ja-JP" dirty="0"/>
              <a:t>MacIntyre</a:t>
            </a:r>
            <a:r>
              <a:rPr lang="ja-JP" altLang="en-US" dirty="0"/>
              <a:t>や</a:t>
            </a:r>
            <a:r>
              <a:rPr lang="en-US" altLang="ja-JP" dirty="0"/>
              <a:t>Selling</a:t>
            </a:r>
            <a:r>
              <a:rPr lang="ja-JP" altLang="en-US" dirty="0"/>
              <a:t>が取り上げる重要概念が、早くも入っていたにも拘わらず日本人は無為に捨ててしまった。宝をそれと知らず捨ててしまった。</a:t>
            </a:r>
            <a:endParaRPr lang="en-US" altLang="ja-JP" dirty="0"/>
          </a:p>
          <a:p>
            <a:pPr algn="just"/>
            <a:endParaRPr lang="en-US" altLang="ja-JP" dirty="0"/>
          </a:p>
          <a:p>
            <a:r>
              <a:rPr lang="en-US" altLang="ja-JP" dirty="0"/>
              <a:t>consideration --- ｢</a:t>
            </a:r>
            <a:r>
              <a:rPr lang="ja-JP" altLang="en-US" dirty="0"/>
              <a:t>約因</a:t>
            </a:r>
            <a:r>
              <a:rPr lang="en-US" altLang="ja-JP" dirty="0"/>
              <a:t>｣</a:t>
            </a:r>
            <a:r>
              <a:rPr lang="ja-JP" altLang="en-US" dirty="0"/>
              <a:t>と</a:t>
            </a:r>
            <a:r>
              <a:rPr lang="en-US" altLang="ja-JP" dirty="0"/>
              <a:t>1990</a:t>
            </a:r>
            <a:r>
              <a:rPr lang="ja-JP" altLang="en-US" dirty="0"/>
              <a:t>年代の日本人の英米契約法研究者達が素晴らしい訳語を与えてくれた </a:t>
            </a:r>
            <a:r>
              <a:rPr lang="en-US" altLang="ja-JP" dirty="0"/>
              <a:t>--- </a:t>
            </a:r>
            <a:r>
              <a:rPr lang="ja-JP" altLang="en-US" dirty="0"/>
              <a:t>という米国契約法の分野ですら</a:t>
            </a:r>
            <a:r>
              <a:rPr lang="ja-JP" altLang="en-US" dirty="0">
                <a:latin typeface="Arial" charset="0"/>
                <a:ea typeface="ＭＳ Ｐゴシック" pitchFamily="50" charset="-128"/>
                <a:hlinkClick r:id="rId3"/>
              </a:rPr>
              <a:t>契約法リステイトメント（</a:t>
            </a:r>
            <a:r>
              <a:rPr lang="en-US" altLang="ja-JP" dirty="0">
                <a:latin typeface="Arial" charset="0"/>
                <a:ea typeface="ＭＳ Ｐゴシック" pitchFamily="50" charset="-128"/>
                <a:hlinkClick r:id="rId3"/>
              </a:rPr>
              <a:t>2</a:t>
            </a:r>
            <a:r>
              <a:rPr lang="en-US" altLang="ja-JP" baseline="30000" dirty="0">
                <a:latin typeface="Arial" charset="0"/>
                <a:ea typeface="ＭＳ Ｐゴシック" pitchFamily="50" charset="-128"/>
                <a:hlinkClick r:id="rId3"/>
              </a:rPr>
              <a:t>nd</a:t>
            </a:r>
            <a:r>
              <a:rPr lang="ja-JP" altLang="en-US" dirty="0">
                <a:latin typeface="Arial" charset="0"/>
                <a:ea typeface="ＭＳ Ｐゴシック" pitchFamily="50" charset="-128"/>
                <a:hlinkClick r:id="rId3"/>
              </a:rPr>
              <a:t>）</a:t>
            </a:r>
            <a:r>
              <a:rPr lang="en-US" altLang="ja-JP" dirty="0"/>
              <a:t>(1962-1979)</a:t>
            </a:r>
            <a:r>
              <a:rPr lang="ja-JP" altLang="en-US" dirty="0"/>
              <a:t>によって整備された重要概念が、こんなにも早期に示唆されたにも拘わらず日本人は無為に捨ててしまった。</a:t>
            </a:r>
            <a:endParaRPr lang="en-US" altLang="ja-JP" dirty="0"/>
          </a:p>
          <a:p>
            <a:endParaRPr lang="en-US" altLang="ja-JP" dirty="0"/>
          </a:p>
          <a:p>
            <a:r>
              <a:rPr lang="ja-JP" altLang="en-US" dirty="0"/>
              <a:t>なお前頁のノートで述べたように、</a:t>
            </a:r>
            <a:r>
              <a:rPr lang="en-US" altLang="ja-JP" dirty="0"/>
              <a:t>human rights</a:t>
            </a:r>
            <a:r>
              <a:rPr lang="ja-JP" altLang="en-US" dirty="0"/>
              <a:t>という折衷概念が一般化された現在、この憲法</a:t>
            </a:r>
            <a:r>
              <a:rPr lang="en-US" altLang="ja-JP" dirty="0"/>
              <a:t>13</a:t>
            </a:r>
            <a:r>
              <a:rPr lang="ja-JP" altLang="en-US" dirty="0"/>
              <a:t>条は、「</a:t>
            </a:r>
            <a:r>
              <a:rPr lang="en-US" altLang="ja-JP" dirty="0"/>
              <a:t>rights</a:t>
            </a:r>
            <a:r>
              <a:rPr lang="ja-JP" altLang="en-US" dirty="0"/>
              <a:t>は共通善によって制限される」と元の意味に戻された</a:t>
            </a:r>
            <a:r>
              <a:rPr lang="en-US" altLang="ja-JP" dirty="0"/>
              <a:t>12</a:t>
            </a:r>
            <a:r>
              <a:rPr lang="ja-JP" altLang="en-US" dirty="0"/>
              <a:t>条の中に組み込むのが良いと私は考える。そうしたとき初めて、宗教の言葉で言えば「</a:t>
            </a:r>
            <a:r>
              <a:rPr lang="ja-JP" altLang="en-US" dirty="0" err="1"/>
              <a:t>み</a:t>
            </a:r>
            <a:r>
              <a:rPr lang="ja-JP" altLang="en-US" dirty="0"/>
              <a:t>こころが天に行われるとおり地にも行われますように」が叶えられるからだ。ただ、この点は、</a:t>
            </a:r>
            <a:r>
              <a:rPr lang="en-US" altLang="ja-JP" dirty="0"/>
              <a:t>70</a:t>
            </a:r>
            <a:r>
              <a:rPr lang="ja-JP" altLang="en-US" dirty="0"/>
              <a:t>年前に国連人権委員会が行ったような世俗と宗教の喧々囂々の議論が必要となる。</a:t>
            </a:r>
            <a:endParaRPr lang="en-US" altLang="ja-JP" dirty="0"/>
          </a:p>
          <a:p>
            <a:endParaRPr lang="en-US" altLang="ja-JP" dirty="0"/>
          </a:p>
          <a:p>
            <a:r>
              <a:rPr lang="ja-JP" altLang="en-US" dirty="0"/>
              <a:t>日本はもう「お気楽に今回もそれは端折って高度経済成長だけを享受したい」は許されないし赦されない。なぜなら、この世俗と宗教の喧々囂々の議論こそが、あの忌まわしい戦争の後始末として行わなければならない作業だからだ。</a:t>
            </a:r>
            <a:endParaRPr lang="en-US" altLang="ja-JP" dirty="0"/>
          </a:p>
          <a:p>
            <a:endParaRPr lang="en-US" altLang="ja-JP" dirty="0"/>
          </a:p>
          <a:p>
            <a:r>
              <a:rPr lang="ja-JP" altLang="en-US" dirty="0"/>
              <a:t>或る意味、これを怠ったから、今の日本の政治的経済的低迷というか混乱が生じてしまったと言えると思う。フランシスコ教皇ならば</a:t>
            </a:r>
            <a:r>
              <a:rPr lang="en-US" altLang="ja-JP" dirty="0"/>
              <a:t>｢justice</a:t>
            </a:r>
            <a:r>
              <a:rPr lang="ja-JP" altLang="en-US" dirty="0" err="1"/>
              <a:t>だけ</a:t>
            </a:r>
            <a:r>
              <a:rPr lang="ja-JP" altLang="en-US" dirty="0"/>
              <a:t>では足りませんよ」と言うに違いない。</a:t>
            </a:r>
            <a:endParaRPr lang="en-US" altLang="ja-JP" dirty="0"/>
          </a:p>
          <a:p>
            <a:pPr algn="just"/>
            <a:endParaRPr kumimoji="1" lang="ja-JP" altLang="en-US" dirty="0"/>
          </a:p>
        </p:txBody>
      </p:sp>
      <p:sp>
        <p:nvSpPr>
          <p:cNvPr id="4" name="スライド番号プレースホルダー 3"/>
          <p:cNvSpPr>
            <a:spLocks noGrp="1"/>
          </p:cNvSpPr>
          <p:nvPr>
            <p:ph type="sldNum" sz="quarter" idx="10"/>
          </p:nvPr>
        </p:nvSpPr>
        <p:spPr/>
        <p:txBody>
          <a:bodyPr/>
          <a:lstStyle/>
          <a:p>
            <a:fld id="{A7906C45-B53D-4ED9-916E-A88EFBD11913}" type="slidenum">
              <a:rPr kumimoji="1" lang="ja-JP" altLang="en-US" smtClean="0"/>
              <a:pPr/>
              <a:t>11</a:t>
            </a:fld>
            <a:endParaRPr kumimoji="1" lang="ja-JP" altLang="en-US" dirty="0"/>
          </a:p>
        </p:txBody>
      </p:sp>
    </p:spTree>
    <p:extLst>
      <p:ext uri="{BB962C8B-B14F-4D97-AF65-F5344CB8AC3E}">
        <p14:creationId xmlns:p14="http://schemas.microsoft.com/office/powerpoint/2010/main" val="2513442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9650" y="0"/>
            <a:ext cx="4838700" cy="3629025"/>
          </a:xfrm>
        </p:spPr>
      </p:sp>
      <p:sp>
        <p:nvSpPr>
          <p:cNvPr id="3" name="ノート プレースホルダー 2"/>
          <p:cNvSpPr>
            <a:spLocks noGrp="1"/>
          </p:cNvSpPr>
          <p:nvPr>
            <p:ph type="body" idx="1"/>
          </p:nvPr>
        </p:nvSpPr>
        <p:spPr/>
        <p:txBody>
          <a:bodyPr/>
          <a:lstStyle/>
          <a:p>
            <a:r>
              <a:rPr kumimoji="1" lang="ja-JP" altLang="en-US" dirty="0"/>
              <a:t>「そうと分かれば、是非</a:t>
            </a:r>
            <a:r>
              <a:rPr kumimoji="1" lang="en-US" altLang="ja-JP" dirty="0"/>
              <a:t>GHQ</a:t>
            </a:r>
            <a:r>
              <a:rPr kumimoji="1" lang="ja-JP" altLang="en-US" dirty="0"/>
              <a:t>憲法原案</a:t>
            </a:r>
            <a:r>
              <a:rPr kumimoji="1" lang="en-US" altLang="ja-JP" dirty="0"/>
              <a:t>(</a:t>
            </a:r>
            <a:r>
              <a:rPr kumimoji="1" lang="ja-JP" altLang="en-US" dirty="0"/>
              <a:t>英文</a:t>
            </a:r>
            <a:r>
              <a:rPr kumimoji="1" lang="en-US" altLang="ja-JP" dirty="0"/>
              <a:t>)</a:t>
            </a:r>
            <a:r>
              <a:rPr kumimoji="1" lang="ja-JP" altLang="en-US" dirty="0"/>
              <a:t>全文を精読したい」という人にこの頁を用意した。</a:t>
            </a:r>
            <a:endParaRPr kumimoji="1" lang="en-US" altLang="ja-JP" dirty="0"/>
          </a:p>
          <a:p>
            <a:r>
              <a:rPr kumimoji="1" lang="ja-JP" altLang="en-US" dirty="0"/>
              <a:t>私も、この</a:t>
            </a:r>
            <a:r>
              <a:rPr kumimoji="1" lang="en-US" altLang="ja-JP" dirty="0"/>
              <a:t>Web Site</a:t>
            </a:r>
            <a:r>
              <a:rPr kumimoji="1" lang="ja-JP" altLang="en-US" dirty="0"/>
              <a:t>にある文献は</a:t>
            </a:r>
            <a:r>
              <a:rPr kumimoji="1" lang="ja-JP" altLang="en-US"/>
              <a:t>渉猟した</a:t>
            </a:r>
            <a:r>
              <a:rPr kumimoji="1" lang="ja-JP" altLang="en-US" dirty="0"/>
              <a:t>。</a:t>
            </a:r>
            <a:endParaRPr kumimoji="1" lang="en-US" altLang="ja-JP" dirty="0"/>
          </a:p>
          <a:p>
            <a:endParaRPr lang="en-US" altLang="ja-JP" dirty="0"/>
          </a:p>
          <a:p>
            <a:r>
              <a:rPr kumimoji="1" lang="ja-JP" altLang="en-US" dirty="0"/>
              <a:t>そうでない人も「そういえば、現行憲法起草経緯が全て分かるサイトが</a:t>
            </a:r>
            <a:r>
              <a:rPr kumimoji="1" lang="en-US" altLang="ja-JP" dirty="0"/>
              <a:t>…</a:t>
            </a:r>
            <a:r>
              <a:rPr kumimoji="1" lang="ja-JP" altLang="en-US" dirty="0"/>
              <a:t>」と記憶の片隅に残して欲しい。早晩、このことが役に立つ日が来る。否が応にも</a:t>
            </a:r>
            <a:r>
              <a:rPr kumimoji="1" lang="en-US" altLang="ja-JP" dirty="0"/>
              <a:t>…</a:t>
            </a:r>
            <a:r>
              <a:rPr kumimoji="1" lang="ja-JP" altLang="en-US" dirty="0" err="1"/>
              <a:t>。</a:t>
            </a:r>
            <a:endParaRPr kumimoji="1" lang="ja-JP" altLang="en-US" dirty="0"/>
          </a:p>
        </p:txBody>
      </p:sp>
      <p:sp>
        <p:nvSpPr>
          <p:cNvPr id="4" name="スライド番号プレースホルダー 3"/>
          <p:cNvSpPr>
            <a:spLocks noGrp="1"/>
          </p:cNvSpPr>
          <p:nvPr>
            <p:ph type="sldNum" sz="quarter" idx="10"/>
          </p:nvPr>
        </p:nvSpPr>
        <p:spPr/>
        <p:txBody>
          <a:bodyPr/>
          <a:lstStyle/>
          <a:p>
            <a:fld id="{A7906C45-B53D-4ED9-916E-A88EFBD11913}" type="slidenum">
              <a:rPr kumimoji="1" lang="ja-JP" altLang="en-US" smtClean="0"/>
              <a:pPr/>
              <a:t>12</a:t>
            </a:fld>
            <a:endParaRPr kumimoji="1" lang="ja-JP" altLang="en-US" dirty="0"/>
          </a:p>
        </p:txBody>
      </p:sp>
    </p:spTree>
    <p:extLst>
      <p:ext uri="{BB962C8B-B14F-4D97-AF65-F5344CB8AC3E}">
        <p14:creationId xmlns:p14="http://schemas.microsoft.com/office/powerpoint/2010/main" val="3469461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9650" y="0"/>
            <a:ext cx="4838700" cy="3629025"/>
          </a:xfrm>
        </p:spPr>
      </p:sp>
      <p:sp>
        <p:nvSpPr>
          <p:cNvPr id="3" name="ノート プレースホルダー 2"/>
          <p:cNvSpPr>
            <a:spLocks noGrp="1"/>
          </p:cNvSpPr>
          <p:nvPr>
            <p:ph type="body" idx="1"/>
          </p:nvPr>
        </p:nvSpPr>
        <p:spPr/>
        <p:txBody>
          <a:bodyPr/>
          <a:lstStyle/>
          <a:p>
            <a:r>
              <a:rPr kumimoji="1" lang="ja-JP" altLang="en-US" dirty="0"/>
              <a:t>日本語「連帯」は、私心を抑えて全体のことを優先、悪く言えば「滅私奉公」の語感があるが、この</a:t>
            </a:r>
            <a:r>
              <a:rPr kumimoji="1" lang="en-US" altLang="ja-JP" dirty="0"/>
              <a:t>solidarity</a:t>
            </a:r>
            <a:r>
              <a:rPr kumimoji="1" lang="ja-JP" altLang="en-US" dirty="0"/>
              <a:t>（連帯）は随分それと違うのだということを感じ取って頂きたい。</a:t>
            </a:r>
            <a:endParaRPr kumimoji="1" lang="en-US" altLang="ja-JP" dirty="0"/>
          </a:p>
          <a:p>
            <a:endParaRPr lang="en-US" altLang="ja-JP" dirty="0"/>
          </a:p>
          <a:p>
            <a:r>
              <a:rPr kumimoji="1" lang="ja-JP" altLang="en-US" dirty="0"/>
              <a:t>愛と憎、ヒトとヒトの間に働く「引力」と「斥力」でいえば、日本語「連帯」は、愛も憎も弱い中で愛が若干優るとき実現されるが、</a:t>
            </a:r>
            <a:r>
              <a:rPr kumimoji="1" lang="en-US" altLang="ja-JP" dirty="0"/>
              <a:t>solidarity</a:t>
            </a:r>
            <a:r>
              <a:rPr kumimoji="1" lang="ja-JP" altLang="en-US" dirty="0"/>
              <a:t>は、愛も憎も激しく強い中で、愛が憎を圧倒するという形で実現する、というようなイメージを私は持っている。</a:t>
            </a:r>
            <a:endParaRPr kumimoji="1" lang="en-US" altLang="ja-JP" dirty="0"/>
          </a:p>
          <a:p>
            <a:endParaRPr lang="en-US" altLang="ja-JP" dirty="0"/>
          </a:p>
          <a:p>
            <a:r>
              <a:rPr kumimoji="1" lang="ja-JP" altLang="en-US" dirty="0"/>
              <a:t>私心というか「自分」というか、最後まで強く保たれる。それでも「連帯」しようとする「超自我」のようなものの助けを借りて</a:t>
            </a:r>
            <a:r>
              <a:rPr kumimoji="1" lang="en-US" altLang="ja-JP" dirty="0"/>
              <a:t>solidarity</a:t>
            </a:r>
            <a:r>
              <a:rPr kumimoji="1" lang="ja-JP" altLang="en-US" dirty="0"/>
              <a:t>は実現される。日本語「連帯」とは大きく違う。</a:t>
            </a:r>
            <a:endParaRPr kumimoji="1"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7906C45-B53D-4ED9-916E-A88EFBD11913}" type="slidenum">
              <a:rPr kumimoji="1" lang="ja-JP" altLang="en-US" smtClean="0"/>
              <a:pPr/>
              <a:t>13</a:t>
            </a:fld>
            <a:endParaRPr kumimoji="1" lang="ja-JP" altLang="en-US" dirty="0"/>
          </a:p>
        </p:txBody>
      </p:sp>
    </p:spTree>
    <p:extLst>
      <p:ext uri="{BB962C8B-B14F-4D97-AF65-F5344CB8AC3E}">
        <p14:creationId xmlns:p14="http://schemas.microsoft.com/office/powerpoint/2010/main" val="990221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9650" y="0"/>
            <a:ext cx="4838700" cy="3629025"/>
          </a:xfrm>
        </p:spPr>
      </p:sp>
      <p:sp>
        <p:nvSpPr>
          <p:cNvPr id="3" name="ノート プレースホルダー 2"/>
          <p:cNvSpPr>
            <a:spLocks noGrp="1"/>
          </p:cNvSpPr>
          <p:nvPr>
            <p:ph type="body" idx="1"/>
          </p:nvPr>
        </p:nvSpPr>
        <p:spPr/>
        <p:txBody>
          <a:bodyPr/>
          <a:lstStyle/>
          <a:p>
            <a:pPr algn="just"/>
            <a:r>
              <a:rPr kumimoji="1" lang="ja-JP" altLang="en-US" dirty="0"/>
              <a:t>日本語で「子会社」は、</a:t>
            </a:r>
            <a:r>
              <a:rPr kumimoji="1" lang="en-US" altLang="ja-JP" dirty="0"/>
              <a:t>subsidiary company</a:t>
            </a:r>
            <a:r>
              <a:rPr kumimoji="1" lang="ja-JP" altLang="en-US" dirty="0"/>
              <a:t>だが、上記の</a:t>
            </a:r>
            <a:r>
              <a:rPr kumimoji="1" lang="en-US" altLang="ja-JP" dirty="0"/>
              <a:t>principle of subsidiarity</a:t>
            </a:r>
            <a:r>
              <a:rPr kumimoji="1" lang="ja-JP" altLang="en-US" dirty="0"/>
              <a:t>の考え方を適用すれば、日本語「子会社」を決して</a:t>
            </a:r>
            <a:r>
              <a:rPr lang="en-US" altLang="ja-JP" dirty="0"/>
              <a:t>subsidiary</a:t>
            </a:r>
            <a:r>
              <a:rPr lang="ja-JP" altLang="en-US" dirty="0"/>
              <a:t> </a:t>
            </a:r>
            <a:r>
              <a:rPr lang="en-US" altLang="ja-JP" dirty="0"/>
              <a:t>company</a:t>
            </a:r>
            <a:r>
              <a:rPr lang="ja-JP" altLang="en-US" dirty="0"/>
              <a:t>と呼んではいけないことになる。</a:t>
            </a:r>
            <a:endParaRPr lang="en-US" altLang="ja-JP" dirty="0"/>
          </a:p>
          <a:p>
            <a:pPr algn="just"/>
            <a:endParaRPr kumimoji="1" lang="en-US" altLang="ja-JP" dirty="0"/>
          </a:p>
          <a:p>
            <a:pPr algn="just"/>
            <a:r>
              <a:rPr kumimoji="1" lang="en-US" altLang="ja-JP" dirty="0" err="1"/>
              <a:t>mainsidiary</a:t>
            </a:r>
            <a:r>
              <a:rPr kumimoji="1" lang="ja-JP" altLang="en-US" dirty="0"/>
              <a:t>などという英語は存在しないが、</a:t>
            </a:r>
            <a:r>
              <a:rPr lang="ja-JP" altLang="en-US" dirty="0"/>
              <a:t>もしあれば日本語で「子会社」は、</a:t>
            </a:r>
            <a:r>
              <a:rPr lang="en-US" altLang="ja-JP" dirty="0" err="1"/>
              <a:t>mainsidiary</a:t>
            </a:r>
            <a:r>
              <a:rPr lang="en-US" altLang="ja-JP" dirty="0"/>
              <a:t> company</a:t>
            </a:r>
            <a:r>
              <a:rPr lang="ja-JP" altLang="en-US" dirty="0"/>
              <a:t>となるのだろう。</a:t>
            </a:r>
            <a:endParaRPr lang="en-US" altLang="ja-JP" dirty="0"/>
          </a:p>
          <a:p>
            <a:pPr algn="just"/>
            <a:endParaRPr kumimoji="1" lang="en-US" altLang="ja-JP" dirty="0"/>
          </a:p>
          <a:p>
            <a:pPr algn="just"/>
            <a:r>
              <a:rPr kumimoji="1" lang="ja-JP" altLang="en-US" dirty="0"/>
              <a:t>兎に角日本人にとっては、とても分かりにくい原則。でもこれを自家薬籠中のものとしない限り、今の西洋社会で起こっている政治・経済・倫理・法学・哲学・宗教などを</a:t>
            </a:r>
            <a:r>
              <a:rPr kumimoji="1" lang="en-US" altLang="ja-JP" dirty="0"/>
              <a:t>understand</a:t>
            </a:r>
            <a:r>
              <a:rPr kumimoji="1" lang="ja-JP" altLang="en-US" dirty="0"/>
              <a:t>することは出来ない。</a:t>
            </a:r>
            <a:endParaRPr kumimoji="1" lang="en-US" altLang="ja-JP" dirty="0"/>
          </a:p>
          <a:p>
            <a:pPr algn="just"/>
            <a:endParaRPr lang="en-US" altLang="ja-JP" dirty="0"/>
          </a:p>
          <a:p>
            <a:pPr algn="just"/>
            <a:r>
              <a:rPr kumimoji="1" lang="ja-JP" altLang="en-US" dirty="0"/>
              <a:t>なお、参考文献として日本語で書かれた秀逸な論文が存在する。南山大学経済学部教授の桜井健吾氏が書いた</a:t>
            </a:r>
            <a:r>
              <a:rPr kumimoji="1" lang="en-US" altLang="ja-JP" dirty="0"/>
              <a:t>『</a:t>
            </a:r>
            <a:r>
              <a:rPr kumimoji="1" lang="ja-JP" altLang="en-US" dirty="0"/>
              <a:t>補完性原理の萌芽 </a:t>
            </a:r>
            <a:r>
              <a:rPr kumimoji="1" lang="en-US" altLang="ja-JP" dirty="0"/>
              <a:t>--- </a:t>
            </a:r>
            <a:r>
              <a:rPr kumimoji="1" lang="ja-JP" altLang="en-US" dirty="0"/>
              <a:t>ケテラーとテュージングの論争</a:t>
            </a:r>
            <a:r>
              <a:rPr kumimoji="1" lang="en-US" altLang="ja-JP" dirty="0"/>
              <a:t>(1848</a:t>
            </a:r>
            <a:r>
              <a:rPr kumimoji="1" lang="ja-JP" altLang="en-US" dirty="0"/>
              <a:t>年</a:t>
            </a:r>
            <a:r>
              <a:rPr kumimoji="1" lang="en-US" altLang="ja-JP" dirty="0"/>
              <a:t>)』</a:t>
            </a:r>
            <a:r>
              <a:rPr kumimoji="1" lang="ja-JP" altLang="en-US" dirty="0" err="1"/>
              <a:t>。</a:t>
            </a:r>
            <a:r>
              <a:rPr kumimoji="1" lang="ja-JP" altLang="en-US" dirty="0"/>
              <a:t>これは</a:t>
            </a:r>
            <a:r>
              <a:rPr lang="en-US" altLang="ja-JP" u="sng" dirty="0">
                <a:hlinkClick r:id="rId3"/>
              </a:rPr>
              <a:t>自然法と宗教〈1〉 </a:t>
            </a:r>
            <a:r>
              <a:rPr kumimoji="1" lang="ja-JP" altLang="en-US" dirty="0"/>
              <a:t>に収められている。</a:t>
            </a:r>
            <a:endParaRPr kumimoji="1" lang="en-US" altLang="ja-JP" dirty="0"/>
          </a:p>
          <a:p>
            <a:pPr algn="just"/>
            <a:endParaRPr lang="en-US" altLang="ja-JP" dirty="0"/>
          </a:p>
          <a:p>
            <a:pPr algn="just"/>
            <a:r>
              <a:rPr kumimoji="1" lang="en-US" altLang="ja-JP" dirty="0"/>
              <a:t>1848</a:t>
            </a:r>
            <a:r>
              <a:rPr kumimoji="1" lang="ja-JP" altLang="en-US" dirty="0"/>
              <a:t>年に欧州各地で起きた</a:t>
            </a:r>
            <a:r>
              <a:rPr kumimoji="1" lang="en-US" altLang="ja-JP" dirty="0"/>
              <a:t>the people’s revolution</a:t>
            </a:r>
            <a:r>
              <a:rPr kumimoji="1" lang="ja-JP" altLang="en-US" dirty="0"/>
              <a:t>に触発されて、ドイツのマインツ司教のケテラーが提唱した概念であることが分かる。</a:t>
            </a:r>
            <a:endParaRPr kumimoji="1" lang="en-US" altLang="ja-JP" dirty="0"/>
          </a:p>
          <a:p>
            <a:pPr algn="just"/>
            <a:endParaRPr lang="en-US" altLang="ja-JP" dirty="0"/>
          </a:p>
          <a:p>
            <a:pPr algn="just"/>
            <a:r>
              <a:rPr kumimoji="1" lang="ja-JP" altLang="en-US" dirty="0"/>
              <a:t>それから約</a:t>
            </a:r>
            <a:r>
              <a:rPr kumimoji="1" lang="en-US" altLang="ja-JP" dirty="0"/>
              <a:t>80</a:t>
            </a:r>
            <a:r>
              <a:rPr kumimoji="1" lang="ja-JP" altLang="en-US" dirty="0"/>
              <a:t>年経って、スライドで示した様に</a:t>
            </a:r>
            <a:r>
              <a:rPr kumimoji="1" lang="en-US" altLang="ja-JP" dirty="0"/>
              <a:t>1931</a:t>
            </a:r>
            <a:r>
              <a:rPr kumimoji="1" lang="ja-JP" altLang="en-US" dirty="0"/>
              <a:t>年にこの概念が再度取り上げられた背景には、ナチス・ヒットラーの台頭に象徴される全体主義</a:t>
            </a:r>
            <a:r>
              <a:rPr kumimoji="1" lang="en-US" altLang="ja-JP" dirty="0"/>
              <a:t>(totalitarianism)</a:t>
            </a:r>
            <a:r>
              <a:rPr kumimoji="1" lang="ja-JP" altLang="en-US" dirty="0"/>
              <a:t>の跋扈がある。それに対抗しうるものとして、当時のローマ教皇ピウス</a:t>
            </a:r>
            <a:r>
              <a:rPr kumimoji="1" lang="en-US" altLang="ja-JP" dirty="0"/>
              <a:t>11</a:t>
            </a:r>
            <a:r>
              <a:rPr kumimoji="1" lang="ja-JP" altLang="en-US" dirty="0"/>
              <a:t>世がとりあげた。</a:t>
            </a:r>
            <a:endParaRPr kumimoji="1" lang="en-US" altLang="ja-JP" dirty="0"/>
          </a:p>
          <a:p>
            <a:pPr algn="just"/>
            <a:endParaRPr lang="en-US" altLang="ja-JP" dirty="0"/>
          </a:p>
          <a:p>
            <a:pPr algn="just"/>
            <a:r>
              <a:rPr kumimoji="1" lang="en-US" altLang="ja-JP" dirty="0"/>
              <a:t>5</a:t>
            </a:r>
            <a:r>
              <a:rPr kumimoji="1" lang="ja-JP" altLang="en-US" dirty="0"/>
              <a:t>月分科会で説明したように、第一</a:t>
            </a:r>
            <a:r>
              <a:rPr kumimoji="1" lang="en-US" altLang="ja-JP" dirty="0"/>
              <a:t>Vatican</a:t>
            </a:r>
            <a:r>
              <a:rPr kumimoji="1" lang="ja-JP" altLang="en-US" dirty="0"/>
              <a:t>公会議</a:t>
            </a:r>
            <a:r>
              <a:rPr kumimoji="1" lang="en-US" altLang="ja-JP" dirty="0"/>
              <a:t>(1869</a:t>
            </a:r>
            <a:r>
              <a:rPr kumimoji="1" lang="ja-JP" altLang="en-US" dirty="0"/>
              <a:t>－</a:t>
            </a:r>
            <a:r>
              <a:rPr kumimoji="1" lang="en-US" altLang="ja-JP" dirty="0"/>
              <a:t>1870)</a:t>
            </a:r>
            <a:r>
              <a:rPr kumimoji="1" lang="ja-JP" altLang="en-US" dirty="0"/>
              <a:t>では、</a:t>
            </a:r>
            <a:r>
              <a:rPr kumimoji="1" lang="en-US" altLang="ja-JP" dirty="0"/>
              <a:t>the people</a:t>
            </a:r>
            <a:r>
              <a:rPr kumimoji="1" lang="ja-JP" altLang="en-US" dirty="0"/>
              <a:t>概念を認めることをカトリックは失敗した。それが成就するのは、フランシスコ教皇の登場を待たなくてはならなかった。</a:t>
            </a:r>
            <a:endParaRPr kumimoji="1" lang="en-US" altLang="ja-JP" dirty="0"/>
          </a:p>
          <a:p>
            <a:pPr algn="just"/>
            <a:endParaRPr lang="en-US" altLang="ja-JP" dirty="0"/>
          </a:p>
          <a:p>
            <a:pPr algn="just"/>
            <a:r>
              <a:rPr kumimoji="1" lang="ja-JP" altLang="en-US" dirty="0"/>
              <a:t>しかし、時代は着々と</a:t>
            </a:r>
            <a:r>
              <a:rPr kumimoji="1" lang="en-US" altLang="ja-JP" dirty="0"/>
              <a:t>｢sovereign the people｣</a:t>
            </a:r>
            <a:r>
              <a:rPr kumimoji="1" lang="ja-JP" altLang="en-US" dirty="0"/>
              <a:t>を必要とする方向に進みつつあった。その現れの一つがこの、戦争に向かって突き進む中で不思議に咲いた一輪の花だったのだろう。</a:t>
            </a:r>
            <a:endParaRPr kumimoji="1" lang="en-US" altLang="ja-JP" dirty="0"/>
          </a:p>
          <a:p>
            <a:pPr algn="just"/>
            <a:endParaRPr lang="en-US" altLang="ja-JP" dirty="0"/>
          </a:p>
          <a:p>
            <a:pPr algn="just"/>
            <a:r>
              <a:rPr kumimoji="1" lang="ja-JP" altLang="en-US" dirty="0"/>
              <a:t>これで</a:t>
            </a:r>
            <a:r>
              <a:rPr kumimoji="1" lang="en-US" altLang="ja-JP" dirty="0"/>
              <a:t>2018</a:t>
            </a:r>
            <a:r>
              <a:rPr kumimoji="1" lang="ja-JP" altLang="en-US" dirty="0"/>
              <a:t>年</a:t>
            </a:r>
            <a:r>
              <a:rPr kumimoji="1" lang="en-US" altLang="ja-JP" dirty="0"/>
              <a:t>7</a:t>
            </a:r>
            <a:r>
              <a:rPr kumimoji="1" lang="ja-JP" altLang="en-US" dirty="0"/>
              <a:t>月分科会の「話題提供」を終了します。ご静聴有り難うございました。</a:t>
            </a:r>
          </a:p>
        </p:txBody>
      </p:sp>
      <p:sp>
        <p:nvSpPr>
          <p:cNvPr id="4" name="スライド番号プレースホルダー 3"/>
          <p:cNvSpPr>
            <a:spLocks noGrp="1"/>
          </p:cNvSpPr>
          <p:nvPr>
            <p:ph type="sldNum" sz="quarter" idx="10"/>
          </p:nvPr>
        </p:nvSpPr>
        <p:spPr/>
        <p:txBody>
          <a:bodyPr/>
          <a:lstStyle/>
          <a:p>
            <a:fld id="{A7906C45-B53D-4ED9-916E-A88EFBD11913}" type="slidenum">
              <a:rPr kumimoji="1" lang="ja-JP" altLang="en-US" smtClean="0"/>
              <a:pPr/>
              <a:t>14</a:t>
            </a:fld>
            <a:endParaRPr kumimoji="1" lang="ja-JP" altLang="en-US" dirty="0"/>
          </a:p>
        </p:txBody>
      </p:sp>
    </p:spTree>
    <p:extLst>
      <p:ext uri="{BB962C8B-B14F-4D97-AF65-F5344CB8AC3E}">
        <p14:creationId xmlns:p14="http://schemas.microsoft.com/office/powerpoint/2010/main" val="4220152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9650" y="0"/>
            <a:ext cx="4838700" cy="3629025"/>
          </a:xfrm>
        </p:spPr>
      </p:sp>
      <p:sp>
        <p:nvSpPr>
          <p:cNvPr id="3" name="ノート プレースホルダー 2"/>
          <p:cNvSpPr>
            <a:spLocks noGrp="1"/>
          </p:cNvSpPr>
          <p:nvPr>
            <p:ph type="body" idx="1"/>
          </p:nvPr>
        </p:nvSpPr>
        <p:spPr/>
        <p:txBody>
          <a:bodyPr/>
          <a:lstStyle/>
          <a:p>
            <a:pPr algn="just"/>
            <a:r>
              <a:rPr kumimoji="1" lang="ja-JP" altLang="en-US" dirty="0"/>
              <a:t>主祷文に示された公理（</a:t>
            </a:r>
            <a:r>
              <a:rPr kumimoji="1" lang="en-US" altLang="ja-JP" dirty="0"/>
              <a:t>axiom</a:t>
            </a:r>
            <a:r>
              <a:rPr kumimoji="1" lang="ja-JP" altLang="en-US" dirty="0"/>
              <a:t>：真実であると認められている基本原理）は、三つに分類できる。序盤が</a:t>
            </a:r>
            <a:r>
              <a:rPr kumimoji="1" lang="en-US" altLang="ja-JP" dirty="0"/>
              <a:t>Love God</a:t>
            </a:r>
            <a:r>
              <a:rPr kumimoji="1" lang="ja-JP" altLang="en-US" dirty="0" err="1"/>
              <a:t>、</a:t>
            </a:r>
            <a:r>
              <a:rPr kumimoji="1" lang="ja-JP" altLang="en-US" dirty="0"/>
              <a:t>終盤が</a:t>
            </a:r>
            <a:r>
              <a:rPr kumimoji="1" lang="en-US" altLang="ja-JP" dirty="0"/>
              <a:t>love people</a:t>
            </a:r>
            <a:r>
              <a:rPr lang="ja-JP" altLang="en-US" dirty="0" err="1"/>
              <a:t>。</a:t>
            </a:r>
            <a:r>
              <a:rPr lang="ja-JP" altLang="en-US" dirty="0"/>
              <a:t>終盤はシンプル。人間達が人間達を愛す。これは多少の困難は伴うだろうが実行は決して難しくない。「人間達が神を愛す」という序盤も</a:t>
            </a:r>
            <a:r>
              <a:rPr kumimoji="1" lang="ja-JP" altLang="en-US" dirty="0"/>
              <a:t>、終盤ほど容易ではないが、</a:t>
            </a:r>
            <a:r>
              <a:rPr kumimoji="1" lang="ja-JP" altLang="en-US" dirty="0" err="1"/>
              <a:t>み</a:t>
            </a:r>
            <a:r>
              <a:rPr kumimoji="1" lang="ja-JP" altLang="en-US" dirty="0"/>
              <a:t>国（</a:t>
            </a:r>
            <a:r>
              <a:rPr kumimoji="1" lang="en-US" altLang="ja-JP" dirty="0"/>
              <a:t>thy kingdom</a:t>
            </a:r>
            <a:r>
              <a:rPr lang="ja-JP" altLang="en-US" dirty="0"/>
              <a:t>）や</a:t>
            </a:r>
            <a:r>
              <a:rPr lang="en-US" altLang="ja-JP" dirty="0"/>
              <a:t>Our Father</a:t>
            </a:r>
            <a:r>
              <a:rPr lang="ja-JP" altLang="en-US" dirty="0"/>
              <a:t>（</a:t>
            </a:r>
            <a:r>
              <a:rPr lang="en-US" altLang="ja-JP" dirty="0"/>
              <a:t>God</a:t>
            </a:r>
            <a:r>
              <a:rPr lang="ja-JP" altLang="en-US" dirty="0"/>
              <a:t>）を</a:t>
            </a:r>
            <a:r>
              <a:rPr lang="en-US" altLang="ja-JP" dirty="0"/>
              <a:t>believe in </a:t>
            </a:r>
            <a:r>
              <a:rPr lang="ja-JP" altLang="en-US" dirty="0"/>
              <a:t>する者達にとって、</a:t>
            </a:r>
            <a:r>
              <a:rPr kumimoji="1" lang="ja-JP" altLang="en-US" dirty="0"/>
              <a:t>実行はやはり難しくない。</a:t>
            </a:r>
            <a:endParaRPr lang="en-US" altLang="ja-JP" dirty="0"/>
          </a:p>
          <a:p>
            <a:pPr algn="just"/>
            <a:endParaRPr kumimoji="1" lang="en-US" altLang="ja-JP" dirty="0"/>
          </a:p>
          <a:p>
            <a:pPr algn="just"/>
            <a:r>
              <a:rPr kumimoji="1" lang="ja-JP" altLang="en-US" dirty="0"/>
              <a:t>ところが、中盤の「</a:t>
            </a:r>
            <a:r>
              <a:rPr kumimoji="1" lang="ja-JP" altLang="en-US" dirty="0" err="1"/>
              <a:t>み</a:t>
            </a:r>
            <a:r>
              <a:rPr kumimoji="1" lang="ja-JP" altLang="en-US" dirty="0"/>
              <a:t>こころが天に行われるとおり地にも行われますように」の部分は難しい。これは「み国が来る以前に、もし</a:t>
            </a:r>
            <a:r>
              <a:rPr kumimoji="1" lang="en-US" altLang="ja-JP" dirty="0"/>
              <a:t>Love God</a:t>
            </a:r>
            <a:r>
              <a:rPr kumimoji="1" lang="ja-JP" altLang="en-US" dirty="0"/>
              <a:t>と</a:t>
            </a:r>
            <a:r>
              <a:rPr kumimoji="1" lang="en-US" altLang="ja-JP" dirty="0"/>
              <a:t>love people</a:t>
            </a:r>
            <a:r>
              <a:rPr kumimoji="1" lang="ja-JP" altLang="en-US" dirty="0"/>
              <a:t>が二律背反となったときは、</a:t>
            </a:r>
            <a:r>
              <a:rPr kumimoji="1" lang="en-US" altLang="ja-JP" dirty="0"/>
              <a:t>Love God</a:t>
            </a:r>
            <a:r>
              <a:rPr kumimoji="1" lang="ja-JP" altLang="en-US" dirty="0"/>
              <a:t>を優先させる」ということ。つまり、人間に分かる</a:t>
            </a:r>
            <a:r>
              <a:rPr kumimoji="1" lang="en-US" altLang="ja-JP" dirty="0"/>
              <a:t>justice</a:t>
            </a:r>
            <a:r>
              <a:rPr kumimoji="1" lang="ja-JP" altLang="en-US" dirty="0"/>
              <a:t>でなく「神の義」である</a:t>
            </a:r>
            <a:r>
              <a:rPr kumimoji="1" lang="en-US" altLang="ja-JP" dirty="0"/>
              <a:t>righteousness</a:t>
            </a:r>
            <a:r>
              <a:rPr kumimoji="1" lang="ja-JP" altLang="en-US" dirty="0"/>
              <a:t>を、</a:t>
            </a:r>
            <a:r>
              <a:rPr kumimoji="1" lang="ja-JP" altLang="en-US" dirty="0" err="1"/>
              <a:t>み</a:t>
            </a:r>
            <a:r>
              <a:rPr kumimoji="1" lang="ja-JP" altLang="en-US" dirty="0"/>
              <a:t>国が未到来のままでどうにか見分けて採用します、ということ。</a:t>
            </a:r>
            <a:endParaRPr kumimoji="1" lang="en-US" altLang="ja-JP" dirty="0"/>
          </a:p>
          <a:p>
            <a:pPr algn="just"/>
            <a:endParaRPr lang="en-US" altLang="ja-JP" dirty="0"/>
          </a:p>
          <a:p>
            <a:pPr algn="just"/>
            <a:r>
              <a:rPr lang="en-US" altLang="ja-JP" dirty="0"/>
              <a:t>righteousness</a:t>
            </a:r>
            <a:r>
              <a:rPr lang="ja-JP" altLang="en-US" dirty="0"/>
              <a:t>を</a:t>
            </a:r>
            <a:r>
              <a:rPr lang="en-US" altLang="ja-JP" dirty="0"/>
              <a:t>a person</a:t>
            </a:r>
            <a:r>
              <a:rPr lang="ja-JP" altLang="en-US" dirty="0"/>
              <a:t>ないし</a:t>
            </a:r>
            <a:r>
              <a:rPr lang="en-US" altLang="ja-JP" dirty="0"/>
              <a:t>a human</a:t>
            </a:r>
            <a:r>
              <a:rPr lang="ja-JP" altLang="en-US" dirty="0"/>
              <a:t>が見分ける。これは</a:t>
            </a:r>
            <a:r>
              <a:rPr kumimoji="1" lang="ja-JP" altLang="en-US" dirty="0"/>
              <a:t>難題だ。本来人間には分からないものを人間が分かろうとするからだ。ただ、</a:t>
            </a:r>
            <a:r>
              <a:rPr kumimoji="1" lang="en-US" altLang="ja-JP" dirty="0"/>
              <a:t>5</a:t>
            </a:r>
            <a:r>
              <a:rPr kumimoji="1" lang="ja-JP" altLang="en-US" dirty="0"/>
              <a:t>月分科会で説明したようにこれは、イエスが初代</a:t>
            </a:r>
            <a:r>
              <a:rPr kumimoji="1" lang="en-US" altLang="ja-JP" dirty="0"/>
              <a:t>sovereign</a:t>
            </a:r>
            <a:r>
              <a:rPr kumimoji="1" lang="ja-JP" altLang="en-US" dirty="0"/>
              <a:t>に任命したペトロとその後継者である歴代ローマ教皇に引き継がれていく「力」。彼等にこの識別（</a:t>
            </a:r>
            <a:r>
              <a:rPr kumimoji="1" lang="en-US" altLang="ja-JP" dirty="0"/>
              <a:t>discernment</a:t>
            </a:r>
            <a:r>
              <a:rPr kumimoji="1" lang="ja-JP" altLang="en-US" dirty="0"/>
              <a:t>）を任せることが、</a:t>
            </a:r>
            <a:r>
              <a:rPr kumimoji="1" lang="en-US" altLang="ja-JP" dirty="0"/>
              <a:t>1517</a:t>
            </a:r>
            <a:r>
              <a:rPr kumimoji="1" lang="ja-JP" altLang="en-US" dirty="0"/>
              <a:t>年のルターによる宗教改革が始まるまでの</a:t>
            </a:r>
            <a:r>
              <a:rPr kumimoji="1" lang="en-US" altLang="ja-JP" dirty="0"/>
              <a:t>1500</a:t>
            </a:r>
            <a:r>
              <a:rPr kumimoji="1" lang="ja-JP" altLang="en-US" dirty="0"/>
              <a:t>年間、紆余曲折はありながらも継続された。</a:t>
            </a:r>
            <a:endParaRPr lang="en-US" altLang="ja-JP" dirty="0"/>
          </a:p>
          <a:p>
            <a:pPr algn="just"/>
            <a:endParaRPr kumimoji="1" lang="en-US" altLang="ja-JP" dirty="0"/>
          </a:p>
          <a:p>
            <a:pPr algn="just"/>
            <a:r>
              <a:rPr kumimoji="1" lang="ja-JP" altLang="en-US" dirty="0"/>
              <a:t>しかし、</a:t>
            </a:r>
            <a:r>
              <a:rPr kumimoji="1" lang="en-US" altLang="ja-JP" dirty="0"/>
              <a:t>1648</a:t>
            </a:r>
            <a:r>
              <a:rPr kumimoji="1" lang="ja-JP" altLang="en-US" dirty="0"/>
              <a:t>年に</a:t>
            </a:r>
            <a:r>
              <a:rPr kumimoji="1" lang="en-US" altLang="ja-JP" dirty="0"/>
              <a:t>Westphalian sovereignty</a:t>
            </a:r>
            <a:r>
              <a:rPr kumimoji="1" lang="ja-JP" altLang="en-US" dirty="0"/>
              <a:t>が発明されて、</a:t>
            </a:r>
            <a:r>
              <a:rPr kumimoji="1" lang="en-US" altLang="ja-JP" dirty="0"/>
              <a:t>righteousness</a:t>
            </a:r>
            <a:r>
              <a:rPr kumimoji="1" lang="ja-JP" altLang="en-US" dirty="0" err="1"/>
              <a:t>なのか</a:t>
            </a:r>
            <a:r>
              <a:rPr kumimoji="1" lang="ja-JP" altLang="en-US" dirty="0"/>
              <a:t>どうかの判断を</a:t>
            </a:r>
            <a:r>
              <a:rPr kumimoji="1" lang="en-US" altLang="ja-JP" dirty="0"/>
              <a:t>pope</a:t>
            </a:r>
            <a:r>
              <a:rPr kumimoji="1" lang="ja-JP" altLang="en-US" dirty="0"/>
              <a:t>およびその</a:t>
            </a:r>
            <a:r>
              <a:rPr kumimoji="1" lang="en-US" altLang="ja-JP" dirty="0"/>
              <a:t>clerical agent</a:t>
            </a:r>
            <a:r>
              <a:rPr kumimoji="1" lang="ja-JP" altLang="en-US" dirty="0"/>
              <a:t>（聖職代行者）に任せることが（特に</a:t>
            </a:r>
            <a:r>
              <a:rPr kumimoji="1" lang="en-US" altLang="ja-JP" dirty="0"/>
              <a:t>protestant</a:t>
            </a:r>
            <a:r>
              <a:rPr kumimoji="1" lang="ja-JP" altLang="en-US" dirty="0"/>
              <a:t>地域において）できなくなった。それ以降「みこころ」を知ることは、大変に難しいことになった。</a:t>
            </a:r>
            <a:endParaRPr kumimoji="1" lang="en-US" altLang="ja-JP" dirty="0"/>
          </a:p>
          <a:p>
            <a:pPr algn="just"/>
            <a:endParaRPr lang="en-US" altLang="ja-JP" dirty="0"/>
          </a:p>
          <a:p>
            <a:pPr algn="just"/>
            <a:r>
              <a:rPr kumimoji="1" lang="ja-JP" altLang="en-US" dirty="0"/>
              <a:t>実はここに近代合理主義が始まる一つの原因がある。即ち、</a:t>
            </a:r>
            <a:r>
              <a:rPr lang="en-US" altLang="ja-JP" dirty="0"/>
              <a:t>1648</a:t>
            </a:r>
            <a:r>
              <a:rPr lang="ja-JP" altLang="en-US" dirty="0"/>
              <a:t>年の</a:t>
            </a:r>
            <a:r>
              <a:rPr lang="en-US" altLang="ja-JP" dirty="0"/>
              <a:t>Westphalian sovereignty</a:t>
            </a:r>
            <a:r>
              <a:rPr lang="ja-JP" altLang="en-US" dirty="0"/>
              <a:t>発明以来</a:t>
            </a:r>
            <a:r>
              <a:rPr lang="en-US" altLang="ja-JP" dirty="0"/>
              <a:t>righteousness</a:t>
            </a:r>
            <a:r>
              <a:rPr lang="ja-JP" altLang="en-US" dirty="0" err="1"/>
              <a:t>の識</a:t>
            </a:r>
            <a:r>
              <a:rPr lang="ja-JP" altLang="en-US" dirty="0"/>
              <a:t>別は各国君主に任されたが、国家の世俗的繁栄を重視した彼等は重商主義（</a:t>
            </a:r>
            <a:r>
              <a:rPr lang="en-US" altLang="ja-JP" dirty="0"/>
              <a:t>mercantilism</a:t>
            </a:r>
            <a:r>
              <a:rPr lang="ja-JP" altLang="en-US" dirty="0"/>
              <a:t>）を生み出し、商人達に実効的権力を奪われてしまった。各国君主が</a:t>
            </a:r>
            <a:r>
              <a:rPr lang="en-US" altLang="ja-JP" dirty="0"/>
              <a:t> righteousness</a:t>
            </a:r>
            <a:r>
              <a:rPr lang="ja-JP" altLang="en-US" dirty="0"/>
              <a:t>の識別を行う状況ではなくなった。結果、啓蒙思想家達が現れ、</a:t>
            </a:r>
            <a:r>
              <a:rPr lang="en-US" altLang="ja-JP" dirty="0"/>
              <a:t>a human</a:t>
            </a:r>
            <a:r>
              <a:rPr lang="ja-JP" altLang="en-US" dirty="0"/>
              <a:t>が、</a:t>
            </a:r>
            <a:r>
              <a:rPr lang="ja-JP" altLang="en-US" dirty="0" err="1"/>
              <a:t>み</a:t>
            </a:r>
            <a:r>
              <a:rPr lang="ja-JP" altLang="en-US" dirty="0"/>
              <a:t>こころ</a:t>
            </a:r>
            <a:r>
              <a:rPr kumimoji="1" lang="ja-JP" altLang="en-US" dirty="0"/>
              <a:t>の</a:t>
            </a:r>
            <a:r>
              <a:rPr lang="ja-JP" altLang="en-US" dirty="0"/>
              <a:t>下に立つ（</a:t>
            </a:r>
            <a:r>
              <a:rPr lang="en-US" altLang="ja-JP" dirty="0"/>
              <a:t>understand God’s will</a:t>
            </a:r>
            <a:r>
              <a:rPr kumimoji="1" lang="ja-JP" altLang="en-US" dirty="0"/>
              <a:t>）ことが出来るのか、激しく議論するようになった。</a:t>
            </a:r>
            <a:endParaRPr kumimoji="1" lang="en-US" altLang="ja-JP" dirty="0"/>
          </a:p>
          <a:p>
            <a:pPr algn="just"/>
            <a:endParaRPr lang="en-US" altLang="ja-JP" dirty="0"/>
          </a:p>
          <a:p>
            <a:pPr algn="just"/>
            <a:r>
              <a:rPr lang="en-US" altLang="ja-JP" dirty="0"/>
              <a:t>17</a:t>
            </a:r>
            <a:r>
              <a:rPr lang="ja-JP" altLang="en-US" dirty="0"/>
              <a:t>世紀末、</a:t>
            </a:r>
            <a:r>
              <a:rPr lang="en-US" altLang="ja-JP" dirty="0"/>
              <a:t>understand</a:t>
            </a:r>
            <a:r>
              <a:rPr lang="ja-JP" altLang="en-US" dirty="0"/>
              <a:t>できないとするロック</a:t>
            </a:r>
            <a:r>
              <a:rPr kumimoji="1" lang="ja-JP" altLang="en-US" dirty="0"/>
              <a:t>と</a:t>
            </a:r>
            <a:r>
              <a:rPr kumimoji="1" lang="en-US" altLang="ja-JP" dirty="0"/>
              <a:t>understand</a:t>
            </a:r>
            <a:r>
              <a:rPr kumimoji="1" lang="ja-JP" altLang="en-US" dirty="0"/>
              <a:t>できるとするライプニッツの間で </a:t>
            </a:r>
            <a:r>
              <a:rPr kumimoji="1" lang="en-US" altLang="ja-JP" dirty="0"/>
              <a:t>human understanding</a:t>
            </a:r>
            <a:r>
              <a:rPr kumimoji="1" lang="ja-JP" altLang="en-US" dirty="0"/>
              <a:t>（人間知性）論争が始まった。</a:t>
            </a:r>
          </a:p>
        </p:txBody>
      </p:sp>
      <p:sp>
        <p:nvSpPr>
          <p:cNvPr id="4" name="スライド番号プレースホルダー 3"/>
          <p:cNvSpPr>
            <a:spLocks noGrp="1"/>
          </p:cNvSpPr>
          <p:nvPr>
            <p:ph type="sldNum" sz="quarter" idx="10"/>
          </p:nvPr>
        </p:nvSpPr>
        <p:spPr>
          <a:xfrm>
            <a:off x="3886200" y="8751888"/>
            <a:ext cx="2971800" cy="458787"/>
          </a:xfrm>
          <a:prstGeom prst="rect">
            <a:avLst/>
          </a:prstGeom>
        </p:spPr>
        <p:txBody>
          <a:bodyPr/>
          <a:lstStyle/>
          <a:p>
            <a:fld id="{526A221C-6B23-4D98-A10D-621B86744B11}" type="slidenum">
              <a:rPr kumimoji="1" lang="ja-JP" altLang="en-US" smtClean="0"/>
              <a:t>2</a:t>
            </a:fld>
            <a:endParaRPr kumimoji="1" lang="ja-JP" altLang="en-US" dirty="0"/>
          </a:p>
        </p:txBody>
      </p:sp>
    </p:spTree>
    <p:extLst>
      <p:ext uri="{BB962C8B-B14F-4D97-AF65-F5344CB8AC3E}">
        <p14:creationId xmlns:p14="http://schemas.microsoft.com/office/powerpoint/2010/main" val="3993762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9650" y="0"/>
            <a:ext cx="4838700" cy="3629025"/>
          </a:xfrm>
        </p:spPr>
      </p:sp>
      <p:sp>
        <p:nvSpPr>
          <p:cNvPr id="3" name="ノート プレースホルダー 2"/>
          <p:cNvSpPr>
            <a:spLocks noGrp="1"/>
          </p:cNvSpPr>
          <p:nvPr>
            <p:ph type="body" idx="1"/>
          </p:nvPr>
        </p:nvSpPr>
        <p:spPr/>
        <p:txBody>
          <a:bodyPr/>
          <a:lstStyle/>
          <a:p>
            <a:r>
              <a:rPr kumimoji="1" lang="ja-JP" altLang="en-US" dirty="0"/>
              <a:t>ロックの</a:t>
            </a:r>
            <a:r>
              <a:rPr kumimoji="1" lang="en-US" altLang="ja-JP" i="1" dirty="0"/>
              <a:t>An essay concerning human understanding</a:t>
            </a:r>
            <a:r>
              <a:rPr kumimoji="1" lang="ja-JP" altLang="en-US" dirty="0"/>
              <a:t>の一巻二章「心に生得原則は無い」</a:t>
            </a:r>
            <a:r>
              <a:rPr kumimoji="1" lang="en-US" altLang="ja-JP" dirty="0"/>
              <a:t>18</a:t>
            </a:r>
            <a:r>
              <a:rPr kumimoji="1" lang="ja-JP" altLang="en-US" dirty="0"/>
              <a:t>節</a:t>
            </a:r>
            <a:endParaRPr kumimoji="1" lang="en-US" altLang="ja-JP" dirty="0"/>
          </a:p>
          <a:p>
            <a:endParaRPr lang="en-US" altLang="ja-JP" sz="700" dirty="0"/>
          </a:p>
          <a:p>
            <a:pPr algn="just"/>
            <a:r>
              <a:rPr lang="en-US" altLang="ja-JP" sz="700" dirty="0"/>
              <a:t>18. Of little use if they were innate. For let us consider this proposition as to its meaning, (for it is the sense, and not sound, that is and must be the principle or common notion,) viz., "Virtue is the best worship of God," i.e., is most acceptable to him; which, if virtue be taken, as most commonly it is, for those actions which, according to the different opinions of several countries, are accounted laudable, will be a proposition so far from being certain, that it will not be true. If virtue be taken for actions conformable to God's will, or to the rule prescribed by God―which is the true and only measure of virtue when virtue is used to signify what is in its own nature right and good―then this proposition, "That virtue is the best worship of God," will be most true and certain, but of very little use in human life: since it will amount to no more but this, viz., "That God is pleased with the doing of what he commands;"―which a man may certainly know to be true, without knowing what it is that God doth command; and so be as far from any rule or principle of his actions as he was before.   And I think very few will take a proposition which amounts to no more than this, viz., "That God is pleased with the doing of what he himself commands," for an innate moral principle written on the minds of all men, (however true and certain it may be,) since it teaches so little. Whosoever does so will have reason to think hundreds of propositions innate principles; since there are many which have as good a title as this to be received for such, which nobody yet ever put into that rank of innate principles.</a:t>
            </a:r>
          </a:p>
          <a:p>
            <a:pPr algn="just"/>
            <a:endParaRPr lang="en-US" altLang="ja-JP" sz="700" dirty="0"/>
          </a:p>
          <a:p>
            <a:pPr algn="just"/>
            <a:r>
              <a:rPr lang="en-US" altLang="ja-JP" dirty="0"/>
              <a:t>18. </a:t>
            </a:r>
            <a:r>
              <a:rPr lang="ja-JP" altLang="en-US" dirty="0"/>
              <a:t>仮に人間の心に生得の原理があるとしても役に立たない。あるとした場合のその意味を考えてみればそうだと分かる。（簡単に言えば、あるとしてもそれは神の声でなく原則や共通概念の感覚だからだ。）即ち、「</a:t>
            </a:r>
            <a:r>
              <a:rPr lang="en-US" altLang="ja-JP" dirty="0"/>
              <a:t>virtue</a:t>
            </a:r>
            <a:r>
              <a:rPr lang="ja-JP" altLang="en-US" dirty="0"/>
              <a:t>は、神を最高に賛美すること」つまり神が最も受け入れて下さるもの。</a:t>
            </a:r>
            <a:r>
              <a:rPr lang="en-US" altLang="ja-JP" dirty="0"/>
              <a:t>virtue</a:t>
            </a:r>
            <a:r>
              <a:rPr lang="ja-JP" altLang="en-US" dirty="0"/>
              <a:t>は通常そう受けとられている。幾つかの国の様々な意見に照らしても称賛すべきものとされている。つまり、今の所確かな命題だがそれでも</a:t>
            </a:r>
            <a:r>
              <a:rPr lang="en-US" altLang="ja-JP" dirty="0"/>
              <a:t>true</a:t>
            </a:r>
            <a:r>
              <a:rPr lang="ja-JP" altLang="en-US" dirty="0"/>
              <a:t>だとは言いきれない。あるいは、</a:t>
            </a:r>
            <a:r>
              <a:rPr lang="en-US" altLang="ja-JP" dirty="0">
                <a:solidFill>
                  <a:srgbClr val="FF0000"/>
                </a:solidFill>
              </a:rPr>
              <a:t>virtue</a:t>
            </a:r>
            <a:r>
              <a:rPr lang="ja-JP" altLang="en-US" dirty="0">
                <a:solidFill>
                  <a:srgbClr val="FF0000"/>
                </a:solidFill>
              </a:rPr>
              <a:t>は神の御心（</a:t>
            </a:r>
            <a:r>
              <a:rPr lang="en-US" altLang="ja-JP" dirty="0">
                <a:solidFill>
                  <a:srgbClr val="FF0000"/>
                </a:solidFill>
              </a:rPr>
              <a:t>God’s will</a:t>
            </a:r>
            <a:r>
              <a:rPr lang="ja-JP" altLang="en-US" dirty="0">
                <a:solidFill>
                  <a:srgbClr val="FF0000"/>
                </a:solidFill>
              </a:rPr>
              <a:t>）にとって快いもの</a:t>
            </a:r>
            <a:r>
              <a:rPr lang="ja-JP" altLang="en-US" dirty="0"/>
              <a:t>、神が決めた</a:t>
            </a:r>
            <a:r>
              <a:rPr lang="en-US" altLang="ja-JP" dirty="0"/>
              <a:t>rule</a:t>
            </a:r>
            <a:r>
              <a:rPr lang="ja-JP" altLang="en-US" dirty="0"/>
              <a:t>にとって快いもの、これを考えてみよう。これは</a:t>
            </a:r>
            <a:r>
              <a:rPr lang="en-US" altLang="ja-JP" dirty="0"/>
              <a:t>true</a:t>
            </a:r>
            <a:r>
              <a:rPr lang="ja-JP" altLang="en-US" dirty="0"/>
              <a:t>と言えるし、これこそ</a:t>
            </a:r>
            <a:r>
              <a:rPr lang="en-US" altLang="ja-JP" dirty="0"/>
              <a:t>virtue</a:t>
            </a:r>
            <a:r>
              <a:rPr lang="ja-JP" altLang="en-US" dirty="0"/>
              <a:t>が本質的に</a:t>
            </a:r>
            <a:r>
              <a:rPr lang="en-US" altLang="ja-JP" dirty="0"/>
              <a:t>right and good</a:t>
            </a:r>
            <a:r>
              <a:rPr lang="ja-JP" altLang="en-US" dirty="0"/>
              <a:t>であることを示す目安となるものだ。この場合、命題「</a:t>
            </a:r>
            <a:r>
              <a:rPr lang="en-US" altLang="ja-JP" dirty="0"/>
              <a:t>virtue</a:t>
            </a:r>
            <a:r>
              <a:rPr lang="ja-JP" altLang="en-US" dirty="0"/>
              <a:t>は、神を最高に賛美すること」は、最も</a:t>
            </a:r>
            <a:r>
              <a:rPr lang="en-US" altLang="ja-JP" dirty="0"/>
              <a:t>true</a:t>
            </a:r>
            <a:r>
              <a:rPr lang="ja-JP" altLang="en-US" dirty="0"/>
              <a:t>であり確かなことだが、</a:t>
            </a:r>
            <a:r>
              <a:rPr lang="en-US" altLang="ja-JP" dirty="0"/>
              <a:t> human life</a:t>
            </a:r>
            <a:r>
              <a:rPr lang="ja-JP" altLang="en-US" dirty="0"/>
              <a:t>にとってはなんの役にも立たない。なぜならばこれは「神はご自分が命じたことが行われたことを知って喜ばれた」以上のことを何も示していないからだ。これは</a:t>
            </a:r>
            <a:r>
              <a:rPr lang="en-US" altLang="ja-JP" dirty="0"/>
              <a:t>a man</a:t>
            </a:r>
            <a:r>
              <a:rPr lang="ja-JP" altLang="en-US" dirty="0"/>
              <a:t>にとって既に</a:t>
            </a:r>
            <a:r>
              <a:rPr lang="en-US" altLang="ja-JP" dirty="0"/>
              <a:t>true</a:t>
            </a:r>
            <a:r>
              <a:rPr lang="ja-JP" altLang="en-US" dirty="0"/>
              <a:t>と分かっていること。つまり</a:t>
            </a:r>
            <a:r>
              <a:rPr lang="ja-JP" altLang="en-US" u="sng" dirty="0">
                <a:solidFill>
                  <a:srgbClr val="FF0000"/>
                </a:solidFill>
              </a:rPr>
              <a:t>依然として神がお命じになったことは不明のまま</a:t>
            </a:r>
            <a:r>
              <a:rPr lang="ja-JP" altLang="en-US" dirty="0"/>
              <a:t>。以前どおりに神の</a:t>
            </a:r>
            <a:r>
              <a:rPr lang="en-US" altLang="ja-JP" dirty="0"/>
              <a:t>rule</a:t>
            </a:r>
            <a:r>
              <a:rPr lang="ja-JP" altLang="en-US" dirty="0"/>
              <a:t>や原則は不明のままだ。更に言えばこの様に僅かなことしか示さない事柄を命題だとする人も殆どいないと私は思う。即ち「神はお命じになったことが行われて喜ばれる」という全ての人間の精神に記された</a:t>
            </a:r>
            <a:r>
              <a:rPr lang="en-US" altLang="ja-JP" dirty="0"/>
              <a:t>moral principle</a:t>
            </a:r>
            <a:r>
              <a:rPr lang="ja-JP" altLang="en-US" dirty="0"/>
              <a:t>は（どんなにそれが</a:t>
            </a:r>
            <a:r>
              <a:rPr lang="en-US" altLang="ja-JP" dirty="0"/>
              <a:t>true</a:t>
            </a:r>
            <a:r>
              <a:rPr lang="ja-JP" altLang="en-US" dirty="0"/>
              <a:t>で確かなことだとしても）殆ど何も教えてくれない。例え誰かが、何百という命題を生得原則だと挙げたとしても、確かにそう受け取れる善良な</a:t>
            </a:r>
            <a:r>
              <a:rPr lang="en-US" altLang="ja-JP" dirty="0"/>
              <a:t>title</a:t>
            </a:r>
            <a:r>
              <a:rPr lang="ja-JP" altLang="en-US" dirty="0"/>
              <a:t>は数多あるのだから幾らでも挙げられるだろうが、それを生得原則の</a:t>
            </a:r>
            <a:r>
              <a:rPr lang="en-US" altLang="ja-JP" dirty="0"/>
              <a:t>rank</a:t>
            </a:r>
            <a:r>
              <a:rPr lang="ja-JP" altLang="en-US" dirty="0"/>
              <a:t>に相応しいとする者は誰もいない。</a:t>
            </a:r>
            <a:endParaRPr lang="en-US" altLang="ja-JP" dirty="0"/>
          </a:p>
          <a:p>
            <a:pPr algn="just"/>
            <a:r>
              <a:rPr lang="en-US" altLang="ja-JP" dirty="0"/>
              <a:t>---------------------------</a:t>
            </a:r>
          </a:p>
          <a:p>
            <a:pPr algn="just"/>
            <a:r>
              <a:rPr lang="ja-JP" altLang="en-US" dirty="0"/>
              <a:t>なお、ライプニッツ</a:t>
            </a:r>
            <a:r>
              <a:rPr lang="en-US" altLang="ja-JP" i="1" dirty="0"/>
              <a:t>New Essays on Human Understanding</a:t>
            </a:r>
            <a:r>
              <a:rPr lang="en-US" altLang="ja-JP" dirty="0"/>
              <a:t>, p120, </a:t>
            </a:r>
            <a:r>
              <a:rPr lang="ja-JP" altLang="en-US" dirty="0"/>
              <a:t>「</a:t>
            </a:r>
            <a:r>
              <a:rPr lang="en-US" altLang="ja-JP" dirty="0"/>
              <a:t>discern</a:t>
            </a:r>
            <a:r>
              <a:rPr lang="ja-JP" altLang="en-US" dirty="0"/>
              <a:t>の説明」の半訳は、</a:t>
            </a:r>
            <a:endParaRPr lang="en-US" altLang="ja-JP" dirty="0"/>
          </a:p>
          <a:p>
            <a:pPr algn="just"/>
            <a:r>
              <a:rPr lang="ja-JP" altLang="ja-JP" dirty="0"/>
              <a:t>この</a:t>
            </a:r>
            <a:r>
              <a:rPr lang="en-US" altLang="ja-JP" u="sng" dirty="0" err="1">
                <a:hlinkClick r:id="rId3"/>
              </a:rPr>
              <a:t>パワポ</a:t>
            </a:r>
            <a:r>
              <a:rPr lang="ja-JP" altLang="ja-JP" dirty="0"/>
              <a:t>の</a:t>
            </a:r>
            <a:r>
              <a:rPr lang="en-US" altLang="ja-JP" dirty="0"/>
              <a:t>6</a:t>
            </a:r>
            <a:r>
              <a:rPr lang="ja-JP" altLang="en-US" dirty="0"/>
              <a:t>頁目に載せた。ご覧になって、ロックとライプニッツが</a:t>
            </a:r>
            <a:r>
              <a:rPr lang="en-US" altLang="ja-JP" dirty="0"/>
              <a:t>human understanding</a:t>
            </a:r>
            <a:r>
              <a:rPr lang="ja-JP" altLang="en-US" dirty="0"/>
              <a:t>に関して如何に「際立って」異なる見解を持っていたか確認して頂きたい。</a:t>
            </a:r>
            <a:endParaRPr lang="ja-JP" altLang="ja-JP" dirty="0"/>
          </a:p>
          <a:p>
            <a:pPr algn="just"/>
            <a:endParaRPr lang="en-US" altLang="ja-JP" dirty="0"/>
          </a:p>
          <a:p>
            <a:pPr algn="just"/>
            <a:endParaRPr lang="en-US" altLang="ja-JP" dirty="0"/>
          </a:p>
        </p:txBody>
      </p:sp>
      <p:sp>
        <p:nvSpPr>
          <p:cNvPr id="4" name="スライド番号プレースホルダー 3"/>
          <p:cNvSpPr>
            <a:spLocks noGrp="1"/>
          </p:cNvSpPr>
          <p:nvPr>
            <p:ph type="sldNum" sz="quarter" idx="10"/>
          </p:nvPr>
        </p:nvSpPr>
        <p:spPr>
          <a:xfrm>
            <a:off x="3886200" y="8756097"/>
            <a:ext cx="2971800" cy="458787"/>
          </a:xfrm>
          <a:prstGeom prst="rect">
            <a:avLst/>
          </a:prstGeom>
        </p:spPr>
        <p:txBody>
          <a:bodyPr/>
          <a:lstStyle/>
          <a:p>
            <a:fld id="{526A221C-6B23-4D98-A10D-621B86744B11}" type="slidenum">
              <a:rPr kumimoji="1" lang="ja-JP" altLang="en-US" smtClean="0"/>
              <a:t>3</a:t>
            </a:fld>
            <a:endParaRPr kumimoji="1" lang="ja-JP" altLang="en-US" dirty="0"/>
          </a:p>
        </p:txBody>
      </p:sp>
    </p:spTree>
    <p:extLst>
      <p:ext uri="{BB962C8B-B14F-4D97-AF65-F5344CB8AC3E}">
        <p14:creationId xmlns:p14="http://schemas.microsoft.com/office/powerpoint/2010/main" val="3055648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9650" y="0"/>
            <a:ext cx="4838700" cy="3629025"/>
          </a:xfrm>
        </p:spPr>
      </p:sp>
      <p:sp>
        <p:nvSpPr>
          <p:cNvPr id="3" name="ノート プレースホルダー 2"/>
          <p:cNvSpPr>
            <a:spLocks noGrp="1"/>
          </p:cNvSpPr>
          <p:nvPr>
            <p:ph type="body" idx="1"/>
          </p:nvPr>
        </p:nvSpPr>
        <p:spPr>
          <a:xfrm>
            <a:off x="96253" y="3628723"/>
            <a:ext cx="6670307" cy="5709829"/>
          </a:xfrm>
        </p:spPr>
        <p:txBody>
          <a:bodyPr/>
          <a:lstStyle/>
          <a:p>
            <a:pPr algn="just"/>
            <a:r>
              <a:rPr kumimoji="1" lang="ja-JP" altLang="en-US" dirty="0"/>
              <a:t>教皇は今年</a:t>
            </a:r>
            <a:r>
              <a:rPr kumimoji="1" lang="en-US" altLang="ja-JP" dirty="0"/>
              <a:t>3</a:t>
            </a:r>
            <a:r>
              <a:rPr kumimoji="1" lang="ja-JP" altLang="en-US" dirty="0"/>
              <a:t>月、主祷文の解説本を出版した。主祷文を構成する七つの文章ごとに、質問に答える形で解説している。ここでは「</a:t>
            </a:r>
            <a:r>
              <a:rPr kumimoji="1" lang="ja-JP" altLang="en-US" dirty="0" err="1"/>
              <a:t>み</a:t>
            </a:r>
            <a:r>
              <a:rPr kumimoji="1" lang="ja-JP" altLang="en-US" dirty="0"/>
              <a:t>こころが天に行われるとおり地にも行われますように」に関する質問と答えを要約してみた。ジックリお読み頂きたい。</a:t>
            </a:r>
            <a:endParaRPr kumimoji="1" lang="en-US" altLang="ja-JP" dirty="0"/>
          </a:p>
          <a:p>
            <a:pPr algn="just"/>
            <a:endParaRPr lang="en-US" altLang="ja-JP" dirty="0"/>
          </a:p>
          <a:p>
            <a:pPr algn="just"/>
            <a:r>
              <a:rPr kumimoji="1" lang="ja-JP" altLang="en-US" dirty="0"/>
              <a:t>お分かりのように、教皇の</a:t>
            </a:r>
            <a:r>
              <a:rPr kumimoji="1" lang="en-US" altLang="ja-JP" dirty="0"/>
              <a:t>human understanding</a:t>
            </a:r>
            <a:r>
              <a:rPr kumimoji="1" lang="ja-JP" altLang="en-US" dirty="0"/>
              <a:t>に関する見解はロックではなくライプニッツの部類に属する。「人間はみこころを知ることができる」と教皇は考えている。即ち：</a:t>
            </a:r>
            <a:endParaRPr kumimoji="1" lang="en-US" altLang="ja-JP" dirty="0"/>
          </a:p>
          <a:p>
            <a:pPr algn="just"/>
            <a:endParaRPr lang="en-US" altLang="ja-JP" dirty="0"/>
          </a:p>
          <a:p>
            <a:pPr algn="just"/>
            <a:r>
              <a:rPr lang="en-US" altLang="ja-JP" dirty="0"/>
              <a:t>Truth means proceeding on a path that becomes wider the more its meaning is explored.</a:t>
            </a:r>
          </a:p>
          <a:p>
            <a:pPr algn="just"/>
            <a:r>
              <a:rPr lang="ja-JP" altLang="en-US" dirty="0"/>
              <a:t>真理とは、その意味を探れば探るほど拡充される一筋の探査経路上で進展していくものです。</a:t>
            </a:r>
            <a:endParaRPr lang="en-US" altLang="ja-JP" dirty="0"/>
          </a:p>
          <a:p>
            <a:pPr algn="just"/>
            <a:endParaRPr lang="en-US" altLang="ja-JP" dirty="0"/>
          </a:p>
          <a:p>
            <a:pPr algn="just"/>
            <a:r>
              <a:rPr lang="ja-JP" altLang="en-US" dirty="0"/>
              <a:t>ここに示された教皇の答えには、</a:t>
            </a:r>
            <a:r>
              <a:rPr lang="en-US" altLang="ja-JP" dirty="0"/>
              <a:t>The law of graduality</a:t>
            </a:r>
            <a:r>
              <a:rPr lang="ja-JP" altLang="en-US" dirty="0"/>
              <a:t>（漸進の法則）の色彩も見て取れる。即ち一足飛びに真理に到達することはない、ということ。それに「勇気を出そう」の思いも込められている。「神が崖底で待ち構えていて下さるのだから</a:t>
            </a:r>
            <a:r>
              <a:rPr lang="en-US" altLang="ja-JP" dirty="0"/>
              <a:t>…</a:t>
            </a:r>
            <a:r>
              <a:rPr lang="ja-JP" altLang="en-US" dirty="0" err="1"/>
              <a:t>。</a:t>
            </a:r>
            <a:r>
              <a:rPr lang="ja-JP" altLang="en-US" dirty="0"/>
              <a:t>」にそれは表れている。</a:t>
            </a:r>
            <a:endParaRPr lang="en-US" altLang="ja-JP" dirty="0"/>
          </a:p>
          <a:p>
            <a:pPr algn="just"/>
            <a:endParaRPr lang="en-US" altLang="ja-JP" dirty="0"/>
          </a:p>
          <a:p>
            <a:pPr algn="just"/>
            <a:r>
              <a:rPr lang="ja-JP" altLang="en-US" dirty="0"/>
              <a:t>参考のために、左下には、ユークリッド幾何学論理体系が僅かの公理 </a:t>
            </a:r>
            <a:r>
              <a:rPr lang="en-US" altLang="ja-JP" dirty="0"/>
              <a:t>--- </a:t>
            </a:r>
            <a:r>
              <a:rPr lang="ja-JP" altLang="en-US" dirty="0"/>
              <a:t>客観的に証明できないが「真」であると多くの人が直観的に認める基本命題 </a:t>
            </a:r>
            <a:r>
              <a:rPr lang="en-US" altLang="ja-JP" dirty="0"/>
              <a:t>--- </a:t>
            </a:r>
            <a:r>
              <a:rPr lang="ja-JP" altLang="en-US" dirty="0"/>
              <a:t>から客観的に演繹されることを示すために一つの幾何学証明問題を挙げた。即ち、公理「平行線は交わらない」から、定理「三角形の内角の和は</a:t>
            </a:r>
            <a:r>
              <a:rPr lang="en-US" altLang="ja-JP" dirty="0"/>
              <a:t>180</a:t>
            </a:r>
            <a:r>
              <a:rPr lang="ja-JP" altLang="en-US" dirty="0"/>
              <a:t>度」が導き出される。次段落に該証明を記すがこれは読み飛ばして良い。</a:t>
            </a:r>
            <a:endParaRPr lang="en-US" altLang="ja-JP" dirty="0"/>
          </a:p>
          <a:p>
            <a:pPr algn="just"/>
            <a:endParaRPr lang="en-US" altLang="ja-JP" dirty="0"/>
          </a:p>
          <a:p>
            <a:pPr algn="just"/>
            <a:r>
              <a:rPr lang="ja-JP" altLang="en-US" dirty="0"/>
              <a:t>三角形</a:t>
            </a:r>
            <a:r>
              <a:rPr lang="en-US" altLang="ja-JP" dirty="0"/>
              <a:t>ABC</a:t>
            </a:r>
            <a:r>
              <a:rPr lang="ja-JP" altLang="en-US" dirty="0"/>
              <a:t>の頂点</a:t>
            </a:r>
            <a:r>
              <a:rPr lang="en-US" altLang="ja-JP" dirty="0"/>
              <a:t>A</a:t>
            </a:r>
            <a:r>
              <a:rPr lang="ja-JP" altLang="en-US" dirty="0"/>
              <a:t>をとおり底辺</a:t>
            </a:r>
            <a:r>
              <a:rPr lang="en-US" altLang="ja-JP" dirty="0"/>
              <a:t>BC</a:t>
            </a:r>
            <a:r>
              <a:rPr lang="ja-JP" altLang="en-US" dirty="0"/>
              <a:t>に平行な直線を補助線として引く。すると、青丸で示された角</a:t>
            </a:r>
            <a:r>
              <a:rPr lang="en-US" altLang="ja-JP" dirty="0"/>
              <a:t>B</a:t>
            </a:r>
            <a:r>
              <a:rPr lang="ja-JP" altLang="en-US" dirty="0"/>
              <a:t>とその錯角は等しくなければならない。なぜなら、等しくないとすると、底辺</a:t>
            </a:r>
            <a:r>
              <a:rPr lang="en-US" altLang="ja-JP" dirty="0"/>
              <a:t>BC</a:t>
            </a:r>
            <a:r>
              <a:rPr lang="ja-JP" altLang="en-US" dirty="0"/>
              <a:t>に平行な直線として引いた補助線が底辺</a:t>
            </a:r>
            <a:r>
              <a:rPr lang="en-US" altLang="ja-JP" dirty="0"/>
              <a:t>BC</a:t>
            </a:r>
            <a:r>
              <a:rPr lang="ja-JP" altLang="en-US" dirty="0"/>
              <a:t>を含む直線とどこかで交わることになる。これは、公理「平行線は交わらない」と矛盾する。従って、青丸で示された角</a:t>
            </a:r>
            <a:r>
              <a:rPr lang="en-US" altLang="ja-JP" dirty="0"/>
              <a:t>B</a:t>
            </a:r>
            <a:r>
              <a:rPr lang="ja-JP" altLang="en-US" dirty="0"/>
              <a:t>とその錯角は等しい。同様に、橙丸で示された角</a:t>
            </a:r>
            <a:r>
              <a:rPr lang="en-US" altLang="ja-JP" dirty="0"/>
              <a:t>C</a:t>
            </a:r>
            <a:r>
              <a:rPr lang="ja-JP" altLang="en-US" dirty="0"/>
              <a:t>とその錯角は等しい。以上で、青丸の角、橙丸の角、角</a:t>
            </a:r>
            <a:r>
              <a:rPr lang="en-US" altLang="ja-JP" dirty="0"/>
              <a:t>A</a:t>
            </a:r>
            <a:r>
              <a:rPr lang="ja-JP" altLang="en-US" dirty="0"/>
              <a:t>は合わさって直線を成す。従って、三角形</a:t>
            </a:r>
            <a:r>
              <a:rPr lang="en-US" altLang="ja-JP" dirty="0"/>
              <a:t>ABC</a:t>
            </a:r>
            <a:r>
              <a:rPr lang="ja-JP" altLang="en-US" dirty="0"/>
              <a:t>の三つの内角、角</a:t>
            </a:r>
            <a:r>
              <a:rPr lang="en-US" altLang="ja-JP" dirty="0"/>
              <a:t>A</a:t>
            </a:r>
            <a:r>
              <a:rPr lang="ja-JP" altLang="en-US" dirty="0" err="1"/>
              <a:t>、</a:t>
            </a:r>
            <a:r>
              <a:rPr lang="ja-JP" altLang="en-US" dirty="0"/>
              <a:t>角</a:t>
            </a:r>
            <a:r>
              <a:rPr lang="en-US" altLang="ja-JP" dirty="0"/>
              <a:t>B</a:t>
            </a:r>
            <a:r>
              <a:rPr lang="ja-JP" altLang="en-US" dirty="0" err="1"/>
              <a:t>、</a:t>
            </a:r>
            <a:r>
              <a:rPr lang="ja-JP" altLang="en-US" dirty="0"/>
              <a:t>角</a:t>
            </a:r>
            <a:r>
              <a:rPr lang="en-US" altLang="ja-JP" dirty="0"/>
              <a:t>C</a:t>
            </a:r>
            <a:r>
              <a:rPr lang="ja-JP" altLang="en-US" dirty="0"/>
              <a:t>の和は</a:t>
            </a:r>
            <a:r>
              <a:rPr lang="en-US" altLang="ja-JP" dirty="0"/>
              <a:t>180</a:t>
            </a:r>
            <a:r>
              <a:rPr lang="ja-JP" altLang="en-US" dirty="0"/>
              <a:t>度である。証明終。</a:t>
            </a:r>
            <a:endParaRPr lang="en-US" altLang="ja-JP" dirty="0"/>
          </a:p>
          <a:p>
            <a:pPr algn="just"/>
            <a:endParaRPr kumimoji="1" lang="en-US" altLang="ja-JP" dirty="0"/>
          </a:p>
          <a:p>
            <a:pPr algn="just"/>
            <a:r>
              <a:rPr kumimoji="1" lang="ja-JP" altLang="en-US" dirty="0"/>
              <a:t>複雑で膨大なユークリッド幾何学は、僅か五つの公理から演繹されることが知られている。</a:t>
            </a:r>
            <a:r>
              <a:rPr lang="ja-JP" altLang="en-US" dirty="0"/>
              <a:t>勿論、カトリック</a:t>
            </a:r>
            <a:r>
              <a:rPr kumimoji="1" lang="ja-JP" altLang="en-US" dirty="0"/>
              <a:t>社会思想が導き出そうとしている社会科学はこういった自然科学より厄介だ。基盤である社会公理に関する人々の「直観的」合意形成が難しい。しかし一端、社会公理の合意が形成されれば、あとは「</a:t>
            </a:r>
            <a:r>
              <a:rPr lang="ja-JP" altLang="en-US" dirty="0"/>
              <a:t>一筋の探査経路上で進展していく」とフランシスコは述べている。</a:t>
            </a:r>
            <a:endParaRPr kumimoji="1" lang="ja-JP" altLang="en-US" dirty="0"/>
          </a:p>
        </p:txBody>
      </p:sp>
      <p:sp>
        <p:nvSpPr>
          <p:cNvPr id="4" name="スライド番号プレースホルダー 3"/>
          <p:cNvSpPr>
            <a:spLocks noGrp="1"/>
          </p:cNvSpPr>
          <p:nvPr>
            <p:ph type="sldNum" sz="quarter" idx="10"/>
          </p:nvPr>
        </p:nvSpPr>
        <p:spPr>
          <a:xfrm>
            <a:off x="3969909" y="8763034"/>
            <a:ext cx="2971800" cy="458787"/>
          </a:xfrm>
          <a:prstGeom prst="rect">
            <a:avLst/>
          </a:prstGeom>
        </p:spPr>
        <p:txBody>
          <a:bodyPr/>
          <a:lstStyle/>
          <a:p>
            <a:fld id="{526A221C-6B23-4D98-A10D-621B86744B11}" type="slidenum">
              <a:rPr kumimoji="1" lang="ja-JP" altLang="en-US" smtClean="0"/>
              <a:t>4</a:t>
            </a:fld>
            <a:endParaRPr kumimoji="1" lang="ja-JP" altLang="en-US" dirty="0"/>
          </a:p>
        </p:txBody>
      </p:sp>
    </p:spTree>
    <p:extLst>
      <p:ext uri="{BB962C8B-B14F-4D97-AF65-F5344CB8AC3E}">
        <p14:creationId xmlns:p14="http://schemas.microsoft.com/office/powerpoint/2010/main" val="2465417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9650" y="0"/>
            <a:ext cx="4838700" cy="3629025"/>
          </a:xfrm>
        </p:spPr>
      </p:sp>
      <p:sp>
        <p:nvSpPr>
          <p:cNvPr id="3" name="ノート プレースホルダー 2"/>
          <p:cNvSpPr>
            <a:spLocks noGrp="1"/>
          </p:cNvSpPr>
          <p:nvPr>
            <p:ph type="body" idx="1"/>
          </p:nvPr>
        </p:nvSpPr>
        <p:spPr>
          <a:xfrm>
            <a:off x="96253" y="3628723"/>
            <a:ext cx="6670307" cy="5658151"/>
          </a:xfrm>
        </p:spPr>
        <p:txBody>
          <a:bodyPr/>
          <a:lstStyle/>
          <a:p>
            <a:pPr algn="just" defTabSz="457200"/>
            <a:r>
              <a:rPr lang="ja-JP" altLang="en-US" dirty="0">
                <a:solidFill>
                  <a:srgbClr val="000000"/>
                </a:solidFill>
              </a:rPr>
              <a:t>最新の「人間知性の構築手順」を示す。スライドショーにしてクリックし、①から⑥までの工程を順に出現させ精読して頂きたい。シッカリと記憶に留めて頂きたい。</a:t>
            </a:r>
            <a:endParaRPr lang="en-US" altLang="ja-JP" dirty="0">
              <a:solidFill>
                <a:srgbClr val="000000"/>
              </a:solidFill>
            </a:endParaRPr>
          </a:p>
          <a:p>
            <a:pPr algn="just" defTabSz="457200"/>
            <a:endParaRPr lang="en-US" altLang="ja-JP" dirty="0">
              <a:solidFill>
                <a:srgbClr val="000000"/>
              </a:solidFill>
            </a:endParaRPr>
          </a:p>
          <a:p>
            <a:pPr algn="just" defTabSz="457200"/>
            <a:r>
              <a:rPr lang="ja-JP" altLang="en-US" dirty="0">
                <a:solidFill>
                  <a:srgbClr val="000000"/>
                </a:solidFill>
              </a:rPr>
              <a:t>最新と記した。なぜなら①</a:t>
            </a:r>
            <a:r>
              <a:rPr lang="en-US" altLang="ja-JP" dirty="0">
                <a:solidFill>
                  <a:srgbClr val="000000"/>
                </a:solidFill>
              </a:rPr>
              <a:t>framing</a:t>
            </a:r>
            <a:r>
              <a:rPr lang="ja-JP" altLang="en-US" dirty="0">
                <a:solidFill>
                  <a:srgbClr val="000000"/>
                </a:solidFill>
              </a:rPr>
              <a:t>が加わったのが最近だからだ。</a:t>
            </a:r>
            <a:r>
              <a:rPr lang="en-US" altLang="ja-JP" dirty="0">
                <a:solidFill>
                  <a:srgbClr val="000000"/>
                </a:solidFill>
              </a:rPr>
              <a:t>framing</a:t>
            </a:r>
            <a:r>
              <a:rPr lang="ja-JP" altLang="en-US" dirty="0">
                <a:solidFill>
                  <a:srgbClr val="000000"/>
                </a:solidFill>
              </a:rPr>
              <a:t>は、</a:t>
            </a:r>
            <a:r>
              <a:rPr lang="en-US" altLang="ja-JP" dirty="0">
                <a:solidFill>
                  <a:srgbClr val="000000"/>
                </a:solidFill>
              </a:rPr>
              <a:t>1969</a:t>
            </a:r>
            <a:r>
              <a:rPr lang="ja-JP" altLang="en-US" dirty="0">
                <a:solidFill>
                  <a:srgbClr val="000000"/>
                </a:solidFill>
              </a:rPr>
              <a:t>年に人工知能の研究者達が定式化し、</a:t>
            </a:r>
            <a:r>
              <a:rPr lang="en-US" altLang="ja-JP" dirty="0">
                <a:solidFill>
                  <a:srgbClr val="000000"/>
                </a:solidFill>
              </a:rPr>
              <a:t>1984</a:t>
            </a:r>
            <a:r>
              <a:rPr lang="ja-JP" altLang="en-US" dirty="0">
                <a:solidFill>
                  <a:srgbClr val="000000"/>
                </a:solidFill>
              </a:rPr>
              <a:t>年に哲学者ダニエル・デネットが「人間の心に特有のはたらき」であることを指摘し、</a:t>
            </a:r>
            <a:r>
              <a:rPr lang="en-US" altLang="ja-JP" dirty="0">
                <a:solidFill>
                  <a:srgbClr val="000000"/>
                </a:solidFill>
              </a:rPr>
              <a:t>21</a:t>
            </a:r>
            <a:r>
              <a:rPr lang="ja-JP" altLang="en-US" dirty="0">
                <a:solidFill>
                  <a:srgbClr val="000000"/>
                </a:solidFill>
              </a:rPr>
              <a:t>世紀になって社会科学の基本工程として欧米で大々的に取り上げられるようになった。次スライドでデネットの作例を説明するのでイメージを掴んで頂きたい。</a:t>
            </a:r>
            <a:endParaRPr lang="en-US" altLang="ja-JP" dirty="0">
              <a:solidFill>
                <a:srgbClr val="000000"/>
              </a:solidFill>
            </a:endParaRPr>
          </a:p>
          <a:p>
            <a:pPr algn="just" defTabSz="457200"/>
            <a:endParaRPr lang="en-US" altLang="ja-JP" dirty="0">
              <a:solidFill>
                <a:srgbClr val="000000"/>
              </a:solidFill>
            </a:endParaRPr>
          </a:p>
          <a:p>
            <a:pPr algn="just" defTabSz="457200"/>
            <a:r>
              <a:rPr lang="en-US" altLang="ja-JP" dirty="0">
                <a:solidFill>
                  <a:srgbClr val="000000"/>
                </a:solidFill>
              </a:rPr>
              <a:t>framing</a:t>
            </a:r>
            <a:r>
              <a:rPr lang="ja-JP" altLang="en-US" dirty="0">
                <a:solidFill>
                  <a:srgbClr val="000000"/>
                </a:solidFill>
              </a:rPr>
              <a:t>が加わる前、人間知性に関する学問は現象学（</a:t>
            </a:r>
            <a:r>
              <a:rPr lang="en-US" altLang="ja-JP" dirty="0">
                <a:solidFill>
                  <a:srgbClr val="000000"/>
                </a:solidFill>
              </a:rPr>
              <a:t>phenomenology</a:t>
            </a:r>
            <a:r>
              <a:rPr lang="ja-JP" altLang="en-US" dirty="0">
                <a:solidFill>
                  <a:srgbClr val="000000"/>
                </a:solidFill>
              </a:rPr>
              <a:t>）と呼ばれた。</a:t>
            </a:r>
            <a:r>
              <a:rPr lang="en-US" altLang="ja-JP" dirty="0">
                <a:solidFill>
                  <a:srgbClr val="000000"/>
                </a:solidFill>
              </a:rPr>
              <a:t>framing</a:t>
            </a:r>
            <a:r>
              <a:rPr lang="ja-JP" altLang="en-US" dirty="0">
                <a:solidFill>
                  <a:srgbClr val="000000"/>
                </a:solidFill>
              </a:rPr>
              <a:t>ではなく現象観察を出発点として人間知性は構築されると考えていた。現象学は「</a:t>
            </a:r>
            <a:r>
              <a:rPr lang="ja-JP" altLang="en-US" dirty="0" err="1">
                <a:solidFill>
                  <a:srgbClr val="000000"/>
                </a:solidFill>
              </a:rPr>
              <a:t>み</a:t>
            </a:r>
            <a:r>
              <a:rPr lang="ja-JP" altLang="en-US" dirty="0">
                <a:solidFill>
                  <a:srgbClr val="000000"/>
                </a:solidFill>
              </a:rPr>
              <a:t>こころを知ることが出来ない／出来る」で、悲観派・楽観派の二つに分類できる。悲観派は、プロテスタントだとカルヴァン、ロック、カントを、カトリックだと今は下火になったが</a:t>
            </a:r>
            <a:r>
              <a:rPr lang="ja-JP" altLang="en-US" u="sng" dirty="0">
                <a:hlinkClick r:id="rId3"/>
              </a:rPr>
              <a:t>ジャンセニスム</a:t>
            </a:r>
            <a:r>
              <a:rPr lang="ja-JP" altLang="en-US" dirty="0">
                <a:solidFill>
                  <a:srgbClr val="000000"/>
                </a:solidFill>
              </a:rPr>
              <a:t>を挙げることができる。楽観派は、エラスムス、ライプニッツ、フッサール、そしてカトリックのイエズス会を挙げることができる。</a:t>
            </a:r>
            <a:r>
              <a:rPr lang="en-US" altLang="ja-JP" dirty="0">
                <a:solidFill>
                  <a:srgbClr val="000000"/>
                </a:solidFill>
              </a:rPr>
              <a:t>framing</a:t>
            </a:r>
            <a:r>
              <a:rPr lang="ja-JP" altLang="en-US" dirty="0">
                <a:solidFill>
                  <a:srgbClr val="000000"/>
                </a:solidFill>
              </a:rPr>
              <a:t>が出発点となった今は、楽観派が優勢。</a:t>
            </a:r>
            <a:endParaRPr lang="en-US" altLang="ja-JP" dirty="0">
              <a:solidFill>
                <a:srgbClr val="000000"/>
              </a:solidFill>
            </a:endParaRPr>
          </a:p>
          <a:p>
            <a:pPr algn="just" defTabSz="457200"/>
            <a:endParaRPr lang="en-US" altLang="ja-JP" dirty="0">
              <a:solidFill>
                <a:srgbClr val="000000"/>
              </a:solidFill>
            </a:endParaRPr>
          </a:p>
          <a:p>
            <a:pPr algn="just" defTabSz="457200"/>
            <a:r>
              <a:rPr lang="ja-JP" altLang="en-US" dirty="0">
                <a:solidFill>
                  <a:srgbClr val="000000"/>
                </a:solidFill>
              </a:rPr>
              <a:t>ちなみに「人間はみこころを知ることができるのか」つまり「人間に</a:t>
            </a:r>
            <a:r>
              <a:rPr lang="en-US" altLang="ja-JP" dirty="0">
                <a:solidFill>
                  <a:srgbClr val="000000"/>
                </a:solidFill>
              </a:rPr>
              <a:t>free will</a:t>
            </a:r>
            <a:r>
              <a:rPr lang="ja-JP" altLang="en-US" dirty="0">
                <a:solidFill>
                  <a:srgbClr val="000000"/>
                </a:solidFill>
              </a:rPr>
              <a:t>はあるのか」の問題は、エラスムスとルターの論争、イエズス会とジャンセニスムの論争、等を総称してしばしば</a:t>
            </a:r>
            <a:r>
              <a:rPr lang="en-US" altLang="ja-JP" i="1" dirty="0">
                <a:solidFill>
                  <a:srgbClr val="000000"/>
                </a:solidFill>
              </a:rPr>
              <a:t>The battle over free will</a:t>
            </a:r>
            <a:r>
              <a:rPr lang="ja-JP" altLang="en-US" dirty="0">
                <a:solidFill>
                  <a:srgbClr val="000000"/>
                </a:solidFill>
              </a:rPr>
              <a:t>と呼ばれ、このタイトルを持つ書籍が何種類か出版されている。</a:t>
            </a:r>
            <a:endParaRPr lang="en-US" altLang="ja-JP" dirty="0">
              <a:solidFill>
                <a:srgbClr val="000000"/>
              </a:solidFill>
            </a:endParaRPr>
          </a:p>
          <a:p>
            <a:pPr algn="just" defTabSz="457200"/>
            <a:endParaRPr lang="en-US" altLang="ja-JP" b="1" dirty="0">
              <a:solidFill>
                <a:srgbClr val="000000"/>
              </a:solidFill>
            </a:endParaRPr>
          </a:p>
          <a:p>
            <a:pPr algn="just" defTabSz="457200"/>
            <a:r>
              <a:rPr lang="ja-JP" altLang="en-US" dirty="0">
                <a:solidFill>
                  <a:srgbClr val="000000"/>
                </a:solidFill>
              </a:rPr>
              <a:t>以下、広辞苑から用語の定義を拾っておく。</a:t>
            </a:r>
            <a:endParaRPr lang="en-US" altLang="ja-JP" dirty="0">
              <a:solidFill>
                <a:srgbClr val="000000"/>
              </a:solidFill>
            </a:endParaRPr>
          </a:p>
          <a:p>
            <a:pPr lvl="0" indent="-457200" algn="just" defTabSz="457200"/>
            <a:r>
              <a:rPr kumimoji="0" lang="en-US" altLang="ja-JP" dirty="0">
                <a:solidFill>
                  <a:prstClr val="black"/>
                </a:solidFill>
                <a:latin typeface="+mn-ea"/>
              </a:rPr>
              <a:t>【</a:t>
            </a:r>
            <a:r>
              <a:rPr kumimoji="0" lang="ja-JP" altLang="en-US" dirty="0">
                <a:solidFill>
                  <a:prstClr val="black"/>
                </a:solidFill>
                <a:latin typeface="+mn-ea"/>
              </a:rPr>
              <a:t>真理</a:t>
            </a:r>
            <a:r>
              <a:rPr kumimoji="0" lang="en-US" altLang="ja-JP" dirty="0">
                <a:solidFill>
                  <a:prstClr val="black"/>
                </a:solidFill>
                <a:latin typeface="+mn-ea"/>
              </a:rPr>
              <a:t>】</a:t>
            </a:r>
            <a:r>
              <a:rPr kumimoji="0" lang="ja-JP" altLang="en-US" dirty="0">
                <a:solidFill>
                  <a:prstClr val="black"/>
                </a:solidFill>
                <a:latin typeface="+mn-ea"/>
              </a:rPr>
              <a:t>（</a:t>
            </a:r>
            <a:r>
              <a:rPr kumimoji="0" lang="en-US" altLang="ja-JP" dirty="0">
                <a:solidFill>
                  <a:prstClr val="black"/>
                </a:solidFill>
                <a:latin typeface="+mn-ea"/>
              </a:rPr>
              <a:t>truth</a:t>
            </a:r>
            <a:r>
              <a:rPr kumimoji="0" lang="ja-JP" altLang="en-US" dirty="0">
                <a:solidFill>
                  <a:prstClr val="black"/>
                </a:solidFill>
                <a:latin typeface="+mn-ea"/>
              </a:rPr>
              <a:t>）ほんとうのこと。まことの道理。</a:t>
            </a:r>
            <a:endParaRPr kumimoji="0" lang="en-US" altLang="ja-JP" dirty="0">
              <a:solidFill>
                <a:prstClr val="black"/>
              </a:solidFill>
              <a:latin typeface="+mn-ea"/>
            </a:endParaRPr>
          </a:p>
          <a:p>
            <a:pPr indent="-457200" algn="just" defTabSz="457200"/>
            <a:r>
              <a:rPr lang="en-US" altLang="ja-JP" dirty="0">
                <a:latin typeface="+mn-ea"/>
              </a:rPr>
              <a:t>【</a:t>
            </a:r>
            <a:r>
              <a:rPr lang="ja-JP" altLang="en-US" dirty="0">
                <a:latin typeface="+mn-ea"/>
              </a:rPr>
              <a:t>命題</a:t>
            </a:r>
            <a:r>
              <a:rPr lang="en-US" altLang="ja-JP" dirty="0">
                <a:latin typeface="+mn-ea"/>
              </a:rPr>
              <a:t>】</a:t>
            </a:r>
            <a:r>
              <a:rPr lang="ja-JP" altLang="en-US" dirty="0">
                <a:solidFill>
                  <a:srgbClr val="000000"/>
                </a:solidFill>
                <a:latin typeface="+mn-ea"/>
              </a:rPr>
              <a:t>（</a:t>
            </a:r>
            <a:r>
              <a:rPr lang="en-US" altLang="ja-JP" dirty="0">
                <a:solidFill>
                  <a:srgbClr val="000000"/>
                </a:solidFill>
                <a:latin typeface="+mn-ea"/>
              </a:rPr>
              <a:t>proposition</a:t>
            </a:r>
            <a:r>
              <a:rPr lang="ja-JP" altLang="en-US" dirty="0">
                <a:solidFill>
                  <a:srgbClr val="000000"/>
                </a:solidFill>
                <a:latin typeface="+mn-ea"/>
              </a:rPr>
              <a:t>）真偽を判定することのできる文。</a:t>
            </a:r>
            <a:endParaRPr lang="en-US" altLang="ja-JP" dirty="0">
              <a:solidFill>
                <a:srgbClr val="000000"/>
              </a:solidFill>
              <a:latin typeface="+mn-ea"/>
            </a:endParaRPr>
          </a:p>
          <a:p>
            <a:pPr lvl="0" indent="-457200" algn="just" defTabSz="457200"/>
            <a:r>
              <a:rPr kumimoji="0" lang="en-US" altLang="ja-JP" dirty="0">
                <a:solidFill>
                  <a:prstClr val="black"/>
                </a:solidFill>
                <a:latin typeface="+mn-ea"/>
              </a:rPr>
              <a:t>【</a:t>
            </a:r>
            <a:r>
              <a:rPr kumimoji="0" lang="ja-JP" altLang="en-US" dirty="0">
                <a:solidFill>
                  <a:prstClr val="black"/>
                </a:solidFill>
                <a:latin typeface="+mn-ea"/>
              </a:rPr>
              <a:t>公理</a:t>
            </a:r>
            <a:r>
              <a:rPr kumimoji="0" lang="en-US" altLang="ja-JP" dirty="0">
                <a:solidFill>
                  <a:prstClr val="black"/>
                </a:solidFill>
                <a:latin typeface="+mn-ea"/>
              </a:rPr>
              <a:t>】</a:t>
            </a:r>
            <a:r>
              <a:rPr kumimoji="0" lang="ja-JP" altLang="en-US" dirty="0">
                <a:solidFill>
                  <a:prstClr val="black"/>
                </a:solidFill>
                <a:latin typeface="+mn-ea"/>
              </a:rPr>
              <a:t>（</a:t>
            </a:r>
            <a:r>
              <a:rPr kumimoji="0" lang="en-US" altLang="ja-JP" dirty="0">
                <a:solidFill>
                  <a:prstClr val="black"/>
                </a:solidFill>
                <a:latin typeface="+mn-ea"/>
              </a:rPr>
              <a:t>axiom</a:t>
            </a:r>
            <a:r>
              <a:rPr kumimoji="0" lang="ja-JP" altLang="en-US" dirty="0">
                <a:solidFill>
                  <a:prstClr val="black"/>
                </a:solidFill>
                <a:latin typeface="+mn-ea"/>
              </a:rPr>
              <a:t>）証明不可能であるとともに、また証明を必要とせず直接に自明の真と</a:t>
            </a:r>
            <a:r>
              <a:rPr kumimoji="0" lang="en-US" altLang="ja-JP" dirty="0">
                <a:solidFill>
                  <a:prstClr val="black"/>
                </a:solidFill>
                <a:latin typeface="+mn-ea"/>
              </a:rPr>
              <a:t/>
            </a:r>
            <a:br>
              <a:rPr kumimoji="0" lang="en-US" altLang="ja-JP" dirty="0">
                <a:solidFill>
                  <a:prstClr val="black"/>
                </a:solidFill>
                <a:latin typeface="+mn-ea"/>
              </a:rPr>
            </a:br>
            <a:r>
              <a:rPr kumimoji="0" lang="ja-JP" altLang="en-US" dirty="0">
                <a:solidFill>
                  <a:prstClr val="black"/>
                </a:solidFill>
                <a:latin typeface="+mn-ea"/>
              </a:rPr>
              <a:t>　　　　　して承認され他の命題の前提となる基本命題。</a:t>
            </a:r>
            <a:endParaRPr kumimoji="0" lang="en-US" altLang="ja-JP" dirty="0">
              <a:solidFill>
                <a:prstClr val="black"/>
              </a:solidFill>
              <a:latin typeface="+mn-ea"/>
            </a:endParaRPr>
          </a:p>
          <a:p>
            <a:pPr lvl="0" indent="-457200" algn="just" defTabSz="457200"/>
            <a:r>
              <a:rPr kumimoji="0" lang="en-US" altLang="ja-JP" dirty="0">
                <a:solidFill>
                  <a:prstClr val="black"/>
                </a:solidFill>
                <a:latin typeface="+mn-ea"/>
              </a:rPr>
              <a:t>【</a:t>
            </a:r>
            <a:r>
              <a:rPr kumimoji="0" lang="ja-JP" altLang="en-US" dirty="0">
                <a:solidFill>
                  <a:prstClr val="black"/>
                </a:solidFill>
                <a:latin typeface="+mn-ea"/>
              </a:rPr>
              <a:t>定理</a:t>
            </a:r>
            <a:r>
              <a:rPr kumimoji="0" lang="en-US" altLang="ja-JP" dirty="0">
                <a:solidFill>
                  <a:prstClr val="black"/>
                </a:solidFill>
                <a:latin typeface="+mn-ea"/>
              </a:rPr>
              <a:t>】</a:t>
            </a:r>
            <a:r>
              <a:rPr kumimoji="0" lang="ja-JP" altLang="en-US" dirty="0">
                <a:solidFill>
                  <a:prstClr val="black"/>
                </a:solidFill>
                <a:latin typeface="+mn-ea"/>
              </a:rPr>
              <a:t>（</a:t>
            </a:r>
            <a:r>
              <a:rPr kumimoji="0" lang="en-US" altLang="ja-JP" dirty="0">
                <a:solidFill>
                  <a:prstClr val="black"/>
                </a:solidFill>
                <a:latin typeface="+mn-ea"/>
              </a:rPr>
              <a:t>theorem</a:t>
            </a:r>
            <a:r>
              <a:rPr kumimoji="0" lang="ja-JP" altLang="en-US" dirty="0">
                <a:solidFill>
                  <a:prstClr val="black"/>
                </a:solidFill>
                <a:latin typeface="+mn-ea"/>
              </a:rPr>
              <a:t>）すでに真であると証明された一般的命題。公理または定義を基礎と</a:t>
            </a:r>
            <a:r>
              <a:rPr kumimoji="0" lang="en-US" altLang="ja-JP" dirty="0">
                <a:solidFill>
                  <a:prstClr val="black"/>
                </a:solidFill>
                <a:latin typeface="+mn-ea"/>
              </a:rPr>
              <a:t/>
            </a:r>
            <a:br>
              <a:rPr kumimoji="0" lang="en-US" altLang="ja-JP" dirty="0">
                <a:solidFill>
                  <a:prstClr val="black"/>
                </a:solidFill>
                <a:latin typeface="+mn-ea"/>
              </a:rPr>
            </a:br>
            <a:r>
              <a:rPr kumimoji="0" lang="ja-JP" altLang="en-US" dirty="0">
                <a:solidFill>
                  <a:prstClr val="black"/>
                </a:solidFill>
                <a:latin typeface="+mn-ea"/>
              </a:rPr>
              <a:t>　　　　　して真であると証明された理論的命題。</a:t>
            </a:r>
            <a:endParaRPr kumimoji="0" lang="en-US" altLang="ja-JP" dirty="0">
              <a:solidFill>
                <a:prstClr val="black"/>
              </a:solidFill>
              <a:latin typeface="+mn-ea"/>
            </a:endParaRPr>
          </a:p>
          <a:p>
            <a:pPr algn="just"/>
            <a:r>
              <a:rPr lang="en-US" altLang="ja-JP" b="1" dirty="0">
                <a:solidFill>
                  <a:srgbClr val="000000"/>
                </a:solidFill>
              </a:rPr>
              <a:t>---------------------</a:t>
            </a:r>
          </a:p>
          <a:p>
            <a:pPr lvl="0" algn="just" defTabSz="457200"/>
            <a:r>
              <a:rPr lang="ja-JP" altLang="en-US" dirty="0"/>
              <a:t>主観と客観を分ける立場をとるならば、客観的なのは公理から定理を導出する部分だけ。真理も公理も主観的命題。また、命題とは、真偽を判定することのできる文であって、客観的に「証明」できるとはかぎらない。つまり命題は人間の主観（直感）が判定できるものも含む。</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a:xfrm>
            <a:off x="3886200" y="8751888"/>
            <a:ext cx="2971800" cy="458787"/>
          </a:xfrm>
          <a:prstGeom prst="rect">
            <a:avLst/>
          </a:prstGeom>
        </p:spPr>
        <p:txBody>
          <a:bodyPr/>
          <a:lstStyle/>
          <a:p>
            <a:fld id="{526A221C-6B23-4D98-A10D-621B86744B11}" type="slidenum">
              <a:rPr kumimoji="1" lang="ja-JP" altLang="en-US" smtClean="0"/>
              <a:t>5</a:t>
            </a:fld>
            <a:endParaRPr kumimoji="1" lang="ja-JP" altLang="en-US" dirty="0"/>
          </a:p>
        </p:txBody>
      </p:sp>
    </p:spTree>
    <p:extLst>
      <p:ext uri="{BB962C8B-B14F-4D97-AF65-F5344CB8AC3E}">
        <p14:creationId xmlns:p14="http://schemas.microsoft.com/office/powerpoint/2010/main" val="971280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9650" y="0"/>
            <a:ext cx="4838700" cy="3629025"/>
          </a:xfrm>
        </p:spPr>
      </p:sp>
      <p:sp>
        <p:nvSpPr>
          <p:cNvPr id="3" name="ノート プレースホルダー 2"/>
          <p:cNvSpPr>
            <a:spLocks noGrp="1"/>
          </p:cNvSpPr>
          <p:nvPr>
            <p:ph type="body" idx="1"/>
          </p:nvPr>
        </p:nvSpPr>
        <p:spPr/>
        <p:txBody>
          <a:bodyPr/>
          <a:lstStyle/>
          <a:p>
            <a:pPr algn="just"/>
            <a:r>
              <a:rPr kumimoji="1" lang="ja-JP" altLang="en-US" dirty="0"/>
              <a:t>デネットが</a:t>
            </a:r>
            <a:r>
              <a:rPr kumimoji="1" lang="en-US" altLang="ja-JP" dirty="0"/>
              <a:t>1984</a:t>
            </a:r>
            <a:r>
              <a:rPr kumimoji="1" lang="ja-JP" altLang="en-US" dirty="0"/>
              <a:t>年に作例した</a:t>
            </a:r>
            <a:r>
              <a:rPr kumimoji="1" lang="en-US" altLang="ja-JP" dirty="0"/>
              <a:t>framing</a:t>
            </a:r>
            <a:r>
              <a:rPr kumimoji="1" lang="ja-JP" altLang="en-US" dirty="0" err="1"/>
              <a:t>を紹</a:t>
            </a:r>
            <a:r>
              <a:rPr kumimoji="1" lang="ja-JP" altLang="en-US" dirty="0"/>
              <a:t>介する。人工知能ロボットでは解けないことが重要。</a:t>
            </a:r>
            <a:endParaRPr lang="en-US" altLang="ja-JP" dirty="0"/>
          </a:p>
          <a:p>
            <a:pPr algn="just"/>
            <a:r>
              <a:rPr kumimoji="1" lang="ja-JP" altLang="en-US" dirty="0"/>
              <a:t>スライドショーモードにして、アニメーションによる説明をご覧頂きたい。このスライドの結論部：「</a:t>
            </a:r>
            <a:r>
              <a:rPr kumimoji="1" lang="en-US" altLang="ja-JP" dirty="0"/>
              <a:t>reality</a:t>
            </a:r>
            <a:r>
              <a:rPr kumimoji="1" lang="ja-JP" altLang="en-US" dirty="0"/>
              <a:t>（現実：自分に影響を及ぼす範囲）の「枠」を決められるのは人間だけ」を各自自分の中にシッカリ落とし込むことがとても重要。</a:t>
            </a:r>
            <a:endParaRPr kumimoji="1" lang="en-US" altLang="ja-JP" dirty="0"/>
          </a:p>
          <a:p>
            <a:pPr algn="just"/>
            <a:endParaRPr lang="en-US" altLang="ja-JP" dirty="0"/>
          </a:p>
          <a:p>
            <a:pPr algn="just"/>
            <a:r>
              <a:rPr kumimoji="1" lang="ja-JP" altLang="en-US" dirty="0"/>
              <a:t>ここで思い出して頂きたいのは、</a:t>
            </a:r>
            <a:r>
              <a:rPr kumimoji="1" lang="en-US" altLang="ja-JP" dirty="0"/>
              <a:t>5</a:t>
            </a:r>
            <a:r>
              <a:rPr kumimoji="1" lang="ja-JP" altLang="en-US" dirty="0"/>
              <a:t>月分科会の記録メモに記した</a:t>
            </a:r>
            <a:r>
              <a:rPr kumimoji="1" lang="en-US" altLang="ja-JP" dirty="0"/>
              <a:t>T</a:t>
            </a:r>
            <a:r>
              <a:rPr kumimoji="1" lang="ja-JP" altLang="en-US" dirty="0" err="1"/>
              <a:t>さんの</a:t>
            </a:r>
            <a:r>
              <a:rPr kumimoji="1" lang="ja-JP" altLang="en-US" dirty="0"/>
              <a:t>コメント。</a:t>
            </a:r>
            <a:endParaRPr kumimoji="1" lang="en-US" altLang="ja-JP" dirty="0"/>
          </a:p>
          <a:p>
            <a:pPr algn="just"/>
            <a:r>
              <a:rPr lang="ja-JP" altLang="en-US" dirty="0"/>
              <a:t>本質的な物は目に見えない、心で見なさい。砂漠がどうして美しいか、井戸が何処かに隠れているから。</a:t>
            </a:r>
            <a:r>
              <a:rPr lang="en-US" altLang="ja-JP" dirty="0"/>
              <a:t>(</a:t>
            </a:r>
            <a:r>
              <a:rPr lang="ja-JP" altLang="en-US" dirty="0"/>
              <a:t>サン</a:t>
            </a:r>
            <a:r>
              <a:rPr lang="en-US" altLang="ja-JP" dirty="0"/>
              <a:t>=</a:t>
            </a:r>
            <a:r>
              <a:rPr lang="ja-JP" altLang="en-US" dirty="0"/>
              <a:t>テグジュペリ</a:t>
            </a:r>
            <a:r>
              <a:rPr lang="en-US" altLang="ja-JP" dirty="0"/>
              <a:t>)</a:t>
            </a:r>
          </a:p>
          <a:p>
            <a:pPr algn="just"/>
            <a:endParaRPr kumimoji="1" lang="en-US" altLang="ja-JP" dirty="0"/>
          </a:p>
          <a:p>
            <a:pPr algn="just"/>
            <a:r>
              <a:rPr lang="ja-JP" altLang="en-US" dirty="0"/>
              <a:t>サン</a:t>
            </a:r>
            <a:r>
              <a:rPr lang="en-US" altLang="ja-JP" dirty="0"/>
              <a:t>=</a:t>
            </a:r>
            <a:r>
              <a:rPr lang="ja-JP" altLang="en-US" dirty="0"/>
              <a:t>テグジュペリがこの言葉を</a:t>
            </a:r>
            <a:r>
              <a:rPr lang="en-US" altLang="ja-JP" dirty="0"/>
              <a:t>『</a:t>
            </a:r>
            <a:r>
              <a:rPr lang="ja-JP" altLang="en-US" dirty="0"/>
              <a:t>星の王子さま</a:t>
            </a:r>
            <a:r>
              <a:rPr lang="en-US" altLang="ja-JP" dirty="0"/>
              <a:t>』</a:t>
            </a:r>
            <a:r>
              <a:rPr lang="ja-JP" altLang="en-US" dirty="0"/>
              <a:t>に刻んだのは</a:t>
            </a:r>
            <a:r>
              <a:rPr lang="en-US" altLang="ja-JP" dirty="0"/>
              <a:t>1943</a:t>
            </a:r>
            <a:r>
              <a:rPr lang="ja-JP" altLang="en-US" dirty="0"/>
              <a:t>年のこと。この言葉が警句として響くということは、当時は西洋人にとっても</a:t>
            </a:r>
            <a:r>
              <a:rPr lang="en-US" altLang="ja-JP" dirty="0"/>
              <a:t>reality</a:t>
            </a:r>
            <a:r>
              <a:rPr lang="ja-JP" altLang="en-US" dirty="0"/>
              <a:t>（現実）とは「目に見える範囲」だったことが分かる。</a:t>
            </a:r>
            <a:endParaRPr lang="en-US" altLang="ja-JP" dirty="0"/>
          </a:p>
          <a:p>
            <a:pPr algn="just"/>
            <a:endParaRPr lang="en-US" altLang="ja-JP" dirty="0"/>
          </a:p>
          <a:p>
            <a:pPr algn="just"/>
            <a:r>
              <a:rPr lang="ja-JP" altLang="en-US" dirty="0"/>
              <a:t>しかしそれから</a:t>
            </a:r>
            <a:r>
              <a:rPr lang="en-US" altLang="ja-JP" dirty="0"/>
              <a:t>70</a:t>
            </a:r>
            <a:r>
              <a:rPr lang="ja-JP" altLang="en-US" dirty="0"/>
              <a:t>年ほど経って、</a:t>
            </a:r>
            <a:r>
              <a:rPr kumimoji="1" lang="en-US" altLang="ja-JP" dirty="0"/>
              <a:t>framing</a:t>
            </a:r>
            <a:r>
              <a:rPr kumimoji="1" lang="ja-JP" altLang="en-US" dirty="0"/>
              <a:t>が人間知性構築手順の初手に組み込まれ、西洋言語の</a:t>
            </a:r>
            <a:r>
              <a:rPr kumimoji="1" lang="en-US" altLang="ja-JP" dirty="0"/>
              <a:t>reality</a:t>
            </a:r>
            <a:r>
              <a:rPr kumimoji="1" lang="ja-JP" altLang="en-US" dirty="0"/>
              <a:t>や</a:t>
            </a:r>
            <a:r>
              <a:rPr kumimoji="1" lang="en-US" altLang="ja-JP" dirty="0"/>
              <a:t>realism</a:t>
            </a:r>
            <a:r>
              <a:rPr kumimoji="1" lang="ja-JP" altLang="en-US" dirty="0"/>
              <a:t>の意味が拡張された。</a:t>
            </a:r>
            <a:r>
              <a:rPr kumimoji="1" lang="en-US" altLang="ja-JP" dirty="0"/>
              <a:t>reality</a:t>
            </a:r>
            <a:r>
              <a:rPr kumimoji="1" lang="ja-JP" altLang="en-US" dirty="0"/>
              <a:t>に日本語「現実」の訳を当てられなくなった。つまり、</a:t>
            </a:r>
            <a:r>
              <a:rPr lang="ja-JP" altLang="en-US" dirty="0"/>
              <a:t>日本語「現実」は依然として狭い意味しか持たない。日本語</a:t>
            </a:r>
            <a:r>
              <a:rPr kumimoji="1" lang="ja-JP" altLang="en-US" dirty="0"/>
              <a:t>で例えば「宗教なんて現実的ではない」といえば、「宗教」が「現実」には決して内包されないことを前提としている。</a:t>
            </a:r>
            <a:endParaRPr kumimoji="1" lang="en-US" altLang="ja-JP" dirty="0"/>
          </a:p>
          <a:p>
            <a:pPr algn="just"/>
            <a:endParaRPr lang="en-US" altLang="ja-JP" dirty="0"/>
          </a:p>
          <a:p>
            <a:pPr algn="just"/>
            <a:r>
              <a:rPr kumimoji="1" lang="en-US" altLang="ja-JP" dirty="0"/>
              <a:t>Vatican</a:t>
            </a:r>
            <a:r>
              <a:rPr kumimoji="1" lang="ja-JP" altLang="en-US" dirty="0"/>
              <a:t>の</a:t>
            </a:r>
            <a:r>
              <a:rPr kumimoji="1" lang="en-US" altLang="ja-JP" dirty="0"/>
              <a:t>CST</a:t>
            </a:r>
            <a:r>
              <a:rPr kumimoji="1" lang="ja-JP" altLang="en-US" dirty="0"/>
              <a:t>文献に</a:t>
            </a:r>
            <a:r>
              <a:rPr kumimoji="1" lang="en-US" altLang="ja-JP" dirty="0"/>
              <a:t>framing</a:t>
            </a:r>
            <a:r>
              <a:rPr kumimoji="1" lang="ja-JP" altLang="en-US" dirty="0"/>
              <a:t>という用語が初出するのはフランシスコの回勅</a:t>
            </a:r>
            <a:r>
              <a:rPr kumimoji="1" lang="en-US" altLang="ja-JP" i="1" dirty="0"/>
              <a:t>Laudato Si’</a:t>
            </a:r>
            <a:r>
              <a:rPr kumimoji="1" lang="en-US" altLang="ja-JP" dirty="0"/>
              <a:t> 180</a:t>
            </a:r>
            <a:r>
              <a:rPr kumimoji="1" lang="ja-JP" altLang="en-US" dirty="0"/>
              <a:t>節。</a:t>
            </a:r>
            <a:endParaRPr kumimoji="1" lang="en-US" altLang="ja-JP" dirty="0"/>
          </a:p>
          <a:p>
            <a:pPr algn="just"/>
            <a:endParaRPr lang="en-US" altLang="ja-JP" dirty="0"/>
          </a:p>
          <a:p>
            <a:pPr algn="just"/>
            <a:r>
              <a:rPr lang="en-US" altLang="ja-JP" dirty="0"/>
              <a:t>180</a:t>
            </a:r>
            <a:r>
              <a:rPr lang="ja-JP" altLang="en-US" dirty="0" err="1"/>
              <a:t>．</a:t>
            </a:r>
            <a:r>
              <a:rPr lang="en-US" altLang="ja-JP" dirty="0"/>
              <a:t>There are no uniform recipes, because each country or region has its own problems and limitations.   It is also true that political realism may call for transitional measures and technologies, so long as these are accompanied by the gradual framing and acceptance of binding commitments. ………</a:t>
            </a:r>
          </a:p>
          <a:p>
            <a:pPr algn="just"/>
            <a:endParaRPr lang="en-US" altLang="ja-JP" dirty="0"/>
          </a:p>
          <a:p>
            <a:pPr algn="just"/>
            <a:r>
              <a:rPr lang="ja-JP" altLang="en-US" dirty="0"/>
              <a:t>第二文の</a:t>
            </a:r>
            <a:r>
              <a:rPr lang="en-US" altLang="ja-JP" dirty="0"/>
              <a:t>It is also....</a:t>
            </a:r>
            <a:r>
              <a:rPr lang="ja-JP" altLang="en-US" dirty="0"/>
              <a:t> を半補訳すれば、「政治的</a:t>
            </a:r>
            <a:r>
              <a:rPr lang="en-US" altLang="ja-JP" dirty="0"/>
              <a:t>realism</a:t>
            </a:r>
            <a:r>
              <a:rPr lang="ja-JP" altLang="en-US" dirty="0"/>
              <a:t>は、自らの</a:t>
            </a:r>
            <a:r>
              <a:rPr lang="en-US" altLang="ja-JP" dirty="0"/>
              <a:t>reality</a:t>
            </a:r>
            <a:r>
              <a:rPr lang="ja-JP" altLang="en-US" dirty="0"/>
              <a:t>の枠を今後も漸次拡大し、更に、その様に拡大される</a:t>
            </a:r>
            <a:r>
              <a:rPr lang="en-US" altLang="ja-JP" dirty="0"/>
              <a:t>reality</a:t>
            </a:r>
            <a:r>
              <a:rPr lang="ja-JP" altLang="en-US" dirty="0"/>
              <a:t>に今後生起する問題にも</a:t>
            </a:r>
            <a:r>
              <a:rPr lang="en-US" altLang="ja-JP" dirty="0"/>
              <a:t>commitment</a:t>
            </a:r>
            <a:r>
              <a:rPr lang="ja-JP" altLang="en-US" dirty="0"/>
              <a:t>すると確約するならば、問題解決に向け移行過程としての技術および手段を求めてもよい、ということも事実です。」となる。カトリック中央協議会の訳は、</a:t>
            </a:r>
            <a:r>
              <a:rPr lang="en-US" altLang="ja-JP" dirty="0"/>
              <a:t>realism</a:t>
            </a:r>
            <a:r>
              <a:rPr lang="ja-JP" altLang="en-US" dirty="0"/>
              <a:t>の意味に最近起きた変化を捉えていない。</a:t>
            </a:r>
            <a:endParaRPr lang="en-US" altLang="ja-JP" dirty="0"/>
          </a:p>
          <a:p>
            <a:pPr algn="just"/>
            <a:endParaRPr lang="en-US" altLang="ja-JP" dirty="0"/>
          </a:p>
          <a:p>
            <a:pPr algn="just"/>
            <a:endParaRPr lang="en-US" altLang="ja-JP" dirty="0"/>
          </a:p>
          <a:p>
            <a:pPr algn="just"/>
            <a:endParaRPr lang="en-US" altLang="ja-JP" dirty="0"/>
          </a:p>
          <a:p>
            <a:pPr algn="just"/>
            <a:endParaRPr kumimoji="1" lang="ja-JP" altLang="en-US" dirty="0"/>
          </a:p>
        </p:txBody>
      </p:sp>
      <p:sp>
        <p:nvSpPr>
          <p:cNvPr id="4" name="スライド番号プレースホルダー 3"/>
          <p:cNvSpPr>
            <a:spLocks noGrp="1"/>
          </p:cNvSpPr>
          <p:nvPr>
            <p:ph type="sldNum" sz="quarter" idx="10"/>
          </p:nvPr>
        </p:nvSpPr>
        <p:spPr>
          <a:xfrm>
            <a:off x="3971925" y="8770732"/>
            <a:ext cx="2971800" cy="458787"/>
          </a:xfrm>
        </p:spPr>
        <p:txBody>
          <a:bodyPr/>
          <a:lstStyle/>
          <a:p>
            <a:fld id="{A7906C45-B53D-4ED9-916E-A88EFBD11913}" type="slidenum">
              <a:rPr kumimoji="1" lang="ja-JP" altLang="en-US" smtClean="0"/>
              <a:pPr/>
              <a:t>6</a:t>
            </a:fld>
            <a:endParaRPr kumimoji="1" lang="ja-JP" altLang="en-US" dirty="0"/>
          </a:p>
        </p:txBody>
      </p:sp>
    </p:spTree>
    <p:extLst>
      <p:ext uri="{BB962C8B-B14F-4D97-AF65-F5344CB8AC3E}">
        <p14:creationId xmlns:p14="http://schemas.microsoft.com/office/powerpoint/2010/main" val="2338936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9650" y="0"/>
            <a:ext cx="4838700" cy="3629025"/>
          </a:xfrm>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algn="just"/>
                <a:r>
                  <a:rPr kumimoji="1" lang="ja-JP" altLang="en-US" dirty="0"/>
                  <a:t>私の師、故・柳瀬睦男イエズス会司祭が</a:t>
                </a:r>
                <a:r>
                  <a:rPr kumimoji="1" lang="en-US" altLang="ja-JP" dirty="0"/>
                  <a:t>1991</a:t>
                </a:r>
                <a:r>
                  <a:rPr kumimoji="1" lang="ja-JP" altLang="en-US" dirty="0"/>
                  <a:t>年に出版した本</a:t>
                </a:r>
                <a:r>
                  <a:rPr lang="ja-JP" altLang="en-US" dirty="0"/>
                  <a:t>。柳瀬師は、博士</a:t>
                </a:r>
                <a:r>
                  <a:rPr kumimoji="1" lang="ja-JP" altLang="en-US" dirty="0"/>
                  <a:t>論文</a:t>
                </a:r>
                <a:r>
                  <a:rPr kumimoji="1" lang="en-US" altLang="ja-JP" dirty="0"/>
                  <a:t>『</a:t>
                </a:r>
                <a:r>
                  <a:rPr lang="ja-JP" altLang="ja-JP" dirty="0"/>
                  <a:t>最良の観測装置</a:t>
                </a:r>
                <a:r>
                  <a:rPr kumimoji="1" lang="en-US" altLang="ja-JP" dirty="0"/>
                  <a:t>』</a:t>
                </a:r>
                <a:r>
                  <a:rPr kumimoji="1" lang="ja-JP" altLang="en-US" dirty="0"/>
                  <a:t>で物理学博士号を持ち、戦後はプリンストン大学でオッペンハイマーと素粒子論を研究した。その柳瀬師が本書を書く切っ掛けになったのは、「</a:t>
                </a:r>
                <a:r>
                  <a:rPr lang="en-US" altLang="ja-JP" u="sng" dirty="0">
                    <a:hlinkClick r:id="rId3"/>
                  </a:rPr>
                  <a:t> </a:t>
                </a:r>
                <a:r>
                  <a:rPr lang="en-US" altLang="ja-JP" u="sng" dirty="0" err="1">
                    <a:hlinkClick r:id="rId3"/>
                  </a:rPr>
                  <a:t>Bellの不等式</a:t>
                </a:r>
                <a:r>
                  <a:rPr lang="en-US" altLang="ja-JP" u="sng" dirty="0">
                    <a:hlinkClick r:id="rId3"/>
                  </a:rPr>
                  <a:t> </a:t>
                </a:r>
                <a:r>
                  <a:rPr kumimoji="1" lang="ja-JP" altLang="en-US" dirty="0"/>
                  <a:t>の不成立」が実験実証（</a:t>
                </a:r>
                <a:r>
                  <a:rPr kumimoji="1" lang="en-US" altLang="ja-JP" dirty="0"/>
                  <a:t>1982</a:t>
                </a:r>
                <a:r>
                  <a:rPr kumimoji="1" lang="ja-JP" altLang="en-US" dirty="0"/>
                  <a:t>年）されたこと。</a:t>
                </a:r>
                <a:endParaRPr kumimoji="1" lang="en-US" altLang="ja-JP" dirty="0"/>
              </a:p>
              <a:p>
                <a:pPr algn="just"/>
                <a:endParaRPr lang="en-US" altLang="ja-JP" dirty="0"/>
              </a:p>
              <a:p>
                <a:pPr algn="just"/>
                <a:r>
                  <a:rPr lang="en-US" altLang="ja-JP" dirty="0"/>
                  <a:t>Bell</a:t>
                </a:r>
                <a:r>
                  <a:rPr lang="ja-JP" altLang="en-US" dirty="0"/>
                  <a:t>の不等式の不成立</a:t>
                </a:r>
                <a:r>
                  <a:rPr kumimoji="1" lang="ja-JP" altLang="en-US" dirty="0"/>
                  <a:t>によって、隠された実在（</a:t>
                </a:r>
                <a:r>
                  <a:rPr kumimoji="1" lang="en-US" altLang="ja-JP" dirty="0"/>
                  <a:t>hidden realism</a:t>
                </a:r>
                <a:r>
                  <a:rPr kumimoji="1" lang="ja-JP" altLang="en-US" dirty="0"/>
                  <a:t>）</a:t>
                </a:r>
                <a:r>
                  <a:rPr kumimoji="1" lang="en-US" altLang="ja-JP" dirty="0"/>
                  <a:t>:</a:t>
                </a:r>
                <a:r>
                  <a:rPr kumimoji="1" lang="ja-JP" altLang="en-US" dirty="0"/>
                  <a:t>素粒子などの量子が他次元世界に滲みだしている</a:t>
                </a:r>
                <a:r>
                  <a:rPr lang="ja-JP" altLang="en-US" dirty="0"/>
                  <a:t>こと、即ち、</a:t>
                </a:r>
                <a:r>
                  <a:rPr lang="en-US" altLang="ja-JP" dirty="0"/>
                  <a:t>hidden reality</a:t>
                </a:r>
                <a:r>
                  <a:rPr lang="ja-JP" altLang="en-US" dirty="0"/>
                  <a:t>（隠された現実）の存在、が</a:t>
                </a:r>
                <a:r>
                  <a:rPr kumimoji="1" lang="ja-JP" altLang="en-US" dirty="0"/>
                  <a:t>明らかになった。</a:t>
                </a:r>
                <a:endParaRPr kumimoji="1" lang="en-US" altLang="ja-JP" dirty="0"/>
              </a:p>
              <a:p>
                <a:pPr algn="just"/>
                <a:endParaRPr lang="en-US" altLang="ja-JP" dirty="0"/>
              </a:p>
              <a:p>
                <a:pPr algn="just"/>
                <a:r>
                  <a:rPr kumimoji="1" lang="ja-JP" altLang="en-US" dirty="0"/>
                  <a:t>簡単に言えば、私達の身体などモノを構成する原子や素粒子は、一つ</a:t>
                </a:r>
                <a:r>
                  <a:rPr lang="ja-JP" altLang="en-US" dirty="0"/>
                  <a:t>一つの存在の大部分は、我々が今いるこの三次元空間内に留まっているのだが、一つ一つ僅かずつ、他次元世界に滲みだしているということ。極論すれば、私達の身体の極々僅かは、他次元世界に滲みだしている。</a:t>
                </a:r>
                <a:endParaRPr lang="en-US" altLang="ja-JP" dirty="0"/>
              </a:p>
              <a:p>
                <a:pPr algn="just"/>
                <a:endParaRPr lang="en-US" altLang="ja-JP" dirty="0"/>
              </a:p>
              <a:p>
                <a:pPr algn="just"/>
                <a:r>
                  <a:rPr lang="ja-JP" altLang="en-US" dirty="0"/>
                  <a:t>「滲みだし」の大きさは、ド･ブロイ波長</a:t>
                </a:r>
                <a:r>
                  <a:rPr lang="en-US" altLang="ja-JP" dirty="0"/>
                  <a:t>λ</a:t>
                </a:r>
                <a:r>
                  <a:rPr lang="ja-JP" altLang="en-US" dirty="0"/>
                  <a:t>（</a:t>
                </a:r>
                <a:r>
                  <a:rPr lang="en-US" altLang="ja-JP" dirty="0"/>
                  <a:t>=</a:t>
                </a:r>
                <a14:m>
                  <m:oMath xmlns:m="http://schemas.openxmlformats.org/officeDocument/2006/math">
                    <m:f>
                      <m:fPr>
                        <m:type m:val="lin"/>
                        <m:ctrlPr>
                          <a:rPr lang="en-US" altLang="ja-JP" i="1" smtClean="0">
                            <a:latin typeface="Cambria Math" panose="02040503050406030204" pitchFamily="18" charset="0"/>
                          </a:rPr>
                        </m:ctrlPr>
                      </m:fPr>
                      <m:num>
                        <m:r>
                          <a:rPr lang="en-US" altLang="ja-JP" i="1" smtClean="0">
                            <a:latin typeface="Cambria Math" panose="02040503050406030204" pitchFamily="18" charset="0"/>
                            <a:ea typeface="Cambria Math" panose="02040503050406030204" pitchFamily="18" charset="0"/>
                          </a:rPr>
                          <m:t>h</m:t>
                        </m:r>
                      </m:num>
                      <m:den>
                        <m:r>
                          <a:rPr lang="en-US" altLang="ja-JP" b="0" i="1" smtClean="0">
                            <a:latin typeface="Cambria Math" panose="02040503050406030204" pitchFamily="18" charset="0"/>
                          </a:rPr>
                          <m:t>𝑚𝑣</m:t>
                        </m:r>
                      </m:den>
                    </m:f>
                  </m:oMath>
                </a14:m>
                <a:r>
                  <a:rPr lang="ja-JP" altLang="en-US" dirty="0"/>
                  <a:t>）に比例する。</a:t>
                </a:r>
                <a:r>
                  <a:rPr lang="en-US" altLang="ja-JP" dirty="0">
                    <a:ea typeface="Cambria Math" panose="02040503050406030204" pitchFamily="18" charset="0"/>
                  </a:rPr>
                  <a:t> </a:t>
                </a:r>
                <a14:m>
                  <m:oMath xmlns:m="http://schemas.openxmlformats.org/officeDocument/2006/math">
                    <m:r>
                      <a:rPr lang="en-US" altLang="ja-JP" i="1">
                        <a:latin typeface="Cambria Math" panose="02040503050406030204" pitchFamily="18" charset="0"/>
                        <a:ea typeface="Cambria Math" panose="02040503050406030204" pitchFamily="18" charset="0"/>
                      </a:rPr>
                      <m:t>h</m:t>
                    </m:r>
                  </m:oMath>
                </a14:m>
                <a:r>
                  <a:rPr lang="ja-JP" altLang="en-US" dirty="0"/>
                  <a:t>はプランク定数、</a:t>
                </a:r>
                <a:r>
                  <a:rPr lang="en-US" altLang="ja-JP" dirty="0"/>
                  <a:t> </a:t>
                </a:r>
                <a14:m>
                  <m:oMath xmlns:m="http://schemas.openxmlformats.org/officeDocument/2006/math">
                    <m:r>
                      <a:rPr lang="en-US" altLang="ja-JP" i="1">
                        <a:latin typeface="Cambria Math" panose="02040503050406030204" pitchFamily="18" charset="0"/>
                      </a:rPr>
                      <m:t>𝑚𝑣</m:t>
                    </m:r>
                  </m:oMath>
                </a14:m>
                <a:r>
                  <a:rPr lang="ja-JP" altLang="en-US" dirty="0"/>
                  <a:t>は運動量なので、運動量を小さくすればするほど「滲みだし」は大きくなる。モノを構成する原子や素粒子が持つ運動量を小さくする方法は幾つかある。例えば、運動量は絶対温度（</a:t>
                </a:r>
                <a14:m>
                  <m:oMath xmlns:m="http://schemas.openxmlformats.org/officeDocument/2006/math">
                    <m:r>
                      <m:rPr>
                        <m:sty m:val="p"/>
                      </m:rPr>
                      <a:rPr lang="en-US" altLang="ja-JP" i="1" dirty="0">
                        <a:latin typeface="Cambria Math" panose="02040503050406030204" pitchFamily="18" charset="0"/>
                      </a:rPr>
                      <m:t>T</m:t>
                    </m:r>
                  </m:oMath>
                </a14:m>
                <a:r>
                  <a:rPr lang="ja-JP" altLang="en-US" dirty="0"/>
                  <a:t>）に比例するので低温にすればするほど小さくなり、他次元世界への滲みだしは大きくなる。</a:t>
                </a:r>
                <a:endParaRPr lang="en-US" altLang="ja-JP" dirty="0"/>
              </a:p>
              <a:p>
                <a:pPr algn="just"/>
                <a:endParaRPr lang="en-US" altLang="ja-JP" dirty="0"/>
              </a:p>
              <a:p>
                <a:pPr algn="just"/>
                <a:r>
                  <a:rPr lang="ja-JP" altLang="en-US" dirty="0"/>
                  <a:t>身体だけでなく意識にもこの話は及ぶ。</a:t>
                </a:r>
                <a:r>
                  <a:rPr lang="en-US" altLang="ja-JP" dirty="0"/>
                  <a:t>5</a:t>
                </a:r>
                <a:r>
                  <a:rPr lang="ja-JP" altLang="en-US" dirty="0"/>
                  <a:t>月分科会で紹介した</a:t>
                </a:r>
                <a:r>
                  <a:rPr lang="en-US" altLang="ja-JP" i="1" dirty="0"/>
                  <a:t>The</a:t>
                </a:r>
                <a:r>
                  <a:rPr lang="ja-JP" altLang="en-US" i="1" dirty="0"/>
                  <a:t> </a:t>
                </a:r>
                <a:r>
                  <a:rPr lang="en-US" altLang="ja-JP" i="1" dirty="0"/>
                  <a:t>Emperor‘s New Mind</a:t>
                </a:r>
                <a:r>
                  <a:rPr lang="ja-JP" altLang="en-US" dirty="0"/>
                  <a:t>（</a:t>
                </a:r>
                <a:r>
                  <a:rPr lang="en-US" altLang="ja-JP" dirty="0"/>
                  <a:t>1989</a:t>
                </a:r>
                <a:r>
                  <a:rPr lang="ja-JP" altLang="en-US" dirty="0"/>
                  <a:t>年）の著者</a:t>
                </a:r>
                <a:r>
                  <a:rPr lang="en-US" altLang="ja-JP" dirty="0"/>
                  <a:t>Penrose</a:t>
                </a:r>
                <a:r>
                  <a:rPr lang="ja-JP" altLang="en-US" dirty="0"/>
                  <a:t>は、人間の意識（</a:t>
                </a:r>
                <a:r>
                  <a:rPr lang="en-US" altLang="ja-JP" dirty="0"/>
                  <a:t>human consciousness</a:t>
                </a:r>
                <a:r>
                  <a:rPr lang="ja-JP" altLang="en-US" dirty="0"/>
                  <a:t>）を生み出す部分は、構成原子の運動量を何らかの方法で小さくされていて、他次元世界への「意識」の滲みだしが作り出されているのだろうと考えている。</a:t>
                </a:r>
                <a:r>
                  <a:rPr lang="en-US" altLang="ja-JP" dirty="0"/>
                  <a:t>5</a:t>
                </a:r>
                <a:r>
                  <a:rPr lang="ja-JP" altLang="en-US" dirty="0"/>
                  <a:t>月分科会の記録メモで紹介した、同時進行する複数の</a:t>
                </a:r>
                <a:r>
                  <a:rPr lang="en-US" altLang="ja-JP" dirty="0"/>
                  <a:t>realities</a:t>
                </a:r>
                <a:r>
                  <a:rPr lang="ja-JP" altLang="en-US" dirty="0"/>
                  <a:t>を薄（うっす）らとかもしれないが私達の意識は実際に感じている、と</a:t>
                </a:r>
                <a:r>
                  <a:rPr lang="en-US" altLang="ja-JP" dirty="0"/>
                  <a:t>Penrose</a:t>
                </a:r>
                <a:r>
                  <a:rPr lang="ja-JP" altLang="en-US" dirty="0"/>
                  <a:t>は考えている。</a:t>
                </a:r>
                <a:endParaRPr lang="en-US" altLang="ja-JP" dirty="0"/>
              </a:p>
              <a:p>
                <a:pPr algn="just"/>
                <a:endParaRPr lang="en-US" altLang="ja-JP" dirty="0"/>
              </a:p>
              <a:p>
                <a:pPr algn="just"/>
                <a:r>
                  <a:rPr lang="en-US" altLang="ja-JP" dirty="0"/>
                  <a:t>Penrose</a:t>
                </a:r>
                <a:r>
                  <a:rPr lang="ja-JP" altLang="en-US" dirty="0"/>
                  <a:t>が</a:t>
                </a:r>
                <a:r>
                  <a:rPr lang="en-US" altLang="ja-JP" i="1" dirty="0"/>
                  <a:t>The</a:t>
                </a:r>
                <a:r>
                  <a:rPr lang="ja-JP" altLang="en-US" i="1" dirty="0"/>
                  <a:t> </a:t>
                </a:r>
                <a:r>
                  <a:rPr lang="en-US" altLang="ja-JP" i="1" dirty="0"/>
                  <a:t>Emperor‘s New Mind</a:t>
                </a:r>
                <a:r>
                  <a:rPr lang="ja-JP" altLang="en-US" dirty="0"/>
                  <a:t>を出版する</a:t>
                </a:r>
                <a:r>
                  <a:rPr lang="en-US" altLang="ja-JP" dirty="0"/>
                  <a:t>1989</a:t>
                </a:r>
                <a:r>
                  <a:rPr lang="ja-JP" altLang="en-US" dirty="0"/>
                  <a:t>年の</a:t>
                </a:r>
                <a:r>
                  <a:rPr lang="en-US" altLang="ja-JP" dirty="0"/>
                  <a:t>5</a:t>
                </a:r>
                <a:r>
                  <a:rPr lang="ja-JP" altLang="en-US" dirty="0"/>
                  <a:t>年前、</a:t>
                </a:r>
                <a:r>
                  <a:rPr lang="en-US" altLang="ja-JP" dirty="0"/>
                  <a:t>1984</a:t>
                </a:r>
                <a:r>
                  <a:rPr lang="ja-JP" altLang="en-US" dirty="0"/>
                  <a:t>年には哲学者デネットが、</a:t>
                </a:r>
                <a:r>
                  <a:rPr lang="en-US" altLang="ja-JP" dirty="0"/>
                  <a:t>framing</a:t>
                </a:r>
                <a:r>
                  <a:rPr lang="ja-JP" altLang="en-US" dirty="0"/>
                  <a:t>（どこまでを、自分に影響が及ぶ</a:t>
                </a:r>
                <a:r>
                  <a:rPr lang="en-US" altLang="ja-JP" dirty="0"/>
                  <a:t>reality</a:t>
                </a:r>
                <a:r>
                  <a:rPr lang="ja-JP" altLang="en-US" dirty="0"/>
                  <a:t>と捉えるかの枠組み作り）の重要性を説いた。</a:t>
                </a:r>
                <a:endParaRPr lang="en-US" altLang="ja-JP" dirty="0"/>
              </a:p>
              <a:p>
                <a:pPr algn="just"/>
                <a:endParaRPr kumimoji="1" lang="en-US" altLang="ja-JP" dirty="0"/>
              </a:p>
              <a:p>
                <a:pPr algn="just"/>
                <a:r>
                  <a:rPr kumimoji="1" lang="ja-JP" altLang="en-US" dirty="0"/>
                  <a:t>こうした中、</a:t>
                </a:r>
                <a:r>
                  <a:rPr kumimoji="1" lang="en-US" altLang="ja-JP" dirty="0"/>
                  <a:t>1991</a:t>
                </a:r>
                <a:r>
                  <a:rPr lang="ja-JP" altLang="en-US" dirty="0"/>
                  <a:t>年、カトリック司祭である柳瀬睦男師は上記</a:t>
                </a:r>
                <a:r>
                  <a:rPr kumimoji="1" lang="ja-JP" altLang="en-US" dirty="0"/>
                  <a:t>の本を出版した。本のタイトル：</a:t>
                </a:r>
                <a:r>
                  <a:rPr kumimoji="1" lang="en-US" altLang="ja-JP" i="1" dirty="0"/>
                  <a:t>Meeting God Through Science</a:t>
                </a:r>
                <a:r>
                  <a:rPr kumimoji="1" lang="ja-JP" altLang="en-US" dirty="0"/>
                  <a:t>の意味が、圧倒的な迫力をもって迫ってくる。「鳥肌」が立つ瞬間。</a:t>
                </a:r>
                <a:endParaRPr kumimoji="1" lang="en-US" altLang="ja-JP" dirty="0"/>
              </a:p>
              <a:p>
                <a:pPr algn="just"/>
                <a:endParaRPr kumimoji="1" lang="ja-JP" altLang="en-US" dirty="0"/>
              </a:p>
            </p:txBody>
          </p:sp>
        </mc:Choice>
        <mc:Fallback xmlns="">
          <p:sp>
            <p:nvSpPr>
              <p:cNvPr id="3" name="ノート プレースホルダー 2"/>
              <p:cNvSpPr>
                <a:spLocks noGrp="1"/>
              </p:cNvSpPr>
              <p:nvPr>
                <p:ph type="body" idx="1"/>
              </p:nvPr>
            </p:nvSpPr>
            <p:spPr/>
            <p:txBody>
              <a:bodyPr/>
              <a:lstStyle/>
              <a:p>
                <a:pPr algn="just"/>
                <a:r>
                  <a:rPr kumimoji="1" lang="ja-JP" altLang="en-US" dirty="0"/>
                  <a:t>私の師、故・柳瀬睦男イエズス会司祭が</a:t>
                </a:r>
                <a:r>
                  <a:rPr kumimoji="1" lang="en-US" altLang="ja-JP" dirty="0"/>
                  <a:t>1991</a:t>
                </a:r>
                <a:r>
                  <a:rPr kumimoji="1" lang="ja-JP" altLang="en-US" dirty="0"/>
                  <a:t>年に出版した本</a:t>
                </a:r>
                <a:r>
                  <a:rPr lang="ja-JP" altLang="en-US" dirty="0"/>
                  <a:t>。柳瀬師は、博士</a:t>
                </a:r>
                <a:r>
                  <a:rPr kumimoji="1" lang="ja-JP" altLang="en-US" dirty="0"/>
                  <a:t>論文</a:t>
                </a:r>
                <a:r>
                  <a:rPr kumimoji="1" lang="en-US" altLang="ja-JP" dirty="0"/>
                  <a:t>『</a:t>
                </a:r>
                <a:r>
                  <a:rPr lang="ja-JP" altLang="ja-JP" dirty="0"/>
                  <a:t>最良の観測装置</a:t>
                </a:r>
                <a:r>
                  <a:rPr kumimoji="1" lang="en-US" altLang="ja-JP" dirty="0"/>
                  <a:t>』</a:t>
                </a:r>
                <a:r>
                  <a:rPr kumimoji="1" lang="ja-JP" altLang="en-US" dirty="0"/>
                  <a:t>で物理学博士号を持ち、戦後はプリンストン大学でオッペンハイマーと素粒子論を研究した。その柳瀬師が本書を書く切っ掛けになったのは、「</a:t>
                </a:r>
                <a:r>
                  <a:rPr lang="en-US" altLang="ja-JP" u="sng" dirty="0">
                    <a:hlinkClick r:id="rId4"/>
                  </a:rPr>
                  <a:t> </a:t>
                </a:r>
                <a:r>
                  <a:rPr lang="en-US" altLang="ja-JP" u="sng" dirty="0" err="1">
                    <a:hlinkClick r:id="rId4"/>
                  </a:rPr>
                  <a:t>Bellの不等式</a:t>
                </a:r>
                <a:r>
                  <a:rPr lang="en-US" altLang="ja-JP" u="sng" dirty="0">
                    <a:hlinkClick r:id="rId4"/>
                  </a:rPr>
                  <a:t> </a:t>
                </a:r>
                <a:r>
                  <a:rPr kumimoji="1" lang="ja-JP" altLang="en-US" dirty="0"/>
                  <a:t>の不成立」が実験実証（</a:t>
                </a:r>
                <a:r>
                  <a:rPr kumimoji="1" lang="en-US" altLang="ja-JP" dirty="0"/>
                  <a:t>1982</a:t>
                </a:r>
                <a:r>
                  <a:rPr kumimoji="1" lang="ja-JP" altLang="en-US" dirty="0"/>
                  <a:t>年）されたこと。</a:t>
                </a:r>
                <a:endParaRPr kumimoji="1" lang="en-US" altLang="ja-JP" dirty="0"/>
              </a:p>
              <a:p>
                <a:pPr algn="just"/>
                <a:endParaRPr lang="en-US" altLang="ja-JP" dirty="0"/>
              </a:p>
              <a:p>
                <a:pPr algn="just"/>
                <a:r>
                  <a:rPr lang="en-US" altLang="ja-JP" dirty="0"/>
                  <a:t>Bell</a:t>
                </a:r>
                <a:r>
                  <a:rPr lang="ja-JP" altLang="en-US" dirty="0"/>
                  <a:t>の不等式の不成立</a:t>
                </a:r>
                <a:r>
                  <a:rPr kumimoji="1" lang="ja-JP" altLang="en-US" dirty="0"/>
                  <a:t>によって、隠された実在（</a:t>
                </a:r>
                <a:r>
                  <a:rPr kumimoji="1" lang="en-US" altLang="ja-JP" dirty="0"/>
                  <a:t>hidden realism</a:t>
                </a:r>
                <a:r>
                  <a:rPr kumimoji="1" lang="ja-JP" altLang="en-US" dirty="0"/>
                  <a:t>）</a:t>
                </a:r>
                <a:r>
                  <a:rPr kumimoji="1" lang="en-US" altLang="ja-JP" dirty="0"/>
                  <a:t>:</a:t>
                </a:r>
                <a:r>
                  <a:rPr kumimoji="1" lang="ja-JP" altLang="en-US" dirty="0"/>
                  <a:t>素粒子などの量子が他次元世界に滲みだしている</a:t>
                </a:r>
                <a:r>
                  <a:rPr lang="ja-JP" altLang="en-US" dirty="0"/>
                  <a:t>こと、即ち、</a:t>
                </a:r>
                <a:r>
                  <a:rPr lang="en-US" altLang="ja-JP" dirty="0"/>
                  <a:t>hidden reality</a:t>
                </a:r>
                <a:r>
                  <a:rPr lang="ja-JP" altLang="en-US" dirty="0"/>
                  <a:t>（隠された現実）の存在、が</a:t>
                </a:r>
                <a:r>
                  <a:rPr kumimoji="1" lang="ja-JP" altLang="en-US" dirty="0"/>
                  <a:t>明らかになった。</a:t>
                </a:r>
                <a:endParaRPr kumimoji="1" lang="en-US" altLang="ja-JP" dirty="0"/>
              </a:p>
              <a:p>
                <a:pPr algn="just"/>
                <a:endParaRPr lang="en-US" altLang="ja-JP" dirty="0"/>
              </a:p>
              <a:p>
                <a:pPr algn="just"/>
                <a:r>
                  <a:rPr kumimoji="1" lang="ja-JP" altLang="en-US" dirty="0"/>
                  <a:t>簡単に言えば、私達の身体などモノを構成する原子や素粒子は、一つ</a:t>
                </a:r>
                <a:r>
                  <a:rPr lang="ja-JP" altLang="en-US" dirty="0"/>
                  <a:t>一つの存在の大部分は、我々が今いるこの三次元空間内に留まっているのだが、一つ一つ僅かずつ、他次元世界に滲みだしているということ。極論すれば、私達の身体の極々僅かは、他次元世界に滲みだしている。</a:t>
                </a:r>
                <a:endParaRPr lang="en-US" altLang="ja-JP" dirty="0"/>
              </a:p>
              <a:p>
                <a:pPr algn="just"/>
                <a:endParaRPr lang="en-US" altLang="ja-JP" dirty="0"/>
              </a:p>
              <a:p>
                <a:pPr algn="just"/>
                <a:r>
                  <a:rPr lang="ja-JP" altLang="en-US" dirty="0"/>
                  <a:t>「滲みだし」の大きさは、ド･ブロイ波長</a:t>
                </a:r>
                <a:r>
                  <a:rPr lang="en-US" altLang="ja-JP" dirty="0"/>
                  <a:t>λ</a:t>
                </a:r>
                <a:r>
                  <a:rPr lang="ja-JP" altLang="en-US" dirty="0"/>
                  <a:t>（</a:t>
                </a:r>
                <a:r>
                  <a:rPr lang="en-US" altLang="ja-JP" dirty="0"/>
                  <a:t>=</a:t>
                </a:r>
                <a:r>
                  <a:rPr lang="en-US" altLang="ja-JP" i="0">
                    <a:latin typeface="Cambria Math" panose="02040503050406030204" pitchFamily="18" charset="0"/>
                    <a:ea typeface="Cambria Math" panose="02040503050406030204" pitchFamily="18" charset="0"/>
                  </a:rPr>
                  <a:t>ℎ∕</a:t>
                </a:r>
                <a:r>
                  <a:rPr lang="en-US" altLang="ja-JP" b="0" i="0">
                    <a:latin typeface="Cambria Math" panose="02040503050406030204" pitchFamily="18" charset="0"/>
                  </a:rPr>
                  <a:t>𝑚𝑣</a:t>
                </a:r>
                <a:r>
                  <a:rPr lang="ja-JP" altLang="en-US" dirty="0"/>
                  <a:t>）に比例する。</a:t>
                </a:r>
                <a:r>
                  <a:rPr lang="en-US" altLang="ja-JP" dirty="0">
                    <a:ea typeface="Cambria Math" panose="02040503050406030204" pitchFamily="18" charset="0"/>
                  </a:rPr>
                  <a:t> </a:t>
                </a:r>
                <a:r>
                  <a:rPr lang="en-US" altLang="ja-JP" i="0">
                    <a:latin typeface="Cambria Math" panose="02040503050406030204" pitchFamily="18" charset="0"/>
                    <a:ea typeface="Cambria Math" panose="02040503050406030204" pitchFamily="18" charset="0"/>
                  </a:rPr>
                  <a:t>ℎ</a:t>
                </a:r>
                <a:r>
                  <a:rPr lang="ja-JP" altLang="en-US" dirty="0"/>
                  <a:t>はプランク定数、</a:t>
                </a:r>
                <a:r>
                  <a:rPr lang="en-US" altLang="ja-JP" dirty="0"/>
                  <a:t> </a:t>
                </a:r>
                <a:r>
                  <a:rPr lang="en-US" altLang="ja-JP" i="0">
                    <a:latin typeface="Cambria Math" panose="02040503050406030204" pitchFamily="18" charset="0"/>
                  </a:rPr>
                  <a:t>𝑚𝑣</a:t>
                </a:r>
                <a:r>
                  <a:rPr lang="ja-JP" altLang="en-US" dirty="0"/>
                  <a:t>は運動量なので、運動量を小さくすればするほど「滲みだし」は大きくなる。モノを構成する原子や素粒子が持つ運動量を小さくする方法は幾つかある。例えば、運動量は絶対温度（</a:t>
                </a:r>
                <a:r>
                  <a:rPr lang="en-US" altLang="ja-JP" i="0" dirty="0">
                    <a:latin typeface="Cambria Math" panose="02040503050406030204" pitchFamily="18" charset="0"/>
                  </a:rPr>
                  <a:t>T</a:t>
                </a:r>
                <a:r>
                  <a:rPr lang="ja-JP" altLang="en-US" dirty="0"/>
                  <a:t>）に比例するので低温にすればするほど小さくなり、他次元世界への滲みだしは大きくなる。</a:t>
                </a:r>
                <a:endParaRPr lang="en-US" altLang="ja-JP" dirty="0"/>
              </a:p>
              <a:p>
                <a:pPr algn="just"/>
                <a:endParaRPr lang="en-US" altLang="ja-JP" dirty="0"/>
              </a:p>
              <a:p>
                <a:pPr algn="just"/>
                <a:r>
                  <a:rPr lang="ja-JP" altLang="en-US" dirty="0"/>
                  <a:t>身体だけでなく意識にもこの話は及ぶ。</a:t>
                </a:r>
                <a:r>
                  <a:rPr lang="en-US" altLang="ja-JP" dirty="0"/>
                  <a:t>5</a:t>
                </a:r>
                <a:r>
                  <a:rPr lang="ja-JP" altLang="en-US" dirty="0"/>
                  <a:t>月分科会で紹介した</a:t>
                </a:r>
                <a:r>
                  <a:rPr lang="en-US" altLang="ja-JP" i="1" dirty="0"/>
                  <a:t>The</a:t>
                </a:r>
                <a:r>
                  <a:rPr lang="ja-JP" altLang="en-US" i="1" dirty="0"/>
                  <a:t> </a:t>
                </a:r>
                <a:r>
                  <a:rPr lang="en-US" altLang="ja-JP" i="1" dirty="0"/>
                  <a:t>Emperor‘s New Mind</a:t>
                </a:r>
                <a:r>
                  <a:rPr lang="ja-JP" altLang="en-US" dirty="0"/>
                  <a:t>（</a:t>
                </a:r>
                <a:r>
                  <a:rPr lang="en-US" altLang="ja-JP" dirty="0"/>
                  <a:t>1989</a:t>
                </a:r>
                <a:r>
                  <a:rPr lang="ja-JP" altLang="en-US" dirty="0"/>
                  <a:t>年）の著者</a:t>
                </a:r>
                <a:r>
                  <a:rPr lang="en-US" altLang="ja-JP" dirty="0"/>
                  <a:t>Penrose</a:t>
                </a:r>
                <a:r>
                  <a:rPr lang="ja-JP" altLang="en-US" dirty="0"/>
                  <a:t>は、人間の意識（</a:t>
                </a:r>
                <a:r>
                  <a:rPr lang="en-US" altLang="ja-JP" dirty="0"/>
                  <a:t>human consciousness</a:t>
                </a:r>
                <a:r>
                  <a:rPr lang="ja-JP" altLang="en-US" dirty="0"/>
                  <a:t>）を生み出す部分は、構成原子の運動量を何らかの方法で小さくされていて、他次元世界への「意識」の滲みだしが作り出されているのだろうと考えている。</a:t>
                </a:r>
                <a:r>
                  <a:rPr lang="en-US" altLang="ja-JP" dirty="0"/>
                  <a:t>5</a:t>
                </a:r>
                <a:r>
                  <a:rPr lang="ja-JP" altLang="en-US" dirty="0"/>
                  <a:t>月分科会の記録メモで紹介した、同時進行する複数の</a:t>
                </a:r>
                <a:r>
                  <a:rPr lang="en-US" altLang="ja-JP" dirty="0"/>
                  <a:t>realities</a:t>
                </a:r>
                <a:r>
                  <a:rPr lang="ja-JP" altLang="en-US" dirty="0"/>
                  <a:t>を薄（うっす）らとかもしれないが私達の意識は実際に感じている、と</a:t>
                </a:r>
                <a:r>
                  <a:rPr lang="en-US" altLang="ja-JP" dirty="0"/>
                  <a:t>Penrose</a:t>
                </a:r>
                <a:r>
                  <a:rPr lang="ja-JP" altLang="en-US" dirty="0"/>
                  <a:t>は考えている。</a:t>
                </a:r>
                <a:endParaRPr lang="en-US" altLang="ja-JP" dirty="0"/>
              </a:p>
              <a:p>
                <a:pPr algn="just"/>
                <a:endParaRPr lang="en-US" altLang="ja-JP" dirty="0"/>
              </a:p>
              <a:p>
                <a:pPr algn="just"/>
                <a:r>
                  <a:rPr lang="en-US" altLang="ja-JP" dirty="0"/>
                  <a:t>Penrose</a:t>
                </a:r>
                <a:r>
                  <a:rPr lang="ja-JP" altLang="en-US" dirty="0"/>
                  <a:t>が</a:t>
                </a:r>
                <a:r>
                  <a:rPr lang="en-US" altLang="ja-JP" i="1" dirty="0"/>
                  <a:t>The</a:t>
                </a:r>
                <a:r>
                  <a:rPr lang="ja-JP" altLang="en-US" i="1" dirty="0"/>
                  <a:t> </a:t>
                </a:r>
                <a:r>
                  <a:rPr lang="en-US" altLang="ja-JP" i="1" dirty="0"/>
                  <a:t>Emperor‘s New Mind</a:t>
                </a:r>
                <a:r>
                  <a:rPr lang="ja-JP" altLang="en-US" dirty="0"/>
                  <a:t>を出版する</a:t>
                </a:r>
                <a:r>
                  <a:rPr lang="en-US" altLang="ja-JP" dirty="0"/>
                  <a:t>1989</a:t>
                </a:r>
                <a:r>
                  <a:rPr lang="ja-JP" altLang="en-US" dirty="0"/>
                  <a:t>年の</a:t>
                </a:r>
                <a:r>
                  <a:rPr lang="en-US" altLang="ja-JP" dirty="0"/>
                  <a:t>5</a:t>
                </a:r>
                <a:r>
                  <a:rPr lang="ja-JP" altLang="en-US" dirty="0"/>
                  <a:t>年前、</a:t>
                </a:r>
                <a:r>
                  <a:rPr lang="en-US" altLang="ja-JP" dirty="0"/>
                  <a:t>1984</a:t>
                </a:r>
                <a:r>
                  <a:rPr lang="ja-JP" altLang="en-US" dirty="0"/>
                  <a:t>年には哲学者デネットが、</a:t>
                </a:r>
                <a:r>
                  <a:rPr lang="en-US" altLang="ja-JP" dirty="0"/>
                  <a:t>framing</a:t>
                </a:r>
                <a:r>
                  <a:rPr lang="ja-JP" altLang="en-US" dirty="0"/>
                  <a:t>（どこまでを、自分に影響が及ぶ</a:t>
                </a:r>
                <a:r>
                  <a:rPr lang="en-US" altLang="ja-JP" dirty="0"/>
                  <a:t>reality</a:t>
                </a:r>
                <a:r>
                  <a:rPr lang="ja-JP" altLang="en-US" dirty="0"/>
                  <a:t>と捉えるかの枠組み作り）の重要性を説いた。</a:t>
                </a:r>
                <a:endParaRPr lang="en-US" altLang="ja-JP" dirty="0"/>
              </a:p>
              <a:p>
                <a:pPr algn="just"/>
                <a:endParaRPr kumimoji="1" lang="en-US" altLang="ja-JP" dirty="0"/>
              </a:p>
              <a:p>
                <a:pPr algn="just"/>
                <a:r>
                  <a:rPr kumimoji="1" lang="ja-JP" altLang="en-US" dirty="0"/>
                  <a:t>こうした中、</a:t>
                </a:r>
                <a:r>
                  <a:rPr kumimoji="1" lang="en-US" altLang="ja-JP" dirty="0"/>
                  <a:t>1991</a:t>
                </a:r>
                <a:r>
                  <a:rPr lang="ja-JP" altLang="en-US" dirty="0"/>
                  <a:t>年、カトリック司祭である柳瀬睦男師は上記</a:t>
                </a:r>
                <a:r>
                  <a:rPr kumimoji="1" lang="ja-JP" altLang="en-US" dirty="0"/>
                  <a:t>の本を出版した。本のタイトル：</a:t>
                </a:r>
                <a:r>
                  <a:rPr kumimoji="1" lang="en-US" altLang="ja-JP" i="1" dirty="0"/>
                  <a:t>Meeting God Through Science</a:t>
                </a:r>
                <a:r>
                  <a:rPr kumimoji="1" lang="ja-JP" altLang="en-US" dirty="0"/>
                  <a:t>の意味が、圧倒的な迫力をもって迫ってくる。「鳥肌」が立つ瞬間。</a:t>
                </a:r>
                <a:endParaRPr kumimoji="1" lang="en-US" altLang="ja-JP" dirty="0"/>
              </a:p>
              <a:p>
                <a:pPr algn="just"/>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A7906C45-B53D-4ED9-916E-A88EFBD11913}" type="slidenum">
              <a:rPr kumimoji="1" lang="ja-JP" altLang="en-US" smtClean="0"/>
              <a:pPr/>
              <a:t>7</a:t>
            </a:fld>
            <a:endParaRPr kumimoji="1" lang="ja-JP" altLang="en-US" dirty="0"/>
          </a:p>
        </p:txBody>
      </p:sp>
    </p:spTree>
    <p:extLst>
      <p:ext uri="{BB962C8B-B14F-4D97-AF65-F5344CB8AC3E}">
        <p14:creationId xmlns:p14="http://schemas.microsoft.com/office/powerpoint/2010/main" val="1534946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9650" y="0"/>
            <a:ext cx="4838700" cy="3629025"/>
          </a:xfrm>
        </p:spPr>
      </p:sp>
      <p:sp>
        <p:nvSpPr>
          <p:cNvPr id="3" name="ノート プレースホルダー 2"/>
          <p:cNvSpPr>
            <a:spLocks noGrp="1"/>
          </p:cNvSpPr>
          <p:nvPr>
            <p:ph type="body" idx="1"/>
          </p:nvPr>
        </p:nvSpPr>
        <p:spPr>
          <a:xfrm>
            <a:off x="96253" y="3628724"/>
            <a:ext cx="6670307" cy="5700102"/>
          </a:xfrm>
        </p:spPr>
        <p:txBody>
          <a:bodyPr/>
          <a:lstStyle/>
          <a:p>
            <a:pPr algn="just"/>
            <a:r>
              <a:rPr kumimoji="1" lang="ja-JP" altLang="en-US" dirty="0"/>
              <a:t>戦後の</a:t>
            </a:r>
            <a:r>
              <a:rPr kumimoji="1" lang="en-US" altLang="ja-JP" dirty="0"/>
              <a:t>1947</a:t>
            </a:r>
            <a:r>
              <a:rPr kumimoji="1" lang="ja-JP" altLang="en-US" dirty="0"/>
              <a:t>年に始まった</a:t>
            </a:r>
            <a:r>
              <a:rPr kumimoji="1" lang="en-US" altLang="ja-JP" dirty="0"/>
              <a:t>human rights</a:t>
            </a:r>
            <a:r>
              <a:rPr kumimoji="1" lang="ja-JP" altLang="en-US" dirty="0"/>
              <a:t>概念 </a:t>
            </a:r>
            <a:r>
              <a:rPr kumimoji="1" lang="en-US" altLang="ja-JP" dirty="0"/>
              <a:t>--- </a:t>
            </a:r>
            <a:r>
              <a:rPr kumimoji="1" lang="ja-JP" altLang="en-US" dirty="0"/>
              <a:t>ペルソナを持つ</a:t>
            </a:r>
            <a:r>
              <a:rPr kumimoji="1" lang="en-US" altLang="ja-JP" dirty="0"/>
              <a:t>a person</a:t>
            </a:r>
            <a:r>
              <a:rPr kumimoji="1" lang="ja-JP" altLang="en-US" dirty="0" err="1"/>
              <a:t>でなく</a:t>
            </a:r>
            <a:r>
              <a:rPr kumimoji="1" lang="ja-JP" altLang="en-US" dirty="0"/>
              <a:t>生物学的ただの</a:t>
            </a:r>
            <a:r>
              <a:rPr kumimoji="1" lang="en-US" altLang="ja-JP" dirty="0"/>
              <a:t>a human</a:t>
            </a:r>
            <a:r>
              <a:rPr kumimoji="1" lang="ja-JP" altLang="en-US" dirty="0"/>
              <a:t>が、神の右（</a:t>
            </a:r>
            <a:r>
              <a:rPr kumimoji="1" lang="en-US" altLang="ja-JP" dirty="0"/>
              <a:t>right</a:t>
            </a:r>
            <a:r>
              <a:rPr kumimoji="1" lang="ja-JP" altLang="en-US" dirty="0"/>
              <a:t>）に座す正しさ（</a:t>
            </a:r>
            <a:r>
              <a:rPr kumimoji="1" lang="en-US" altLang="ja-JP" dirty="0"/>
              <a:t>righteousness</a:t>
            </a:r>
            <a:r>
              <a:rPr kumimoji="1" lang="ja-JP" altLang="en-US" dirty="0"/>
              <a:t>）を持ちうる </a:t>
            </a:r>
            <a:r>
              <a:rPr kumimoji="1" lang="en-US" altLang="ja-JP" dirty="0"/>
              <a:t>--- </a:t>
            </a:r>
            <a:r>
              <a:rPr kumimoji="1" lang="ja-JP" altLang="en-US" dirty="0"/>
              <a:t>という従来のキリスト教から考えたらトンデモナイ話、に関する世界中の人を巻き込んだ議論は、</a:t>
            </a:r>
            <a:r>
              <a:rPr kumimoji="1" lang="en-US" altLang="ja-JP" dirty="0"/>
              <a:t>framing</a:t>
            </a:r>
            <a:r>
              <a:rPr kumimoji="1" lang="ja-JP" altLang="en-US" dirty="0"/>
              <a:t>の重要性の指摘と「</a:t>
            </a:r>
            <a:r>
              <a:rPr kumimoji="1" lang="en-US" altLang="ja-JP" dirty="0"/>
              <a:t>Bell</a:t>
            </a:r>
            <a:r>
              <a:rPr kumimoji="1" lang="ja-JP" altLang="en-US" dirty="0"/>
              <a:t>の不等式の不成立の実証」つまり「同時進行する複数の</a:t>
            </a:r>
            <a:r>
              <a:rPr kumimoji="1" lang="en-US" altLang="ja-JP" dirty="0"/>
              <a:t>realities</a:t>
            </a:r>
            <a:r>
              <a:rPr kumimoji="1" lang="ja-JP" altLang="en-US" dirty="0"/>
              <a:t>の実証」を踏まえて、新たな局面を迎えた。</a:t>
            </a:r>
            <a:endParaRPr kumimoji="1" lang="en-US" altLang="ja-JP" dirty="0"/>
          </a:p>
          <a:p>
            <a:pPr algn="just"/>
            <a:endParaRPr lang="en-US" altLang="ja-JP" dirty="0"/>
          </a:p>
          <a:p>
            <a:pPr algn="just"/>
            <a:r>
              <a:rPr kumimoji="1" lang="ja-JP" altLang="en-US" dirty="0"/>
              <a:t>それまでは </a:t>
            </a:r>
            <a:r>
              <a:rPr kumimoji="1" lang="en-US" altLang="ja-JP" dirty="0"/>
              <a:t>--- 3</a:t>
            </a:r>
            <a:r>
              <a:rPr kumimoji="1" lang="ja-JP" altLang="en-US" dirty="0"/>
              <a:t>月分科会の記録メモにも書いたが </a:t>
            </a:r>
            <a:r>
              <a:rPr kumimoji="1" lang="en-US" altLang="ja-JP" dirty="0"/>
              <a:t>--- human rights</a:t>
            </a:r>
            <a:r>
              <a:rPr kumimoji="1" lang="ja-JP" altLang="en-US" dirty="0"/>
              <a:t>の根拠に関し、片や立憲主義者達は「憲法に定めた</a:t>
            </a:r>
            <a:r>
              <a:rPr kumimoji="1" lang="en-US" altLang="ja-JP" dirty="0"/>
              <a:t>inalienable human dignity</a:t>
            </a:r>
            <a:r>
              <a:rPr kumimoji="1" lang="ja-JP" altLang="en-US" dirty="0"/>
              <a:t>（不可譲不可奪な人間の尊厳）」と主張し、片や従来のユダヤーキリスト教文化の人達は「神」を主張していた。</a:t>
            </a:r>
            <a:endParaRPr kumimoji="1" lang="en-US" altLang="ja-JP" dirty="0"/>
          </a:p>
          <a:p>
            <a:pPr algn="just"/>
            <a:endParaRPr lang="en-US" altLang="ja-JP" dirty="0"/>
          </a:p>
          <a:p>
            <a:pPr algn="just"/>
            <a:r>
              <a:rPr kumimoji="1" lang="ja-JP" altLang="en-US" dirty="0"/>
              <a:t>そこへ、</a:t>
            </a:r>
            <a:r>
              <a:rPr lang="ja-JP" altLang="en-US" dirty="0"/>
              <a:t>新たな折衷案が出てきた。「人間の通常知覚では感知できない</a:t>
            </a:r>
            <a:r>
              <a:rPr kumimoji="1" lang="en-US" altLang="ja-JP" dirty="0"/>
              <a:t>the transcendent</a:t>
            </a:r>
            <a:r>
              <a:rPr kumimoji="1" lang="ja-JP" altLang="en-US" dirty="0"/>
              <a:t>（超越的なもの）を</a:t>
            </a:r>
            <a:r>
              <a:rPr kumimoji="1" lang="en-US" altLang="ja-JP" dirty="0"/>
              <a:t>human rights</a:t>
            </a:r>
            <a:r>
              <a:rPr kumimoji="1" lang="ja-JP" altLang="en-US" dirty="0"/>
              <a:t>の根拠として</a:t>
            </a:r>
            <a:r>
              <a:rPr kumimoji="1" lang="en-US" altLang="ja-JP" dirty="0"/>
              <a:t>frame</a:t>
            </a:r>
            <a:r>
              <a:rPr kumimoji="1" lang="ja-JP" altLang="en-US" dirty="0"/>
              <a:t>（枠）に含めては如何か」という折衷案が出てきた。</a:t>
            </a:r>
            <a:endParaRPr kumimoji="1" lang="en-US" altLang="ja-JP" dirty="0"/>
          </a:p>
          <a:p>
            <a:pPr algn="just"/>
            <a:endParaRPr lang="en-US" altLang="ja-JP" dirty="0"/>
          </a:p>
          <a:p>
            <a:pPr algn="just"/>
            <a:r>
              <a:rPr kumimoji="1" lang="en-US" altLang="ja-JP" dirty="0"/>
              <a:t>2007</a:t>
            </a:r>
            <a:r>
              <a:rPr kumimoji="1" lang="ja-JP" altLang="en-US" dirty="0"/>
              <a:t>年には、米国の</a:t>
            </a:r>
            <a:r>
              <a:rPr kumimoji="1" lang="en-US" altLang="ja-JP" dirty="0"/>
              <a:t>SSRC</a:t>
            </a:r>
            <a:r>
              <a:rPr kumimoji="1" lang="ja-JP" altLang="en-US" dirty="0"/>
              <a:t>（</a:t>
            </a:r>
            <a:r>
              <a:rPr lang="en-US" altLang="ja-JP" u="sng" dirty="0" err="1">
                <a:hlinkClick r:id="rId3"/>
              </a:rPr>
              <a:t>社会科学研究会議</a:t>
            </a:r>
            <a:r>
              <a:rPr kumimoji="1" lang="ja-JP" altLang="en-US" dirty="0"/>
              <a:t>）において</a:t>
            </a:r>
            <a:r>
              <a:rPr lang="en-US" altLang="ja-JP" u="sng" dirty="0">
                <a:hlinkClick r:id="rId4"/>
              </a:rPr>
              <a:t>The Immanent Frame</a:t>
            </a:r>
            <a:r>
              <a:rPr kumimoji="1" lang="ja-JP" altLang="en-US" dirty="0"/>
              <a:t>が始まった。</a:t>
            </a:r>
            <a:r>
              <a:rPr kumimoji="1" lang="en-US" altLang="ja-JP" dirty="0"/>
              <a:t>Immanent</a:t>
            </a:r>
            <a:r>
              <a:rPr kumimoji="1" lang="ja-JP" altLang="en-US" dirty="0"/>
              <a:t>の語源はイエスの幼名インマヌエル（神と共にある者）。現在もこの宗教的意味合いを残すが、多くの人は宗教性を意識せず、</a:t>
            </a:r>
            <a:r>
              <a:rPr lang="en-US" altLang="ja-JP" u="sng" dirty="0">
                <a:hlinkClick r:id="rId4"/>
              </a:rPr>
              <a:t>The Immanent Frame</a:t>
            </a:r>
            <a:r>
              <a:rPr lang="ja-JP" altLang="en-US" dirty="0"/>
              <a:t>を「</a:t>
            </a:r>
            <a:r>
              <a:rPr kumimoji="1" lang="ja-JP" altLang="en-US" dirty="0"/>
              <a:t>社会の根源に超越性を置く</a:t>
            </a:r>
            <a:r>
              <a:rPr kumimoji="1" lang="en-US" altLang="ja-JP" dirty="0"/>
              <a:t>frame</a:t>
            </a:r>
            <a:r>
              <a:rPr kumimoji="1" lang="ja-JP" altLang="en-US" dirty="0"/>
              <a:t>」と捉えている。</a:t>
            </a:r>
            <a:endParaRPr kumimoji="1" lang="en-US" altLang="ja-JP" dirty="0"/>
          </a:p>
          <a:p>
            <a:pPr algn="just"/>
            <a:endParaRPr lang="en-US" altLang="ja-JP" dirty="0"/>
          </a:p>
          <a:p>
            <a:pPr algn="just"/>
            <a:r>
              <a:rPr kumimoji="1" lang="en-US" altLang="ja-JP" dirty="0"/>
              <a:t>2013</a:t>
            </a:r>
            <a:r>
              <a:rPr kumimoji="1" lang="ja-JP" altLang="en-US" dirty="0"/>
              <a:t>年から</a:t>
            </a:r>
            <a:r>
              <a:rPr kumimoji="1" lang="en-US" altLang="ja-JP" dirty="0"/>
              <a:t>2017</a:t>
            </a:r>
            <a:r>
              <a:rPr kumimoji="1" lang="ja-JP" altLang="en-US" dirty="0"/>
              <a:t>年には</a:t>
            </a:r>
            <a:r>
              <a:rPr kumimoji="1" lang="en-US" altLang="ja-JP" dirty="0"/>
              <a:t>EU</a:t>
            </a:r>
            <a:r>
              <a:rPr kumimoji="1" lang="ja-JP" altLang="en-US" dirty="0"/>
              <a:t>において、</a:t>
            </a:r>
            <a:r>
              <a:rPr lang="en-US" altLang="ja-JP" u="sng" dirty="0">
                <a:hlinkClick r:id="rId5"/>
              </a:rPr>
              <a:t>Frame</a:t>
            </a:r>
            <a:r>
              <a:rPr kumimoji="1" lang="ja-JP" altLang="en-US" dirty="0"/>
              <a:t>という研究プロジェクトが設けられた。</a:t>
            </a:r>
            <a:r>
              <a:rPr kumimoji="1" lang="en-US" altLang="ja-JP" dirty="0"/>
              <a:t>5</a:t>
            </a:r>
            <a:r>
              <a:rPr kumimoji="1" lang="ja-JP" altLang="en-US" dirty="0"/>
              <a:t>月分科会スライド</a:t>
            </a:r>
            <a:r>
              <a:rPr kumimoji="1" lang="en-US" altLang="ja-JP" dirty="0"/>
              <a:t>No.7</a:t>
            </a:r>
            <a:r>
              <a:rPr kumimoji="1" lang="ja-JP" altLang="en-US" dirty="0"/>
              <a:t>（</a:t>
            </a:r>
            <a:r>
              <a:rPr kumimoji="1" lang="en-US" altLang="ja-JP" dirty="0"/>
              <a:t>Duo Sunt</a:t>
            </a:r>
            <a:r>
              <a:rPr kumimoji="1" lang="ja-JP" altLang="en-US" dirty="0"/>
              <a:t>）で示した様に西欧社会を構成する基本概念である</a:t>
            </a:r>
            <a:r>
              <a:rPr kumimoji="1" lang="en-US" altLang="ja-JP" dirty="0"/>
              <a:t>Church and State</a:t>
            </a:r>
            <a:r>
              <a:rPr kumimoji="1" lang="ja-JP" altLang="en-US" dirty="0"/>
              <a:t>の考え方は、元々はキリスト教起源だった。そして</a:t>
            </a:r>
            <a:r>
              <a:rPr kumimoji="1" lang="en-US" altLang="ja-JP" dirty="0"/>
              <a:t>righteousness</a:t>
            </a:r>
            <a:r>
              <a:rPr kumimoji="1" lang="ja-JP" altLang="en-US" dirty="0"/>
              <a:t>を</a:t>
            </a:r>
            <a:r>
              <a:rPr kumimoji="1" lang="en-US" altLang="ja-JP" dirty="0"/>
              <a:t>discern</a:t>
            </a:r>
            <a:r>
              <a:rPr kumimoji="1" lang="ja-JP" altLang="en-US" dirty="0"/>
              <a:t>する力を持つ</a:t>
            </a:r>
            <a:r>
              <a:rPr kumimoji="1" lang="en-US" altLang="ja-JP" dirty="0"/>
              <a:t>sovereign</a:t>
            </a:r>
            <a:r>
              <a:rPr kumimoji="1" lang="ja-JP" altLang="en-US" dirty="0"/>
              <a:t>は、順に</a:t>
            </a:r>
            <a:r>
              <a:rPr kumimoji="1" lang="en-US" altLang="ja-JP" dirty="0"/>
              <a:t>the pope, the kings, and the people</a:t>
            </a:r>
            <a:r>
              <a:rPr kumimoji="1" lang="ja-JP" altLang="en-US" dirty="0" err="1"/>
              <a:t>へと</a:t>
            </a:r>
            <a:r>
              <a:rPr lang="ja-JP" altLang="en-US" dirty="0"/>
              <a:t>移ってきた。</a:t>
            </a:r>
            <a:r>
              <a:rPr lang="en-US" altLang="ja-JP" dirty="0"/>
              <a:t>1993</a:t>
            </a:r>
            <a:r>
              <a:rPr lang="ja-JP" altLang="en-US" dirty="0"/>
              <a:t>年には欧州連合（</a:t>
            </a:r>
            <a:r>
              <a:rPr lang="en-US" altLang="ja-JP" dirty="0"/>
              <a:t>EU</a:t>
            </a:r>
            <a:r>
              <a:rPr lang="ja-JP" altLang="en-US" dirty="0"/>
              <a:t>）が設立され、各国</a:t>
            </a:r>
            <a:r>
              <a:rPr kumimoji="1" lang="ja-JP" altLang="en-US" dirty="0"/>
              <a:t>にあった主権を</a:t>
            </a:r>
            <a:r>
              <a:rPr kumimoji="1" lang="en-US" altLang="ja-JP" dirty="0"/>
              <a:t>EU</a:t>
            </a:r>
            <a:r>
              <a:rPr kumimoji="1" lang="ja-JP" altLang="en-US" dirty="0"/>
              <a:t>の人々に移す段階に至った。即ち、</a:t>
            </a:r>
            <a:r>
              <a:rPr kumimoji="1" lang="en-US" altLang="ja-JP" dirty="0"/>
              <a:t>sovereign the people</a:t>
            </a:r>
            <a:r>
              <a:rPr kumimoji="1" lang="ja-JP" altLang="en-US" dirty="0"/>
              <a:t>の段階となった。これに必要となる</a:t>
            </a:r>
            <a:r>
              <a:rPr kumimoji="1" lang="en-US" altLang="ja-JP" dirty="0"/>
              <a:t>human rights</a:t>
            </a:r>
            <a:r>
              <a:rPr kumimoji="1" lang="ja-JP" altLang="en-US" dirty="0"/>
              <a:t>の根拠を明らかにする</a:t>
            </a:r>
            <a:r>
              <a:rPr kumimoji="1" lang="en-US" altLang="ja-JP" dirty="0"/>
              <a:t>frame</a:t>
            </a:r>
            <a:r>
              <a:rPr kumimoji="1" lang="ja-JP" altLang="en-US" dirty="0"/>
              <a:t>が必要になった。そして、</a:t>
            </a:r>
            <a:r>
              <a:rPr kumimoji="1" lang="en-US" altLang="ja-JP" dirty="0"/>
              <a:t>Fostering Human Rights Among European Policies</a:t>
            </a:r>
            <a:r>
              <a:rPr kumimoji="1" lang="ja-JP" altLang="en-US" dirty="0"/>
              <a:t>をスローガンとする</a:t>
            </a:r>
            <a:r>
              <a:rPr lang="en-US" altLang="ja-JP" u="sng" dirty="0">
                <a:hlinkClick r:id="rId5"/>
              </a:rPr>
              <a:t>Frame</a:t>
            </a:r>
            <a:r>
              <a:rPr lang="ja-JP" altLang="en-US" dirty="0"/>
              <a:t>という研究プロジェクトが設けられた。</a:t>
            </a:r>
            <a:endParaRPr lang="en-US" altLang="ja-JP" dirty="0"/>
          </a:p>
          <a:p>
            <a:pPr algn="just"/>
            <a:endParaRPr lang="en-US" altLang="ja-JP" dirty="0"/>
          </a:p>
          <a:p>
            <a:pPr algn="just"/>
            <a:r>
              <a:rPr kumimoji="1" lang="en-US" altLang="ja-JP" dirty="0"/>
              <a:t>human rights</a:t>
            </a:r>
            <a:r>
              <a:rPr kumimoji="1" lang="ja-JP" altLang="en-US" dirty="0"/>
              <a:t>を日本語「人権」と和訳してしまうと見落としてしまう一大潮流が、今、世界では渦巻いている。</a:t>
            </a:r>
            <a:endParaRPr kumimoji="1" lang="en-US" altLang="ja-JP" dirty="0"/>
          </a:p>
        </p:txBody>
      </p:sp>
      <p:sp>
        <p:nvSpPr>
          <p:cNvPr id="4" name="スライド番号プレースホルダー 3"/>
          <p:cNvSpPr>
            <a:spLocks noGrp="1"/>
          </p:cNvSpPr>
          <p:nvPr>
            <p:ph type="sldNum" sz="quarter" idx="10"/>
          </p:nvPr>
        </p:nvSpPr>
        <p:spPr/>
        <p:txBody>
          <a:bodyPr/>
          <a:lstStyle/>
          <a:p>
            <a:fld id="{A7906C45-B53D-4ED9-916E-A88EFBD11913}" type="slidenum">
              <a:rPr kumimoji="1" lang="ja-JP" altLang="en-US" smtClean="0"/>
              <a:pPr/>
              <a:t>8</a:t>
            </a:fld>
            <a:endParaRPr kumimoji="1" lang="ja-JP" altLang="en-US" dirty="0"/>
          </a:p>
        </p:txBody>
      </p:sp>
    </p:spTree>
    <p:extLst>
      <p:ext uri="{BB962C8B-B14F-4D97-AF65-F5344CB8AC3E}">
        <p14:creationId xmlns:p14="http://schemas.microsoft.com/office/powerpoint/2010/main" val="2906226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9650" y="0"/>
            <a:ext cx="4838700" cy="3629025"/>
          </a:xfrm>
        </p:spPr>
      </p:sp>
      <p:sp>
        <p:nvSpPr>
          <p:cNvPr id="3" name="ノート プレースホルダー 2"/>
          <p:cNvSpPr>
            <a:spLocks noGrp="1"/>
          </p:cNvSpPr>
          <p:nvPr>
            <p:ph type="body" idx="1"/>
          </p:nvPr>
        </p:nvSpPr>
        <p:spPr/>
        <p:txBody>
          <a:bodyPr/>
          <a:lstStyle/>
          <a:p>
            <a:pPr algn="just"/>
            <a:r>
              <a:rPr kumimoji="1" lang="ja-JP" altLang="en-US" dirty="0"/>
              <a:t>カトリック社会思想が想定する社会公理系を、真ん中の列に記した。六つ記したが、それらは同値変形（</a:t>
            </a:r>
            <a:r>
              <a:rPr kumimoji="1" lang="en-US" altLang="ja-JP" dirty="0"/>
              <a:t>equivalence</a:t>
            </a:r>
            <a:r>
              <a:rPr kumimoji="1" lang="ja-JP" altLang="en-US" dirty="0"/>
              <a:t>）または系（</a:t>
            </a:r>
            <a:r>
              <a:rPr kumimoji="1" lang="en-US" altLang="ja-JP" dirty="0"/>
              <a:t>corollary</a:t>
            </a:r>
            <a:r>
              <a:rPr kumimoji="1" lang="ja-JP" altLang="en-US" dirty="0"/>
              <a:t>）と呼ばれるもので全て同じ内容を表現している。即ち</a:t>
            </a:r>
            <a:r>
              <a:rPr kumimoji="1" lang="en-US" altLang="ja-JP" dirty="0"/>
              <a:t>｢</a:t>
            </a:r>
            <a:r>
              <a:rPr kumimoji="1" lang="ja-JP" altLang="en-US" dirty="0"/>
              <a:t>言い換え</a:t>
            </a:r>
            <a:r>
              <a:rPr kumimoji="1" lang="en-US" altLang="ja-JP" dirty="0"/>
              <a:t>｣</a:t>
            </a:r>
            <a:r>
              <a:rPr kumimoji="1" lang="ja-JP" altLang="en-US" dirty="0" err="1"/>
              <a:t>。</a:t>
            </a:r>
            <a:r>
              <a:rPr kumimoji="1" lang="ja-JP" altLang="en-US" dirty="0"/>
              <a:t>主祷文にある</a:t>
            </a:r>
            <a:r>
              <a:rPr kumimoji="1" lang="en-US" altLang="ja-JP" dirty="0"/>
              <a:t>｢Love God and love people｣｢</a:t>
            </a:r>
            <a:r>
              <a:rPr kumimoji="1" lang="ja-JP" altLang="en-US" dirty="0"/>
              <a:t>二律背反の時は前者優先</a:t>
            </a:r>
            <a:r>
              <a:rPr kumimoji="1" lang="en-US" altLang="ja-JP" dirty="0"/>
              <a:t>｣</a:t>
            </a:r>
            <a:r>
              <a:rPr kumimoji="1" lang="ja-JP" altLang="en-US" dirty="0"/>
              <a:t>を表す。</a:t>
            </a:r>
            <a:endParaRPr kumimoji="1" lang="en-US" altLang="ja-JP" dirty="0"/>
          </a:p>
          <a:p>
            <a:pPr algn="just"/>
            <a:endParaRPr lang="en-US" altLang="ja-JP" dirty="0"/>
          </a:p>
          <a:p>
            <a:pPr algn="just"/>
            <a:r>
              <a:rPr kumimoji="1" lang="ja-JP" altLang="en-US" dirty="0"/>
              <a:t>左右の列には、</a:t>
            </a:r>
            <a:r>
              <a:rPr kumimoji="1" lang="en-US" altLang="ja-JP" dirty="0"/>
              <a:t>CST</a:t>
            </a:r>
            <a:r>
              <a:rPr kumimoji="1" lang="ja-JP" altLang="en-US" dirty="0"/>
              <a:t>の見地からは推奨されない考え方、ハッキリ言うと「禁忌思想」を挙げた。</a:t>
            </a:r>
            <a:endParaRPr kumimoji="1" lang="en-US" altLang="ja-JP" dirty="0"/>
          </a:p>
          <a:p>
            <a:pPr algn="just"/>
            <a:r>
              <a:rPr kumimoji="1" lang="ja-JP" altLang="en-US" dirty="0"/>
              <a:t>左列には宗教界に散見される禁忌思想を、右列には世俗界に散見される禁忌思想を、挙げた。</a:t>
            </a:r>
            <a:endParaRPr kumimoji="1" lang="en-US" altLang="ja-JP" dirty="0"/>
          </a:p>
          <a:p>
            <a:pPr algn="just"/>
            <a:endParaRPr lang="en-US" altLang="ja-JP" dirty="0"/>
          </a:p>
          <a:p>
            <a:pPr algn="just"/>
            <a:r>
              <a:rPr kumimoji="1" lang="ja-JP" altLang="en-US" dirty="0"/>
              <a:t>左列のトップに挙げたグノーシス主義は右列の権威主義と似た思想でそれに神秘主義が加わったもの。次に挙げたペラギウス主義は右列のリバタリアンに似たもので人間の</a:t>
            </a:r>
            <a:r>
              <a:rPr lang="ja-JP" altLang="en-US" dirty="0"/>
              <a:t>尊厳を過度に強調</a:t>
            </a:r>
            <a:r>
              <a:rPr kumimoji="1" lang="ja-JP" altLang="en-US" dirty="0"/>
              <a:t>し</a:t>
            </a:r>
            <a:r>
              <a:rPr kumimoji="1" lang="en-US" altLang="ja-JP" dirty="0"/>
              <a:t>freedom</a:t>
            </a:r>
            <a:r>
              <a:rPr kumimoji="1" lang="ja-JP" altLang="en-US" dirty="0"/>
              <a:t>の上限である共通善を軽視</a:t>
            </a:r>
            <a:r>
              <a:rPr lang="ja-JP" altLang="en-US" dirty="0"/>
              <a:t>する。これらグノーシス主義とペラギウス主義</a:t>
            </a:r>
            <a:r>
              <a:rPr kumimoji="1" lang="ja-JP" altLang="en-US" dirty="0"/>
              <a:t>は、フランシスコの直近の使徒的勧告</a:t>
            </a:r>
            <a:r>
              <a:rPr lang="en-US" altLang="ja-JP" i="1" dirty="0"/>
              <a:t>Gaudete et Exsultate</a:t>
            </a:r>
            <a:r>
              <a:rPr lang="ja-JP" altLang="en-US" dirty="0"/>
              <a:t>に詳しく載っている。そちらを参照されたい。なお、左列二番目に挙げた</a:t>
            </a:r>
            <a:r>
              <a:rPr lang="en-US" altLang="ja-JP" dirty="0"/>
              <a:t>a God without Christ, a Christ without the Church, a Church without her people</a:t>
            </a:r>
            <a:r>
              <a:rPr lang="ja-JP" altLang="en-US" dirty="0"/>
              <a:t>は、やはり</a:t>
            </a:r>
            <a:r>
              <a:rPr lang="en-US" altLang="ja-JP" i="1" dirty="0"/>
              <a:t>Gaudete et Exsultate</a:t>
            </a:r>
            <a:r>
              <a:rPr lang="ja-JP" altLang="en-US" dirty="0"/>
              <a:t>より転載した。フランシスコはこれらを非推奨とすることによって、神と人との仲介者としてキリストと教会の必要性を強調している。「二律背反の時の解決法のヒント」を表している。不定代名詞</a:t>
            </a:r>
            <a:r>
              <a:rPr lang="en-US" altLang="ja-JP" dirty="0"/>
              <a:t>｢a｣</a:t>
            </a:r>
            <a:r>
              <a:rPr lang="ja-JP" altLang="en-US" dirty="0"/>
              <a:t>の語感を感じて頂きたい。</a:t>
            </a:r>
            <a:endParaRPr lang="en-US" altLang="ja-JP" dirty="0"/>
          </a:p>
          <a:p>
            <a:pPr algn="just"/>
            <a:endParaRPr lang="en-US" altLang="ja-JP" dirty="0"/>
          </a:p>
          <a:p>
            <a:pPr algn="just"/>
            <a:r>
              <a:rPr kumimoji="1" lang="ja-JP" altLang="en-US" dirty="0"/>
              <a:t>真ん中の列に挙げた推奨公理系の幾つかは、既に何回か説明したので詳細は省くが、上から二番目の</a:t>
            </a:r>
            <a:r>
              <a:rPr lang="en-US" altLang="ja-JP" dirty="0"/>
              <a:t>God, Christ, and the people</a:t>
            </a:r>
            <a:r>
              <a:rPr lang="ja-JP" altLang="en-US" dirty="0"/>
              <a:t>は、三位一体説そのもの。下から二番目の</a:t>
            </a:r>
            <a:r>
              <a:rPr lang="en-US" altLang="ja-JP" dirty="0"/>
              <a:t>solidarity and subsidiarity</a:t>
            </a:r>
            <a:r>
              <a:rPr lang="ja-JP" altLang="en-US" dirty="0"/>
              <a:t>は、連帯原理と補完性原理と和訳されるが、詳細は</a:t>
            </a:r>
            <a:r>
              <a:rPr lang="en-US" altLang="ja-JP" dirty="0"/>
              <a:t>13</a:t>
            </a:r>
            <a:r>
              <a:rPr lang="ja-JP" altLang="en-US" dirty="0"/>
              <a:t>頁</a:t>
            </a:r>
            <a:r>
              <a:rPr lang="en-US" altLang="ja-JP" dirty="0"/>
              <a:t>14</a:t>
            </a:r>
            <a:r>
              <a:rPr lang="ja-JP" altLang="en-US" dirty="0"/>
              <a:t>頁のスライドで説明する。</a:t>
            </a:r>
            <a:endParaRPr lang="en-US" altLang="ja-JP" dirty="0"/>
          </a:p>
          <a:p>
            <a:pPr algn="just"/>
            <a:endParaRPr lang="en-US" altLang="ja-JP" dirty="0"/>
          </a:p>
          <a:p>
            <a:pPr algn="just"/>
            <a:r>
              <a:rPr lang="ja-JP" altLang="en-US" dirty="0"/>
              <a:t>右列二番目の</a:t>
            </a:r>
            <a:r>
              <a:rPr lang="en-US" altLang="ja-JP" dirty="0"/>
              <a:t>spiritual worldliness (</a:t>
            </a:r>
            <a:r>
              <a:rPr lang="ja-JP" altLang="en-US" dirty="0"/>
              <a:t>霊性を装った世俗性</a:t>
            </a:r>
            <a:r>
              <a:rPr lang="en-US" altLang="ja-JP" dirty="0"/>
              <a:t>)</a:t>
            </a:r>
            <a:r>
              <a:rPr lang="ja-JP" altLang="en-US" dirty="0"/>
              <a:t>については</a:t>
            </a:r>
            <a:r>
              <a:rPr lang="en-US" altLang="ja-JP" dirty="0"/>
              <a:t>EG 93</a:t>
            </a:r>
            <a:r>
              <a:rPr lang="ja-JP" altLang="en-US" dirty="0"/>
              <a:t>末尾にあった「この様な者達が教会に紛れ込むと、単純に道徳的である他の世俗性よりも却ってその災厄を止めようがなくなってしまいます。」を挙げておく。フランシスコの或る種のユーモアも感じられる。</a:t>
            </a:r>
          </a:p>
          <a:p>
            <a:pPr algn="just"/>
            <a:endParaRPr lang="en-US" altLang="ja-JP" dirty="0"/>
          </a:p>
          <a:p>
            <a:pPr algn="just"/>
            <a:r>
              <a:rPr lang="ja-JP" altLang="en-US" dirty="0"/>
              <a:t>右列の一番下には、権利に関して述べた日本国憲法</a:t>
            </a:r>
            <a:r>
              <a:rPr lang="en-US" altLang="ja-JP" dirty="0"/>
              <a:t>12</a:t>
            </a:r>
            <a:r>
              <a:rPr lang="ja-JP" altLang="en-US" dirty="0"/>
              <a:t>条</a:t>
            </a:r>
            <a:r>
              <a:rPr lang="en-US" altLang="ja-JP" dirty="0"/>
              <a:t>13</a:t>
            </a:r>
            <a:r>
              <a:rPr lang="ja-JP" altLang="en-US" dirty="0"/>
              <a:t>条を「</a:t>
            </a:r>
            <a:r>
              <a:rPr lang="en-US" altLang="ja-JP" dirty="0"/>
              <a:t>CST</a:t>
            </a:r>
            <a:r>
              <a:rPr lang="ja-JP" altLang="en-US" dirty="0"/>
              <a:t>からは非推奨」として挙げた。</a:t>
            </a:r>
            <a:r>
              <a:rPr lang="en-US" altLang="ja-JP" dirty="0"/>
              <a:t>5</a:t>
            </a:r>
            <a:r>
              <a:rPr lang="ja-JP" altLang="en-US" dirty="0"/>
              <a:t>月分科会の記録メモの中で「</a:t>
            </a:r>
            <a:r>
              <a:rPr lang="en-US" altLang="ja-JP" dirty="0"/>
              <a:t>1946</a:t>
            </a:r>
            <a:r>
              <a:rPr lang="ja-JP" altLang="en-US" dirty="0"/>
              <a:t>年の</a:t>
            </a:r>
            <a:r>
              <a:rPr lang="en-US" altLang="ja-JP" dirty="0"/>
              <a:t>GHQ</a:t>
            </a:r>
            <a:r>
              <a:rPr lang="ja-JP" altLang="en-US" dirty="0"/>
              <a:t>憲法原案（英文）では</a:t>
            </a:r>
            <a:r>
              <a:rPr lang="en-US" altLang="ja-JP" dirty="0"/>
              <a:t>common good</a:t>
            </a:r>
            <a:r>
              <a:rPr lang="ja-JP" altLang="en-US" dirty="0"/>
              <a:t>と</a:t>
            </a:r>
            <a:r>
              <a:rPr lang="en-US" altLang="ja-JP" dirty="0"/>
              <a:t>public welfare</a:t>
            </a:r>
            <a:r>
              <a:rPr lang="ja-JP" altLang="en-US" dirty="0"/>
              <a:t>を使い分けてあったのに、日本人和訳者が区別できずどちらも「公共の福祉」と和訳してしまった</a:t>
            </a:r>
            <a:r>
              <a:rPr lang="en-US" altLang="ja-JP" dirty="0"/>
              <a:t>…</a:t>
            </a:r>
            <a:r>
              <a:rPr lang="ja-JP" altLang="en-US" dirty="0" err="1"/>
              <a:t>。</a:t>
            </a:r>
            <a:r>
              <a:rPr lang="ja-JP" altLang="en-US" dirty="0"/>
              <a:t>」と述べたのでお分かりかもしれないが、次の</a:t>
            </a:r>
            <a:r>
              <a:rPr lang="en-US" altLang="ja-JP" dirty="0"/>
              <a:t>10</a:t>
            </a:r>
            <a:r>
              <a:rPr lang="ja-JP" altLang="en-US" dirty="0"/>
              <a:t>頁</a:t>
            </a:r>
            <a:r>
              <a:rPr lang="en-US" altLang="ja-JP" dirty="0"/>
              <a:t>11</a:t>
            </a:r>
            <a:r>
              <a:rPr lang="ja-JP" altLang="en-US" dirty="0"/>
              <a:t>頁のスライドで、どこがマズいのか詳しく説明する。ある程度当りをつけてから次に進んで頂きたい。</a:t>
            </a:r>
            <a:endParaRPr lang="en-US" altLang="ja-JP" dirty="0"/>
          </a:p>
          <a:p>
            <a:pPr algn="just"/>
            <a:endParaRPr kumimoji="1" lang="ja-JP" altLang="en-US" dirty="0"/>
          </a:p>
        </p:txBody>
      </p:sp>
      <p:sp>
        <p:nvSpPr>
          <p:cNvPr id="4" name="スライド番号プレースホルダー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4BCDDD-C424-431C-8A49-D7DD3943A54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12724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955AE91-9EBD-47BB-8769-7DE2BD474737}" type="datetime1">
              <a:rPr kumimoji="1" lang="ja-JP" altLang="en-US" smtClean="0"/>
              <a:t>2018/7/12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0"/>
            <a:ext cx="2057400" cy="365125"/>
          </a:xfrm>
        </p:spPr>
        <p:txBody>
          <a:bodyPr/>
          <a:lstStyle>
            <a:lvl1pPr>
              <a:defRPr sz="2000"/>
            </a:lvl1pPr>
          </a:lstStyle>
          <a:p>
            <a:fld id="{21B02818-E86B-4C9E-9342-E3AB4675CD66}" type="slidenum">
              <a:rPr kumimoji="1" lang="ja-JP" altLang="en-US" smtClean="0"/>
              <a:pPr/>
              <a:t>‹#›</a:t>
            </a:fld>
            <a:endParaRPr kumimoji="1" lang="ja-JP" altLang="en-US" dirty="0"/>
          </a:p>
        </p:txBody>
      </p:sp>
    </p:spTree>
    <p:extLst>
      <p:ext uri="{BB962C8B-B14F-4D97-AF65-F5344CB8AC3E}">
        <p14:creationId xmlns:p14="http://schemas.microsoft.com/office/powerpoint/2010/main" val="2205503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7EA1007-C98E-4A27-B78D-D6B507D1B16D}" type="datetime1">
              <a:rPr kumimoji="1" lang="ja-JP" altLang="en-US" smtClean="0"/>
              <a:t>2018/7/12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1B02818-E86B-4C9E-9342-E3AB4675CD66}" type="slidenum">
              <a:rPr kumimoji="1" lang="ja-JP" altLang="en-US" smtClean="0"/>
              <a:t>‹#›</a:t>
            </a:fld>
            <a:endParaRPr kumimoji="1" lang="ja-JP" altLang="en-US"/>
          </a:p>
        </p:txBody>
      </p:sp>
    </p:spTree>
    <p:extLst>
      <p:ext uri="{BB962C8B-B14F-4D97-AF65-F5344CB8AC3E}">
        <p14:creationId xmlns:p14="http://schemas.microsoft.com/office/powerpoint/2010/main" val="1868247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D624C6-F145-4084-A575-8A66E21B5A80}" type="datetime1">
              <a:rPr kumimoji="1" lang="ja-JP" altLang="en-US" smtClean="0"/>
              <a:t>2018/7/12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1B02818-E86B-4C9E-9342-E3AB4675CD66}" type="slidenum">
              <a:rPr kumimoji="1" lang="ja-JP" altLang="en-US" smtClean="0"/>
              <a:t>‹#›</a:t>
            </a:fld>
            <a:endParaRPr kumimoji="1" lang="ja-JP" altLang="en-US"/>
          </a:p>
        </p:txBody>
      </p:sp>
    </p:spTree>
    <p:extLst>
      <p:ext uri="{BB962C8B-B14F-4D97-AF65-F5344CB8AC3E}">
        <p14:creationId xmlns:p14="http://schemas.microsoft.com/office/powerpoint/2010/main" val="2542744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9A80366-63BC-4D04-8D7E-101A97F06E1C}" type="datetime1">
              <a:rPr kumimoji="1" lang="ja-JP" altLang="en-US" smtClean="0"/>
              <a:t>2018/7/12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BB4546-072A-4295-8667-A3519A533463}" type="slidenum">
              <a:rPr kumimoji="1" lang="ja-JP" altLang="en-US" smtClean="0"/>
              <a:t>‹#›</a:t>
            </a:fld>
            <a:endParaRPr kumimoji="1" lang="ja-JP" altLang="en-US"/>
          </a:p>
        </p:txBody>
      </p:sp>
    </p:spTree>
    <p:extLst>
      <p:ext uri="{BB962C8B-B14F-4D97-AF65-F5344CB8AC3E}">
        <p14:creationId xmlns:p14="http://schemas.microsoft.com/office/powerpoint/2010/main" val="3009659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184146D-75DE-4BB5-8C86-B18CE5884DD4}" type="datetime1">
              <a:rPr kumimoji="1" lang="ja-JP" altLang="en-US" smtClean="0"/>
              <a:t>2018/7/12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0"/>
            <a:ext cx="2133600" cy="365125"/>
          </a:xfrm>
        </p:spPr>
        <p:txBody>
          <a:bodyPr/>
          <a:lstStyle>
            <a:lvl1pPr>
              <a:defRPr sz="2000"/>
            </a:lvl1pPr>
          </a:lstStyle>
          <a:p>
            <a:fld id="{E7BB4546-072A-4295-8667-A3519A533463}" type="slidenum">
              <a:rPr lang="ja-JP" altLang="en-US" smtClean="0"/>
              <a:pPr/>
              <a:t>‹#›</a:t>
            </a:fld>
            <a:endParaRPr lang="ja-JP" altLang="en-US" dirty="0"/>
          </a:p>
        </p:txBody>
      </p:sp>
    </p:spTree>
    <p:extLst>
      <p:ext uri="{BB962C8B-B14F-4D97-AF65-F5344CB8AC3E}">
        <p14:creationId xmlns:p14="http://schemas.microsoft.com/office/powerpoint/2010/main" val="1877965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78B88DD-C814-4B76-89FF-8227F34B4671}" type="datetime1">
              <a:rPr kumimoji="1" lang="ja-JP" altLang="en-US" smtClean="0"/>
              <a:t>2018/7/12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BB4546-072A-4295-8667-A3519A533463}" type="slidenum">
              <a:rPr kumimoji="1" lang="ja-JP" altLang="en-US" smtClean="0"/>
              <a:t>‹#›</a:t>
            </a:fld>
            <a:endParaRPr kumimoji="1" lang="ja-JP" altLang="en-US"/>
          </a:p>
        </p:txBody>
      </p:sp>
    </p:spTree>
    <p:extLst>
      <p:ext uri="{BB962C8B-B14F-4D97-AF65-F5344CB8AC3E}">
        <p14:creationId xmlns:p14="http://schemas.microsoft.com/office/powerpoint/2010/main" val="4292419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1E50EBC-55BA-43DE-82FB-B416A41101A2}" type="datetime1">
              <a:rPr kumimoji="1" lang="ja-JP" altLang="en-US" smtClean="0"/>
              <a:t>2018/7/12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7010400" y="-1721"/>
            <a:ext cx="2133600" cy="365125"/>
          </a:xfrm>
        </p:spPr>
        <p:txBody>
          <a:bodyPr/>
          <a:lstStyle>
            <a:lvl1pPr>
              <a:defRPr sz="2000" baseline="0"/>
            </a:lvl1pPr>
          </a:lstStyle>
          <a:p>
            <a:fld id="{E7BB4546-072A-4295-8667-A3519A533463}" type="slidenum">
              <a:rPr lang="ja-JP" altLang="en-US" smtClean="0"/>
              <a:pPr/>
              <a:t>‹#›</a:t>
            </a:fld>
            <a:endParaRPr lang="ja-JP" altLang="en-US" dirty="0"/>
          </a:p>
        </p:txBody>
      </p:sp>
    </p:spTree>
    <p:extLst>
      <p:ext uri="{BB962C8B-B14F-4D97-AF65-F5344CB8AC3E}">
        <p14:creationId xmlns:p14="http://schemas.microsoft.com/office/powerpoint/2010/main" val="2934995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A056272-07A3-42AA-BD5A-03C7A3F52215}" type="datetime1">
              <a:rPr kumimoji="1" lang="ja-JP" altLang="en-US" smtClean="0"/>
              <a:t>2018/7/12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7BB4546-072A-4295-8667-A3519A533463}" type="slidenum">
              <a:rPr kumimoji="1" lang="ja-JP" altLang="en-US" smtClean="0"/>
              <a:t>‹#›</a:t>
            </a:fld>
            <a:endParaRPr kumimoji="1" lang="ja-JP" altLang="en-US"/>
          </a:p>
        </p:txBody>
      </p:sp>
    </p:spTree>
    <p:extLst>
      <p:ext uri="{BB962C8B-B14F-4D97-AF65-F5344CB8AC3E}">
        <p14:creationId xmlns:p14="http://schemas.microsoft.com/office/powerpoint/2010/main" val="1520392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EA3BA24-2C68-49C4-9820-17586A802B95}" type="datetime1">
              <a:rPr kumimoji="1" lang="ja-JP" altLang="en-US" smtClean="0"/>
              <a:t>2018/7/12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825"/>
            <a:ext cx="2133600" cy="365125"/>
          </a:xfrm>
        </p:spPr>
        <p:txBody>
          <a:bodyPr/>
          <a:lstStyle>
            <a:lvl1pPr>
              <a:defRPr sz="2000"/>
            </a:lvl1pPr>
          </a:lstStyle>
          <a:p>
            <a:fld id="{E7BB4546-072A-4295-8667-A3519A533463}" type="slidenum">
              <a:rPr lang="ja-JP" altLang="en-US" smtClean="0"/>
              <a:pPr/>
              <a:t>‹#›</a:t>
            </a:fld>
            <a:endParaRPr lang="ja-JP" altLang="en-US" dirty="0"/>
          </a:p>
        </p:txBody>
      </p:sp>
    </p:spTree>
    <p:extLst>
      <p:ext uri="{BB962C8B-B14F-4D97-AF65-F5344CB8AC3E}">
        <p14:creationId xmlns:p14="http://schemas.microsoft.com/office/powerpoint/2010/main" val="508030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83A7757-524E-4571-96BE-4C0F9BD40624}" type="datetime1">
              <a:rPr kumimoji="1" lang="ja-JP" altLang="en-US" smtClean="0"/>
              <a:t>2018/7/12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7010400" y="0"/>
            <a:ext cx="2133600" cy="365125"/>
          </a:xfrm>
        </p:spPr>
        <p:txBody>
          <a:bodyPr/>
          <a:lstStyle>
            <a:lvl1pPr>
              <a:defRPr sz="2000"/>
            </a:lvl1pPr>
          </a:lstStyle>
          <a:p>
            <a:fld id="{E7BB4546-072A-4295-8667-A3519A533463}" type="slidenum">
              <a:rPr lang="ja-JP" altLang="en-US" smtClean="0"/>
              <a:pPr/>
              <a:t>‹#›</a:t>
            </a:fld>
            <a:endParaRPr lang="ja-JP" altLang="en-US" dirty="0"/>
          </a:p>
        </p:txBody>
      </p:sp>
    </p:spTree>
    <p:extLst>
      <p:ext uri="{BB962C8B-B14F-4D97-AF65-F5344CB8AC3E}">
        <p14:creationId xmlns:p14="http://schemas.microsoft.com/office/powerpoint/2010/main" val="560040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34955D6-317B-4D36-B91C-3BB9F388286F}" type="datetime1">
              <a:rPr kumimoji="1" lang="ja-JP" altLang="en-US" smtClean="0"/>
              <a:t>2018/7/12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7BB4546-072A-4295-8667-A3519A533463}" type="slidenum">
              <a:rPr kumimoji="1" lang="ja-JP" altLang="en-US" smtClean="0"/>
              <a:t>‹#›</a:t>
            </a:fld>
            <a:endParaRPr kumimoji="1" lang="ja-JP" altLang="en-US"/>
          </a:p>
        </p:txBody>
      </p:sp>
    </p:spTree>
    <p:extLst>
      <p:ext uri="{BB962C8B-B14F-4D97-AF65-F5344CB8AC3E}">
        <p14:creationId xmlns:p14="http://schemas.microsoft.com/office/powerpoint/2010/main" val="2357772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CDEB2A5-D5A8-451F-A7BD-B46EEE0AB046}" type="datetime1">
              <a:rPr kumimoji="1" lang="ja-JP" altLang="en-US" smtClean="0"/>
              <a:t>2018/7/12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3175"/>
            <a:ext cx="2057400" cy="365125"/>
          </a:xfrm>
        </p:spPr>
        <p:txBody>
          <a:bodyPr/>
          <a:lstStyle>
            <a:lvl1pPr>
              <a:defRPr sz="2000"/>
            </a:lvl1pPr>
          </a:lstStyle>
          <a:p>
            <a:fld id="{21B02818-E86B-4C9E-9342-E3AB4675CD66}" type="slidenum">
              <a:rPr kumimoji="1" lang="ja-JP" altLang="en-US" smtClean="0"/>
              <a:pPr/>
              <a:t>‹#›</a:t>
            </a:fld>
            <a:endParaRPr kumimoji="1" lang="ja-JP" altLang="en-US" dirty="0"/>
          </a:p>
        </p:txBody>
      </p:sp>
    </p:spTree>
    <p:extLst>
      <p:ext uri="{BB962C8B-B14F-4D97-AF65-F5344CB8AC3E}">
        <p14:creationId xmlns:p14="http://schemas.microsoft.com/office/powerpoint/2010/main" val="32243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74CE1C7-B4CF-4E19-A324-DA7933A788F0}" type="datetime1">
              <a:rPr kumimoji="1" lang="ja-JP" altLang="en-US" smtClean="0"/>
              <a:t>2018/7/12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7BB4546-072A-4295-8667-A3519A533463}" type="slidenum">
              <a:rPr kumimoji="1" lang="ja-JP" altLang="en-US" smtClean="0"/>
              <a:t>‹#›</a:t>
            </a:fld>
            <a:endParaRPr kumimoji="1" lang="ja-JP" altLang="en-US"/>
          </a:p>
        </p:txBody>
      </p:sp>
    </p:spTree>
    <p:extLst>
      <p:ext uri="{BB962C8B-B14F-4D97-AF65-F5344CB8AC3E}">
        <p14:creationId xmlns:p14="http://schemas.microsoft.com/office/powerpoint/2010/main" val="16481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F85991D-7FF3-4C1C-B973-1AC8739C08F1}" type="datetime1">
              <a:rPr kumimoji="1" lang="ja-JP" altLang="en-US" smtClean="0"/>
              <a:t>2018/7/12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BB4546-072A-4295-8667-A3519A533463}" type="slidenum">
              <a:rPr kumimoji="1" lang="ja-JP" altLang="en-US" smtClean="0"/>
              <a:t>‹#›</a:t>
            </a:fld>
            <a:endParaRPr kumimoji="1" lang="ja-JP" altLang="en-US"/>
          </a:p>
        </p:txBody>
      </p:sp>
    </p:spTree>
    <p:extLst>
      <p:ext uri="{BB962C8B-B14F-4D97-AF65-F5344CB8AC3E}">
        <p14:creationId xmlns:p14="http://schemas.microsoft.com/office/powerpoint/2010/main" val="1210802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90E5259-F1E9-4FBD-AAB1-6B45DEB89C62}" type="datetime1">
              <a:rPr kumimoji="1" lang="ja-JP" altLang="en-US" smtClean="0"/>
              <a:t>2018/7/12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BB4546-072A-4295-8667-A3519A533463}" type="slidenum">
              <a:rPr kumimoji="1" lang="ja-JP" altLang="en-US" smtClean="0"/>
              <a:t>‹#›</a:t>
            </a:fld>
            <a:endParaRPr kumimoji="1" lang="ja-JP" altLang="en-US"/>
          </a:p>
        </p:txBody>
      </p:sp>
    </p:spTree>
    <p:extLst>
      <p:ext uri="{BB962C8B-B14F-4D97-AF65-F5344CB8AC3E}">
        <p14:creationId xmlns:p14="http://schemas.microsoft.com/office/powerpoint/2010/main" val="3154530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FFB09D-AD0C-45E6-949B-B12E5CBF7E4E}" type="datetime1">
              <a:rPr kumimoji="1" lang="ja-JP" altLang="en-US" smtClean="0"/>
              <a:t>2018/7/12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1B02818-E86B-4C9E-9342-E3AB4675CD66}" type="slidenum">
              <a:rPr kumimoji="1" lang="ja-JP" altLang="en-US" smtClean="0"/>
              <a:t>‹#›</a:t>
            </a:fld>
            <a:endParaRPr kumimoji="1" lang="ja-JP" altLang="en-US"/>
          </a:p>
        </p:txBody>
      </p:sp>
    </p:spTree>
    <p:extLst>
      <p:ext uri="{BB962C8B-B14F-4D97-AF65-F5344CB8AC3E}">
        <p14:creationId xmlns:p14="http://schemas.microsoft.com/office/powerpoint/2010/main" val="3506358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09FF863-B47B-40E0-843F-B55BE12D6D00}" type="datetime1">
              <a:rPr kumimoji="1" lang="ja-JP" altLang="en-US" smtClean="0"/>
              <a:t>2018/7/12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1B02818-E86B-4C9E-9342-E3AB4675CD66}" type="slidenum">
              <a:rPr kumimoji="1" lang="ja-JP" altLang="en-US" smtClean="0"/>
              <a:t>‹#›</a:t>
            </a:fld>
            <a:endParaRPr kumimoji="1" lang="ja-JP" altLang="en-US"/>
          </a:p>
        </p:txBody>
      </p:sp>
    </p:spTree>
    <p:extLst>
      <p:ext uri="{BB962C8B-B14F-4D97-AF65-F5344CB8AC3E}">
        <p14:creationId xmlns:p14="http://schemas.microsoft.com/office/powerpoint/2010/main" val="356136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2AE5C9E-4F6D-4585-8D64-EF116C5D03B8}" type="datetime1">
              <a:rPr kumimoji="1" lang="ja-JP" altLang="en-US" smtClean="0"/>
              <a:t>2018/7/12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1B02818-E86B-4C9E-9342-E3AB4675CD66}" type="slidenum">
              <a:rPr kumimoji="1" lang="ja-JP" altLang="en-US" smtClean="0"/>
              <a:t>‹#›</a:t>
            </a:fld>
            <a:endParaRPr kumimoji="1" lang="ja-JP" altLang="en-US"/>
          </a:p>
        </p:txBody>
      </p:sp>
    </p:spTree>
    <p:extLst>
      <p:ext uri="{BB962C8B-B14F-4D97-AF65-F5344CB8AC3E}">
        <p14:creationId xmlns:p14="http://schemas.microsoft.com/office/powerpoint/2010/main" val="4272117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E8E2629-F8FC-4AD6-B05A-F8B7A763CB33}" type="datetime1">
              <a:rPr kumimoji="1" lang="ja-JP" altLang="en-US" smtClean="0"/>
              <a:t>2018/7/12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1B02818-E86B-4C9E-9342-E3AB4675CD66}" type="slidenum">
              <a:rPr kumimoji="1" lang="ja-JP" altLang="en-US" smtClean="0"/>
              <a:t>‹#›</a:t>
            </a:fld>
            <a:endParaRPr kumimoji="1" lang="ja-JP" altLang="en-US"/>
          </a:p>
        </p:txBody>
      </p:sp>
    </p:spTree>
    <p:extLst>
      <p:ext uri="{BB962C8B-B14F-4D97-AF65-F5344CB8AC3E}">
        <p14:creationId xmlns:p14="http://schemas.microsoft.com/office/powerpoint/2010/main" val="43094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8DE142-B9E6-416D-AE31-66FBBA17BC35}" type="datetime1">
              <a:rPr kumimoji="1" lang="ja-JP" altLang="en-US" smtClean="0"/>
              <a:t>2018/7/12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086600" y="0"/>
            <a:ext cx="2057400" cy="365125"/>
          </a:xfrm>
        </p:spPr>
        <p:txBody>
          <a:bodyPr/>
          <a:lstStyle>
            <a:lvl1pPr>
              <a:defRPr sz="2400"/>
            </a:lvl1pPr>
          </a:lstStyle>
          <a:p>
            <a:fld id="{21B02818-E86B-4C9E-9342-E3AB4675CD66}" type="slidenum">
              <a:rPr kumimoji="1" lang="ja-JP" altLang="en-US" smtClean="0"/>
              <a:pPr/>
              <a:t>‹#›</a:t>
            </a:fld>
            <a:endParaRPr kumimoji="1" lang="ja-JP" altLang="en-US" dirty="0"/>
          </a:p>
        </p:txBody>
      </p:sp>
    </p:spTree>
    <p:extLst>
      <p:ext uri="{BB962C8B-B14F-4D97-AF65-F5344CB8AC3E}">
        <p14:creationId xmlns:p14="http://schemas.microsoft.com/office/powerpoint/2010/main" val="266799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2F65068-601D-4450-8A3C-E5F2B116C3AF}" type="datetime1">
              <a:rPr kumimoji="1" lang="ja-JP" altLang="en-US" smtClean="0"/>
              <a:t>2018/7/12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1B02818-E86B-4C9E-9342-E3AB4675CD66}" type="slidenum">
              <a:rPr kumimoji="1" lang="ja-JP" altLang="en-US" smtClean="0"/>
              <a:t>‹#›</a:t>
            </a:fld>
            <a:endParaRPr kumimoji="1" lang="ja-JP" altLang="en-US"/>
          </a:p>
        </p:txBody>
      </p:sp>
    </p:spTree>
    <p:extLst>
      <p:ext uri="{BB962C8B-B14F-4D97-AF65-F5344CB8AC3E}">
        <p14:creationId xmlns:p14="http://schemas.microsoft.com/office/powerpoint/2010/main" val="2526451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8BC8A95-C588-45DB-97A9-2D9CDCF00A04}" type="datetime1">
              <a:rPr kumimoji="1" lang="ja-JP" altLang="en-US" smtClean="0"/>
              <a:t>2018/7/12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1B02818-E86B-4C9E-9342-E3AB4675CD66}" type="slidenum">
              <a:rPr kumimoji="1" lang="ja-JP" altLang="en-US" smtClean="0"/>
              <a:t>‹#›</a:t>
            </a:fld>
            <a:endParaRPr kumimoji="1" lang="ja-JP" altLang="en-US"/>
          </a:p>
        </p:txBody>
      </p:sp>
    </p:spTree>
    <p:extLst>
      <p:ext uri="{BB962C8B-B14F-4D97-AF65-F5344CB8AC3E}">
        <p14:creationId xmlns:p14="http://schemas.microsoft.com/office/powerpoint/2010/main" val="3283872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UD デジタル 教科書体 NP-R" panose="02020400000000000000" pitchFamily="18" charset="-128"/>
                <a:ea typeface="UD デジタル 教科書体 NP-R" panose="02020400000000000000" pitchFamily="18" charset="-128"/>
              </a:defRPr>
            </a:lvl1pPr>
          </a:lstStyle>
          <a:p>
            <a:fld id="{A9875784-2D12-4280-942F-20503F7B5E25}" type="datetime1">
              <a:rPr kumimoji="1" lang="ja-JP" altLang="en-US" smtClean="0"/>
              <a:t>2018/7/12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UD デジタル 教科書体 NP-R" panose="02020400000000000000" pitchFamily="18" charset="-128"/>
                <a:ea typeface="UD デジタル 教科書体 NP-R" panose="02020400000000000000" pitchFamily="18" charset="-128"/>
              </a:defRPr>
            </a:lvl1pPr>
          </a:lstStyle>
          <a:p>
            <a:endParaRPr kumimoji="1" lang="ja-JP" altLang="en-US"/>
          </a:p>
        </p:txBody>
      </p:sp>
      <p:sp>
        <p:nvSpPr>
          <p:cNvPr id="6" name="Slide Number Placeholder 5"/>
          <p:cNvSpPr>
            <a:spLocks noGrp="1"/>
          </p:cNvSpPr>
          <p:nvPr>
            <p:ph type="sldNum" sz="quarter" idx="4"/>
          </p:nvPr>
        </p:nvSpPr>
        <p:spPr>
          <a:xfrm>
            <a:off x="7086600" y="-20801"/>
            <a:ext cx="2057400" cy="365125"/>
          </a:xfrm>
          <a:prstGeom prst="rect">
            <a:avLst/>
          </a:prstGeom>
        </p:spPr>
        <p:txBody>
          <a:bodyPr vert="horz" lIns="91440" tIns="45720" rIns="91440" bIns="45720" rtlCol="0" anchor="ctr"/>
          <a:lstStyle>
            <a:lvl1pPr algn="r">
              <a:defRPr sz="2000">
                <a:solidFill>
                  <a:schemeClr val="tx1">
                    <a:tint val="75000"/>
                  </a:schemeClr>
                </a:solidFill>
                <a:latin typeface="UD デジタル 教科書体 NP-R" panose="02020400000000000000" pitchFamily="18" charset="-128"/>
                <a:ea typeface="UD デジタル 教科書体 NP-R" panose="02020400000000000000" pitchFamily="18" charset="-128"/>
              </a:defRPr>
            </a:lvl1pPr>
          </a:lstStyle>
          <a:p>
            <a:fld id="{21B02818-E86B-4C9E-9342-E3AB4675CD66}" type="slidenum">
              <a:rPr kumimoji="1" lang="ja-JP" altLang="en-US" smtClean="0"/>
              <a:pPr/>
              <a:t>‹#›</a:t>
            </a:fld>
            <a:endParaRPr kumimoji="1" lang="ja-JP" altLang="en-US" dirty="0"/>
          </a:p>
        </p:txBody>
      </p:sp>
    </p:spTree>
    <p:extLst>
      <p:ext uri="{BB962C8B-B14F-4D97-AF65-F5344CB8AC3E}">
        <p14:creationId xmlns:p14="http://schemas.microsoft.com/office/powerpoint/2010/main" val="1513523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UD デジタル 教科書体 NP-R" panose="02020400000000000000" pitchFamily="18" charset="-128"/>
          <a:ea typeface="UD デジタル 教科書体 NP-R" panose="02020400000000000000" pitchFamily="18"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UD デジタル 教科書体 NP-R" panose="02020400000000000000" pitchFamily="18" charset="-128"/>
          <a:ea typeface="UD デジタル 教科書体 NP-R" panose="02020400000000000000" pitchFamily="18"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UD デジタル 教科書体 NP-R" panose="02020400000000000000" pitchFamily="18" charset="-128"/>
          <a:ea typeface="UD デジタル 教科書体 NP-R" panose="02020400000000000000" pitchFamily="18"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UD デジタル 教科書体 NP-R" panose="02020400000000000000" pitchFamily="18" charset="-128"/>
          <a:ea typeface="UD デジタル 教科書体 NP-R" panose="02020400000000000000" pitchFamily="18"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UD デジタル 教科書体 NP-R" panose="02020400000000000000" pitchFamily="18" charset="-128"/>
          <a:ea typeface="UD デジタル 教科書体 NP-R" panose="02020400000000000000" pitchFamily="18"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UD デジタル 教科書体 NP-R" panose="02020400000000000000" pitchFamily="18" charset="-128"/>
          <a:ea typeface="UD デジタル 教科書体 NP-R" panose="02020400000000000000" pitchFamily="18"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B7DA5-8F90-4D80-A0AA-F4FC01E347A7}" type="datetime1">
              <a:rPr kumimoji="1" lang="ja-JP" altLang="en-US" smtClean="0"/>
              <a:t>2018/7/12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B4546-072A-4295-8667-A3519A533463}" type="slidenum">
              <a:rPr kumimoji="1" lang="ja-JP" altLang="en-US" smtClean="0"/>
              <a:t>‹#›</a:t>
            </a:fld>
            <a:endParaRPr kumimoji="1" lang="ja-JP" altLang="en-US"/>
          </a:p>
        </p:txBody>
      </p:sp>
    </p:spTree>
    <p:extLst>
      <p:ext uri="{BB962C8B-B14F-4D97-AF65-F5344CB8AC3E}">
        <p14:creationId xmlns:p14="http://schemas.microsoft.com/office/powerpoint/2010/main" val="28026602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www.ndl.go.jp/constitution/shiryo/03/076/076tx.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ndl.go.jp/constitution/shiryo/03/076/076_001l.html" TargetMode="External"/><Relationship Id="rId5" Type="http://schemas.openxmlformats.org/officeDocument/2006/relationships/hyperlink" Target="http://www.ndl.go.jp/constitution/shiryo/03/076a_e/076a_etx.html" TargetMode="External"/><Relationship Id="rId4" Type="http://schemas.openxmlformats.org/officeDocument/2006/relationships/hyperlink" Target="http://www.ndl.go.jp/constitutio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catholicsocialteaching.org.uk/themes/solidarity/"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Framing_(social_scienc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en.wikipedia.org/wiki/Framing_(social_scienc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w2.vatican.va/content/francesco/en/apost_exhortations/documents/papa-francesco_esortazione-ap_20131124_evangelii-gaudium.html"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354BAAC-7AAA-4400-BA3C-2FDFD76DA018}"/>
              </a:ext>
            </a:extLst>
          </p:cNvPr>
          <p:cNvSpPr>
            <a:spLocks noGrp="1"/>
          </p:cNvSpPr>
          <p:nvPr>
            <p:ph type="ctrTitle"/>
          </p:nvPr>
        </p:nvSpPr>
        <p:spPr>
          <a:xfrm>
            <a:off x="221670" y="859718"/>
            <a:ext cx="8700655" cy="1015416"/>
          </a:xfrm>
        </p:spPr>
        <p:txBody>
          <a:bodyPr>
            <a:normAutofit fontScale="90000"/>
          </a:bodyPr>
          <a:lstStyle/>
          <a:p>
            <a:r>
              <a:rPr kumimoji="1" lang="en-US" altLang="ja-JP" dirty="0"/>
              <a:t/>
            </a:r>
            <a:br>
              <a:rPr kumimoji="1" lang="en-US" altLang="ja-JP" dirty="0"/>
            </a:br>
            <a:r>
              <a:rPr kumimoji="1" lang="en-US" altLang="ja-JP" sz="5300" dirty="0"/>
              <a:t>Love God and love People</a:t>
            </a:r>
            <a:br>
              <a:rPr kumimoji="1" lang="en-US" altLang="ja-JP" sz="5300" dirty="0"/>
            </a:br>
            <a:r>
              <a:rPr lang="ja-JP" altLang="en-US" sz="1600" dirty="0"/>
              <a:t>律法全体は、この二つの掟に基づいている。（マタイ </a:t>
            </a:r>
            <a:r>
              <a:rPr lang="en-US" altLang="ja-JP" sz="1600" dirty="0"/>
              <a:t>5</a:t>
            </a:r>
            <a:r>
              <a:rPr lang="ja-JP" altLang="en-US" sz="1600" dirty="0"/>
              <a:t>章</a:t>
            </a:r>
            <a:r>
              <a:rPr lang="en-US" altLang="ja-JP" sz="1600" dirty="0"/>
              <a:t>20</a:t>
            </a:r>
            <a:r>
              <a:rPr lang="ja-JP" altLang="en-US" sz="1600" dirty="0"/>
              <a:t>節 ）</a:t>
            </a:r>
            <a:endParaRPr kumimoji="1" lang="ja-JP" altLang="en-US" sz="1600" dirty="0"/>
          </a:p>
        </p:txBody>
      </p:sp>
      <p:sp>
        <p:nvSpPr>
          <p:cNvPr id="3" name="字幕 2">
            <a:extLst>
              <a:ext uri="{FF2B5EF4-FFF2-40B4-BE49-F238E27FC236}">
                <a16:creationId xmlns:a16="http://schemas.microsoft.com/office/drawing/2014/main" xmlns="" id="{6C039DEE-8208-4B9A-AEB8-20469A0C658F}"/>
              </a:ext>
            </a:extLst>
          </p:cNvPr>
          <p:cNvSpPr>
            <a:spLocks noGrp="1"/>
          </p:cNvSpPr>
          <p:nvPr>
            <p:ph type="subTitle" idx="1"/>
          </p:nvPr>
        </p:nvSpPr>
        <p:spPr>
          <a:xfrm>
            <a:off x="1142998" y="5918478"/>
            <a:ext cx="6858000" cy="867905"/>
          </a:xfrm>
        </p:spPr>
        <p:txBody>
          <a:bodyPr>
            <a:normAutofit/>
          </a:bodyPr>
          <a:lstStyle/>
          <a:p>
            <a:r>
              <a:rPr kumimoji="1" lang="en-US" altLang="ja-JP" dirty="0"/>
              <a:t>2018</a:t>
            </a:r>
            <a:r>
              <a:rPr kumimoji="1" lang="ja-JP" altLang="en-US" dirty="0"/>
              <a:t>分科会 </a:t>
            </a:r>
            <a:r>
              <a:rPr lang="en-US" altLang="ja-JP" dirty="0"/>
              <a:t>#3, </a:t>
            </a:r>
            <a:r>
              <a:rPr lang="en-US" altLang="ja-JP" sz="1400" dirty="0"/>
              <a:t>2018.07.21</a:t>
            </a:r>
          </a:p>
          <a:p>
            <a:r>
              <a:rPr lang="ja-JP" altLang="en-US" sz="1600" dirty="0"/>
              <a:t>齋藤旬</a:t>
            </a:r>
            <a:endParaRPr kumimoji="1" lang="ja-JP" altLang="en-US" sz="1600" dirty="0"/>
          </a:p>
        </p:txBody>
      </p:sp>
      <p:sp>
        <p:nvSpPr>
          <p:cNvPr id="7" name="スライド番号プレースホルダー 6">
            <a:extLst>
              <a:ext uri="{FF2B5EF4-FFF2-40B4-BE49-F238E27FC236}">
                <a16:creationId xmlns:a16="http://schemas.microsoft.com/office/drawing/2014/main" xmlns="" id="{1AD8C04F-A2D8-4A81-A048-EEE225B77119}"/>
              </a:ext>
            </a:extLst>
          </p:cNvPr>
          <p:cNvSpPr>
            <a:spLocks noGrp="1"/>
          </p:cNvSpPr>
          <p:nvPr>
            <p:ph type="sldNum" sz="quarter" idx="12"/>
          </p:nvPr>
        </p:nvSpPr>
        <p:spPr/>
        <p:txBody>
          <a:bodyPr/>
          <a:lstStyle/>
          <a:p>
            <a:fld id="{21B02818-E86B-4C9E-9342-E3AB4675CD66}" type="slidenum">
              <a:rPr kumimoji="1" lang="ja-JP" altLang="en-US" smtClean="0"/>
              <a:pPr/>
              <a:t>1</a:t>
            </a:fld>
            <a:endParaRPr kumimoji="1" lang="ja-JP" altLang="en-US" dirty="0"/>
          </a:p>
        </p:txBody>
      </p:sp>
      <p:sp>
        <p:nvSpPr>
          <p:cNvPr id="8" name="テキスト ボックス 7">
            <a:extLst>
              <a:ext uri="{FF2B5EF4-FFF2-40B4-BE49-F238E27FC236}">
                <a16:creationId xmlns:a16="http://schemas.microsoft.com/office/drawing/2014/main" xmlns="" id="{D800D681-46EA-4366-AED5-991CE3262F4A}"/>
              </a:ext>
            </a:extLst>
          </p:cNvPr>
          <p:cNvSpPr txBox="1"/>
          <p:nvPr/>
        </p:nvSpPr>
        <p:spPr>
          <a:xfrm>
            <a:off x="4051692" y="2403126"/>
            <a:ext cx="4161866" cy="3139321"/>
          </a:xfrm>
          <a:prstGeom prst="rect">
            <a:avLst/>
          </a:prstGeom>
          <a:noFill/>
        </p:spPr>
        <p:txBody>
          <a:bodyPr wrap="square" rtlCol="0">
            <a:spAutoFit/>
          </a:bodyPr>
          <a:lstStyle/>
          <a:p>
            <a:r>
              <a:rPr lang="en-US" altLang="ja-JP" dirty="0"/>
              <a:t>『</a:t>
            </a:r>
            <a:r>
              <a:rPr lang="ja-JP" altLang="en-US" dirty="0"/>
              <a:t>私達の父よ </a:t>
            </a:r>
            <a:r>
              <a:rPr lang="en-US" altLang="ja-JP" dirty="0"/>
              <a:t>--- </a:t>
            </a:r>
            <a:r>
              <a:rPr lang="ja-JP" altLang="en-US" dirty="0"/>
              <a:t>主祷文の考察</a:t>
            </a:r>
            <a:r>
              <a:rPr lang="en-US" altLang="ja-JP" dirty="0"/>
              <a:t>』</a:t>
            </a:r>
          </a:p>
          <a:p>
            <a:r>
              <a:rPr lang="ja-JP" altLang="en-US" dirty="0"/>
              <a:t>　　教皇フランシスコ</a:t>
            </a:r>
            <a:endParaRPr lang="en-US" altLang="ja-JP" dirty="0"/>
          </a:p>
          <a:p>
            <a:endParaRPr lang="en-US" altLang="ja-JP" dirty="0"/>
          </a:p>
          <a:p>
            <a:r>
              <a:rPr lang="en-US" altLang="ja-JP" dirty="0"/>
              <a:t>64</a:t>
            </a:r>
            <a:r>
              <a:rPr lang="ja-JP" altLang="en-US" dirty="0"/>
              <a:t>頁：</a:t>
            </a:r>
            <a:endParaRPr lang="en-US" altLang="ja-JP" dirty="0"/>
          </a:p>
          <a:p>
            <a:r>
              <a:rPr lang="en-US" altLang="ja-JP" dirty="0"/>
              <a:t>Truth means proceeding on a path that becomes wider the more its meaning is explored.</a:t>
            </a:r>
          </a:p>
          <a:p>
            <a:r>
              <a:rPr lang="ja-JP" altLang="en-US" dirty="0"/>
              <a:t>　</a:t>
            </a:r>
            <a:endParaRPr lang="en-US" altLang="ja-JP" dirty="0"/>
          </a:p>
          <a:p>
            <a:r>
              <a:rPr kumimoji="1" lang="ja-JP" altLang="en-US" dirty="0">
                <a:solidFill>
                  <a:srgbClr val="FF0000"/>
                </a:solidFill>
              </a:rPr>
              <a:t>真理とは、その意味を探れば探るほど拡充される一筋の探査経路上で進展していくものです</a:t>
            </a:r>
            <a:r>
              <a:rPr kumimoji="1" lang="ja-JP" altLang="en-US" dirty="0"/>
              <a:t>。</a:t>
            </a:r>
          </a:p>
        </p:txBody>
      </p:sp>
      <p:pic>
        <p:nvPicPr>
          <p:cNvPr id="9" name="コンテンツ プレースホルダー 5">
            <a:extLst>
              <a:ext uri="{FF2B5EF4-FFF2-40B4-BE49-F238E27FC236}">
                <a16:creationId xmlns:a16="http://schemas.microsoft.com/office/drawing/2014/main" xmlns="" id="{900912ED-4559-48CF-A217-7DFBD0687A35}"/>
              </a:ext>
            </a:extLst>
          </p:cNvPr>
          <p:cNvPicPr>
            <a:picLocks noChangeAspect="1"/>
          </p:cNvPicPr>
          <p:nvPr/>
        </p:nvPicPr>
        <p:blipFill>
          <a:blip r:embed="rId3"/>
          <a:stretch>
            <a:fillRect/>
          </a:stretch>
        </p:blipFill>
        <p:spPr>
          <a:xfrm>
            <a:off x="1878840" y="2311798"/>
            <a:ext cx="1987987" cy="3044979"/>
          </a:xfrm>
          <a:prstGeom prst="rect">
            <a:avLst/>
          </a:prstGeom>
        </p:spPr>
      </p:pic>
      <p:sp>
        <p:nvSpPr>
          <p:cNvPr id="10" name="テキスト ボックス 9">
            <a:extLst>
              <a:ext uri="{FF2B5EF4-FFF2-40B4-BE49-F238E27FC236}">
                <a16:creationId xmlns:a16="http://schemas.microsoft.com/office/drawing/2014/main" xmlns="" id="{C33AE4C3-A85D-4FA9-B392-F63B3849464F}"/>
              </a:ext>
            </a:extLst>
          </p:cNvPr>
          <p:cNvSpPr txBox="1"/>
          <p:nvPr/>
        </p:nvSpPr>
        <p:spPr>
          <a:xfrm>
            <a:off x="2045619" y="5370915"/>
            <a:ext cx="1654427" cy="369332"/>
          </a:xfrm>
          <a:prstGeom prst="rect">
            <a:avLst/>
          </a:prstGeom>
          <a:noFill/>
        </p:spPr>
        <p:txBody>
          <a:bodyPr wrap="none" rtlCol="0">
            <a:spAutoFit/>
          </a:bodyPr>
          <a:lstStyle/>
          <a:p>
            <a:r>
              <a:rPr kumimoji="1" lang="en-US" altLang="ja-JP" dirty="0"/>
              <a:t>March 13, 2018</a:t>
            </a:r>
            <a:endParaRPr kumimoji="1" lang="ja-JP" altLang="en-US" dirty="0"/>
          </a:p>
        </p:txBody>
      </p:sp>
      <p:pic>
        <p:nvPicPr>
          <p:cNvPr id="4" name="図 3">
            <a:extLst>
              <a:ext uri="{FF2B5EF4-FFF2-40B4-BE49-F238E27FC236}">
                <a16:creationId xmlns:a16="http://schemas.microsoft.com/office/drawing/2014/main" xmlns="" id="{C350E4FE-31C9-4FA6-9C72-D14C8DAF77A7}"/>
              </a:ext>
            </a:extLst>
          </p:cNvPr>
          <p:cNvPicPr>
            <a:picLocks noChangeAspect="1"/>
          </p:cNvPicPr>
          <p:nvPr/>
        </p:nvPicPr>
        <p:blipFill>
          <a:blip r:embed="rId4"/>
          <a:stretch>
            <a:fillRect/>
          </a:stretch>
        </p:blipFill>
        <p:spPr>
          <a:xfrm>
            <a:off x="1348258" y="3563621"/>
            <a:ext cx="876300" cy="1200150"/>
          </a:xfrm>
          <a:prstGeom prst="rect">
            <a:avLst/>
          </a:prstGeom>
        </p:spPr>
      </p:pic>
    </p:spTree>
    <p:extLst>
      <p:ext uri="{BB962C8B-B14F-4D97-AF65-F5344CB8AC3E}">
        <p14:creationId xmlns:p14="http://schemas.microsoft.com/office/powerpoint/2010/main" val="2413047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8300"/>
            <a:ext cx="7886700" cy="1325563"/>
          </a:xfrm>
        </p:spPr>
        <p:txBody>
          <a:bodyPr>
            <a:normAutofit/>
          </a:bodyPr>
          <a:lstStyle/>
          <a:p>
            <a:pPr algn="ctr"/>
            <a:r>
              <a:rPr kumimoji="1" lang="ja-JP" altLang="en-US" dirty="0"/>
              <a:t>日本国憲法</a:t>
            </a:r>
            <a:r>
              <a:rPr kumimoji="1" lang="en-US" altLang="ja-JP" dirty="0"/>
              <a:t>12</a:t>
            </a:r>
            <a:r>
              <a:rPr kumimoji="1" lang="ja-JP" altLang="en-US" dirty="0"/>
              <a:t>条</a:t>
            </a:r>
            <a:r>
              <a:rPr kumimoji="1" lang="en-US" altLang="ja-JP" dirty="0"/>
              <a:t/>
            </a:r>
            <a:br>
              <a:rPr kumimoji="1" lang="en-US" altLang="ja-JP" dirty="0"/>
            </a:br>
            <a:r>
              <a:rPr kumimoji="1" lang="ja-JP" altLang="en-US" sz="3100" dirty="0"/>
              <a:t>「自由及び権利の保持責任と濫用禁止」</a:t>
            </a:r>
            <a:endParaRPr kumimoji="1" lang="ja-JP" altLang="en-US" dirty="0"/>
          </a:p>
        </p:txBody>
      </p:sp>
      <p:sp>
        <p:nvSpPr>
          <p:cNvPr id="4" name="スライド番号プレースホルダー 3"/>
          <p:cNvSpPr>
            <a:spLocks noGrp="1"/>
          </p:cNvSpPr>
          <p:nvPr>
            <p:ph type="sldNum" sz="quarter" idx="12"/>
          </p:nvPr>
        </p:nvSpPr>
        <p:spPr/>
        <p:txBody>
          <a:bodyPr/>
          <a:lstStyle/>
          <a:p>
            <a:fld id="{21B02818-E86B-4C9E-9342-E3AB4675CD66}" type="slidenum">
              <a:rPr kumimoji="1" lang="ja-JP" altLang="en-US" smtClean="0"/>
              <a:pPr/>
              <a:t>10</a:t>
            </a:fld>
            <a:endParaRPr kumimoji="1" lang="ja-JP" altLang="en-US" dirty="0"/>
          </a:p>
        </p:txBody>
      </p:sp>
      <p:sp>
        <p:nvSpPr>
          <p:cNvPr id="6" name="コンテンツ プレースホルダー 5">
            <a:extLst>
              <a:ext uri="{FF2B5EF4-FFF2-40B4-BE49-F238E27FC236}">
                <a16:creationId xmlns:a16="http://schemas.microsoft.com/office/drawing/2014/main" xmlns="" id="{192364F8-8BDF-4C1E-B319-A2C6D235A6E1}"/>
              </a:ext>
            </a:extLst>
          </p:cNvPr>
          <p:cNvSpPr>
            <a:spLocks noGrp="1"/>
          </p:cNvSpPr>
          <p:nvPr>
            <p:ph idx="1"/>
          </p:nvPr>
        </p:nvSpPr>
        <p:spPr>
          <a:xfrm>
            <a:off x="628650" y="1825624"/>
            <a:ext cx="7777413" cy="4664075"/>
          </a:xfrm>
        </p:spPr>
        <p:txBody>
          <a:bodyPr>
            <a:normAutofit fontScale="62500" lnSpcReduction="20000"/>
          </a:bodyPr>
          <a:lstStyle/>
          <a:p>
            <a:pPr>
              <a:lnSpc>
                <a:spcPct val="120000"/>
              </a:lnSpc>
            </a:pPr>
            <a:r>
              <a:rPr lang="en-US" altLang="ja-JP" dirty="0"/>
              <a:t>GHQ</a:t>
            </a:r>
            <a:r>
              <a:rPr lang="ja-JP" altLang="en-US" dirty="0"/>
              <a:t>原案 </a:t>
            </a:r>
            <a:r>
              <a:rPr lang="en-US" altLang="ja-JP" dirty="0"/>
              <a:t>(1946)</a:t>
            </a:r>
            <a:r>
              <a:rPr lang="ja-JP" altLang="en-US" dirty="0"/>
              <a:t>：</a:t>
            </a:r>
            <a:r>
              <a:rPr lang="en-US" altLang="ja-JP" dirty="0"/>
              <a:t/>
            </a:r>
            <a:br>
              <a:rPr lang="en-US" altLang="ja-JP" dirty="0"/>
            </a:br>
            <a:r>
              <a:rPr lang="ja-JP" altLang="en-US" dirty="0"/>
              <a:t>　</a:t>
            </a:r>
            <a:r>
              <a:rPr lang="en-US" altLang="ja-JP" dirty="0">
                <a:solidFill>
                  <a:srgbClr val="000000"/>
                </a:solidFill>
                <a:latin typeface="ＭＳ Ｐゴシック" panose="020B0600070205080204" pitchFamily="50" charset="-128"/>
                <a:cs typeface="ＭＳ Ｐゴシック" panose="020B0600070205080204" pitchFamily="50" charset="-128"/>
              </a:rPr>
              <a:t>The </a:t>
            </a:r>
            <a:r>
              <a:rPr lang="en-US" altLang="ja-JP" dirty="0">
                <a:solidFill>
                  <a:srgbClr val="FF0000"/>
                </a:solidFill>
                <a:latin typeface="ＭＳ Ｐゴシック" panose="020B0600070205080204" pitchFamily="50" charset="-128"/>
                <a:cs typeface="ＭＳ Ｐゴシック" panose="020B0600070205080204" pitchFamily="50" charset="-128"/>
              </a:rPr>
              <a:t>freedoms</a:t>
            </a:r>
            <a:r>
              <a:rPr lang="en-US" altLang="ja-JP" dirty="0">
                <a:solidFill>
                  <a:srgbClr val="000000"/>
                </a:solidFill>
                <a:latin typeface="ＭＳ Ｐゴシック" panose="020B0600070205080204" pitchFamily="50" charset="-128"/>
                <a:cs typeface="ＭＳ Ｐゴシック" panose="020B0600070205080204" pitchFamily="50" charset="-128"/>
              </a:rPr>
              <a:t>, rights and </a:t>
            </a:r>
            <a:r>
              <a:rPr lang="en-US" altLang="ja-JP" dirty="0">
                <a:solidFill>
                  <a:srgbClr val="FF0000"/>
                </a:solidFill>
                <a:latin typeface="ＭＳ Ｐゴシック" panose="020B0600070205080204" pitchFamily="50" charset="-128"/>
                <a:cs typeface="ＭＳ Ｐゴシック" panose="020B0600070205080204" pitchFamily="50" charset="-128"/>
              </a:rPr>
              <a:t>opportunities</a:t>
            </a:r>
            <a:r>
              <a:rPr lang="en-US" altLang="ja-JP" dirty="0">
                <a:solidFill>
                  <a:srgbClr val="000000"/>
                </a:solidFill>
                <a:latin typeface="ＭＳ Ｐゴシック" panose="020B0600070205080204" pitchFamily="50" charset="-128"/>
                <a:cs typeface="ＭＳ Ｐゴシック" panose="020B0600070205080204" pitchFamily="50" charset="-128"/>
              </a:rPr>
              <a:t> enunciated by this Constitution are maintained by the eternal </a:t>
            </a:r>
            <a:r>
              <a:rPr lang="en-US" altLang="ja-JP" dirty="0">
                <a:solidFill>
                  <a:srgbClr val="FF0000"/>
                </a:solidFill>
                <a:latin typeface="ＭＳ Ｐゴシック" panose="020B0600070205080204" pitchFamily="50" charset="-128"/>
                <a:cs typeface="ＭＳ Ｐゴシック" panose="020B0600070205080204" pitchFamily="50" charset="-128"/>
              </a:rPr>
              <a:t>vigilance</a:t>
            </a:r>
            <a:r>
              <a:rPr lang="en-US" altLang="ja-JP" dirty="0">
                <a:solidFill>
                  <a:srgbClr val="000000"/>
                </a:solidFill>
                <a:latin typeface="ＭＳ Ｐゴシック" panose="020B0600070205080204" pitchFamily="50" charset="-128"/>
                <a:cs typeface="ＭＳ Ｐゴシック" panose="020B0600070205080204" pitchFamily="50" charset="-128"/>
              </a:rPr>
              <a:t> of </a:t>
            </a:r>
            <a:r>
              <a:rPr lang="en-US" altLang="ja-JP" dirty="0">
                <a:solidFill>
                  <a:srgbClr val="FF0000"/>
                </a:solidFill>
                <a:latin typeface="ＭＳ Ｐゴシック" panose="020B0600070205080204" pitchFamily="50" charset="-128"/>
                <a:cs typeface="ＭＳ Ｐゴシック" panose="020B0600070205080204" pitchFamily="50" charset="-128"/>
              </a:rPr>
              <a:t>the people </a:t>
            </a:r>
            <a:r>
              <a:rPr lang="en-US" altLang="ja-JP" dirty="0">
                <a:solidFill>
                  <a:srgbClr val="000000"/>
                </a:solidFill>
                <a:latin typeface="ＭＳ Ｐゴシック" panose="020B0600070205080204" pitchFamily="50" charset="-128"/>
                <a:cs typeface="ＭＳ Ｐゴシック" panose="020B0600070205080204" pitchFamily="50" charset="-128"/>
              </a:rPr>
              <a:t>and involve an </a:t>
            </a:r>
            <a:r>
              <a:rPr lang="en-US" altLang="ja-JP" dirty="0">
                <a:solidFill>
                  <a:srgbClr val="FF0000"/>
                </a:solidFill>
                <a:latin typeface="ＭＳ Ｐゴシック" panose="020B0600070205080204" pitchFamily="50" charset="-128"/>
                <a:cs typeface="ＭＳ Ｐゴシック" panose="020B0600070205080204" pitchFamily="50" charset="-128"/>
              </a:rPr>
              <a:t>obligation</a:t>
            </a:r>
            <a:r>
              <a:rPr lang="en-US" altLang="ja-JP" dirty="0">
                <a:solidFill>
                  <a:srgbClr val="000000"/>
                </a:solidFill>
                <a:latin typeface="ＭＳ Ｐゴシック" panose="020B0600070205080204" pitchFamily="50" charset="-128"/>
                <a:cs typeface="ＭＳ Ｐゴシック" panose="020B0600070205080204" pitchFamily="50" charset="-128"/>
              </a:rPr>
              <a:t> on the part of </a:t>
            </a:r>
            <a:r>
              <a:rPr lang="en-US" altLang="ja-JP" dirty="0">
                <a:solidFill>
                  <a:srgbClr val="FF0000"/>
                </a:solidFill>
                <a:latin typeface="ＭＳ Ｐゴシック" panose="020B0600070205080204" pitchFamily="50" charset="-128"/>
                <a:cs typeface="ＭＳ Ｐゴシック" panose="020B0600070205080204" pitchFamily="50" charset="-128"/>
              </a:rPr>
              <a:t>the people </a:t>
            </a:r>
            <a:r>
              <a:rPr lang="en-US" altLang="ja-JP" dirty="0">
                <a:solidFill>
                  <a:srgbClr val="000000"/>
                </a:solidFill>
                <a:latin typeface="ＭＳ Ｐゴシック" panose="020B0600070205080204" pitchFamily="50" charset="-128"/>
                <a:cs typeface="ＭＳ Ｐゴシック" panose="020B0600070205080204" pitchFamily="50" charset="-128"/>
              </a:rPr>
              <a:t>to prevent their abuse and to employ them always for </a:t>
            </a:r>
            <a:r>
              <a:rPr lang="en-US" altLang="ja-JP" dirty="0">
                <a:solidFill>
                  <a:srgbClr val="FF0000"/>
                </a:solidFill>
                <a:latin typeface="ＭＳ Ｐゴシック" panose="020B0600070205080204" pitchFamily="50" charset="-128"/>
                <a:cs typeface="ＭＳ Ｐゴシック" panose="020B0600070205080204" pitchFamily="50" charset="-128"/>
              </a:rPr>
              <a:t>the</a:t>
            </a:r>
            <a:r>
              <a:rPr lang="en-US" altLang="ja-JP" dirty="0">
                <a:solidFill>
                  <a:srgbClr val="000000"/>
                </a:solidFill>
                <a:latin typeface="ＭＳ Ｐゴシック" panose="020B0600070205080204" pitchFamily="50" charset="-128"/>
                <a:cs typeface="ＭＳ Ｐゴシック" panose="020B0600070205080204" pitchFamily="50" charset="-128"/>
              </a:rPr>
              <a:t> </a:t>
            </a:r>
            <a:r>
              <a:rPr lang="en-US" altLang="ja-JP" dirty="0">
                <a:solidFill>
                  <a:srgbClr val="FF0000"/>
                </a:solidFill>
                <a:latin typeface="ＭＳ Ｐゴシック" panose="020B0600070205080204" pitchFamily="50" charset="-128"/>
                <a:cs typeface="ＭＳ Ｐゴシック" panose="020B0600070205080204" pitchFamily="50" charset="-128"/>
              </a:rPr>
              <a:t>common good</a:t>
            </a:r>
            <a:r>
              <a:rPr lang="en-US" altLang="ja-JP" dirty="0">
                <a:solidFill>
                  <a:srgbClr val="000000"/>
                </a:solidFill>
                <a:latin typeface="ＭＳ Ｐゴシック" panose="020B0600070205080204" pitchFamily="50" charset="-128"/>
                <a:cs typeface="ＭＳ Ｐゴシック" panose="020B0600070205080204" pitchFamily="50" charset="-128"/>
              </a:rPr>
              <a:t>.</a:t>
            </a:r>
          </a:p>
          <a:p>
            <a:pPr>
              <a:lnSpc>
                <a:spcPct val="120000"/>
              </a:lnSpc>
            </a:pPr>
            <a:r>
              <a:rPr lang="ja-JP" altLang="en-US" dirty="0"/>
              <a:t>現行憲法：</a:t>
            </a:r>
            <a:r>
              <a:rPr lang="en-US" altLang="ja-JP" dirty="0"/>
              <a:t/>
            </a:r>
            <a:br>
              <a:rPr lang="en-US" altLang="ja-JP" dirty="0"/>
            </a:br>
            <a:r>
              <a:rPr lang="ja-JP" altLang="en-US" dirty="0"/>
              <a:t>　</a:t>
            </a:r>
            <a:r>
              <a:rPr lang="ja-JP" altLang="ja-JP" dirty="0"/>
              <a:t>この憲法が</a:t>
            </a:r>
            <a:r>
              <a:rPr lang="ja-JP" altLang="ja-JP" dirty="0">
                <a:solidFill>
                  <a:srgbClr val="FF0000"/>
                </a:solidFill>
              </a:rPr>
              <a:t>国民</a:t>
            </a:r>
            <a:r>
              <a:rPr lang="ja-JP" altLang="ja-JP" dirty="0"/>
              <a:t>に保障する</a:t>
            </a:r>
            <a:r>
              <a:rPr lang="ja-JP" altLang="ja-JP" dirty="0">
                <a:solidFill>
                  <a:srgbClr val="FF0000"/>
                </a:solidFill>
              </a:rPr>
              <a:t>自由</a:t>
            </a:r>
            <a:r>
              <a:rPr lang="ja-JP" altLang="ja-JP" dirty="0"/>
              <a:t>及び権利は、</a:t>
            </a:r>
            <a:r>
              <a:rPr lang="ja-JP" altLang="ja-JP" dirty="0">
                <a:solidFill>
                  <a:srgbClr val="FF0000"/>
                </a:solidFill>
              </a:rPr>
              <a:t>国民</a:t>
            </a:r>
            <a:r>
              <a:rPr lang="ja-JP" altLang="ja-JP" dirty="0"/>
              <a:t>の不断の</a:t>
            </a:r>
            <a:r>
              <a:rPr lang="ja-JP" altLang="ja-JP" dirty="0">
                <a:solidFill>
                  <a:srgbClr val="FF0000"/>
                </a:solidFill>
              </a:rPr>
              <a:t>努力</a:t>
            </a:r>
            <a:r>
              <a:rPr lang="ja-JP" altLang="ja-JP" dirty="0"/>
              <a:t>によって、これを</a:t>
            </a:r>
            <a:r>
              <a:rPr lang="ja-JP" altLang="ja-JP" dirty="0">
                <a:solidFill>
                  <a:srgbClr val="FF0000"/>
                </a:solidFill>
              </a:rPr>
              <a:t>保障しなければならない</a:t>
            </a:r>
            <a:r>
              <a:rPr lang="ja-JP" altLang="ja-JP" dirty="0"/>
              <a:t>。又、</a:t>
            </a:r>
            <a:r>
              <a:rPr lang="ja-JP" altLang="ja-JP" dirty="0">
                <a:solidFill>
                  <a:srgbClr val="FF0000"/>
                </a:solidFill>
              </a:rPr>
              <a:t>国民</a:t>
            </a:r>
            <a:r>
              <a:rPr lang="ja-JP" altLang="ja-JP" dirty="0"/>
              <a:t>は、これを濫用してはならないのであって、常に</a:t>
            </a:r>
            <a:r>
              <a:rPr lang="ja-JP" altLang="ja-JP" dirty="0">
                <a:solidFill>
                  <a:srgbClr val="FF0000"/>
                </a:solidFill>
              </a:rPr>
              <a:t>公共の福祉</a:t>
            </a:r>
            <a:r>
              <a:rPr lang="ja-JP" altLang="ja-JP" dirty="0"/>
              <a:t>のためにこれを利用する</a:t>
            </a:r>
            <a:r>
              <a:rPr lang="ja-JP" altLang="ja-JP" dirty="0">
                <a:solidFill>
                  <a:srgbClr val="FF0000"/>
                </a:solidFill>
              </a:rPr>
              <a:t>責任</a:t>
            </a:r>
            <a:r>
              <a:rPr lang="ja-JP" altLang="ja-JP" dirty="0"/>
              <a:t>を</a:t>
            </a:r>
            <a:r>
              <a:rPr lang="ja-JP" altLang="ja-JP" dirty="0" err="1"/>
              <a:t>負ふ</a:t>
            </a:r>
            <a:r>
              <a:rPr lang="ja-JP" altLang="ja-JP" dirty="0"/>
              <a:t>。</a:t>
            </a:r>
            <a:endParaRPr lang="ja-JP" altLang="en-US" dirty="0"/>
          </a:p>
          <a:p>
            <a:pPr>
              <a:lnSpc>
                <a:spcPct val="120000"/>
              </a:lnSpc>
            </a:pPr>
            <a:r>
              <a:rPr lang="ja-JP" altLang="en-US" dirty="0"/>
              <a:t>私の半訳：</a:t>
            </a:r>
            <a:r>
              <a:rPr lang="en-US" altLang="ja-JP" dirty="0"/>
              <a:t/>
            </a:r>
            <a:br>
              <a:rPr lang="en-US" altLang="ja-JP" dirty="0"/>
            </a:br>
            <a:r>
              <a:rPr lang="ja-JP" altLang="en-US" dirty="0"/>
              <a:t>　</a:t>
            </a:r>
            <a:r>
              <a:rPr lang="ja-JP" altLang="ja-JP" dirty="0"/>
              <a:t>この憲法に明示された</a:t>
            </a:r>
            <a:r>
              <a:rPr lang="en-US" altLang="ja-JP" dirty="0">
                <a:solidFill>
                  <a:srgbClr val="FF0000"/>
                </a:solidFill>
              </a:rPr>
              <a:t>t</a:t>
            </a:r>
            <a:r>
              <a:rPr lang="en-US" altLang="ja-JP" dirty="0">
                <a:solidFill>
                  <a:srgbClr val="FF0000"/>
                </a:solidFill>
                <a:latin typeface="ＭＳ Ｐゴシック" panose="020B0600070205080204" pitchFamily="50" charset="-128"/>
                <a:cs typeface="ＭＳ Ｐゴシック" panose="020B0600070205080204" pitchFamily="50" charset="-128"/>
              </a:rPr>
              <a:t>he freedoms</a:t>
            </a:r>
            <a:r>
              <a:rPr lang="en-US" altLang="ja-JP" dirty="0">
                <a:solidFill>
                  <a:srgbClr val="000000"/>
                </a:solidFill>
                <a:latin typeface="ＭＳ Ｐゴシック" panose="020B0600070205080204" pitchFamily="50" charset="-128"/>
                <a:cs typeface="ＭＳ Ｐゴシック" panose="020B0600070205080204" pitchFamily="50" charset="-128"/>
              </a:rPr>
              <a:t>, rights and </a:t>
            </a:r>
            <a:r>
              <a:rPr lang="en-US" altLang="ja-JP" dirty="0">
                <a:solidFill>
                  <a:srgbClr val="FF0000"/>
                </a:solidFill>
                <a:latin typeface="ＭＳ Ｐゴシック" panose="020B0600070205080204" pitchFamily="50" charset="-128"/>
                <a:cs typeface="ＭＳ Ｐゴシック" panose="020B0600070205080204" pitchFamily="50" charset="-128"/>
              </a:rPr>
              <a:t>opportunities</a:t>
            </a:r>
            <a:r>
              <a:rPr lang="ja-JP" altLang="ja-JP" dirty="0"/>
              <a:t>は、</a:t>
            </a:r>
            <a:r>
              <a:rPr lang="en-US" altLang="ja-JP" dirty="0">
                <a:solidFill>
                  <a:srgbClr val="FF0000"/>
                </a:solidFill>
              </a:rPr>
              <a:t>the people</a:t>
            </a:r>
            <a:r>
              <a:rPr lang="ja-JP" altLang="ja-JP" dirty="0"/>
              <a:t>の不断の</a:t>
            </a:r>
            <a:r>
              <a:rPr lang="en-US" altLang="ja-JP" dirty="0">
                <a:solidFill>
                  <a:srgbClr val="FF0000"/>
                </a:solidFill>
              </a:rPr>
              <a:t>vigilance</a:t>
            </a:r>
            <a:r>
              <a:rPr lang="ja-JP" altLang="ja-JP" dirty="0">
                <a:solidFill>
                  <a:srgbClr val="FF0000"/>
                </a:solidFill>
              </a:rPr>
              <a:t>（</a:t>
            </a:r>
            <a:r>
              <a:rPr lang="en-US" altLang="ja-JP" i="1" dirty="0">
                <a:solidFill>
                  <a:srgbClr val="FF0000"/>
                </a:solidFill>
              </a:rPr>
              <a:t>vigilate et orate</a:t>
            </a:r>
            <a:r>
              <a:rPr lang="ja-JP" altLang="en-US" dirty="0">
                <a:solidFill>
                  <a:srgbClr val="FF0000"/>
                </a:solidFill>
              </a:rPr>
              <a:t>）</a:t>
            </a:r>
            <a:r>
              <a:rPr lang="ja-JP" altLang="ja-JP" dirty="0"/>
              <a:t>によって維持され</a:t>
            </a:r>
            <a:r>
              <a:rPr lang="ja-JP" altLang="en-US" dirty="0"/>
              <a:t>る。</a:t>
            </a:r>
            <a:r>
              <a:rPr lang="ja-JP" altLang="ja-JP" dirty="0"/>
              <a:t>また</a:t>
            </a:r>
            <a:r>
              <a:rPr lang="ja-JP" altLang="en-US" dirty="0"/>
              <a:t>、</a:t>
            </a:r>
            <a:r>
              <a:rPr lang="en-US" altLang="ja-JP" dirty="0">
                <a:solidFill>
                  <a:srgbClr val="FF0000"/>
                </a:solidFill>
              </a:rPr>
              <a:t>t</a:t>
            </a:r>
            <a:r>
              <a:rPr lang="en-US" altLang="ja-JP" dirty="0">
                <a:solidFill>
                  <a:srgbClr val="FF0000"/>
                </a:solidFill>
                <a:latin typeface="ＭＳ Ｐゴシック" panose="020B0600070205080204" pitchFamily="50" charset="-128"/>
                <a:cs typeface="ＭＳ Ｐゴシック" panose="020B0600070205080204" pitchFamily="50" charset="-128"/>
              </a:rPr>
              <a:t>he freedoms</a:t>
            </a:r>
            <a:r>
              <a:rPr lang="en-US" altLang="ja-JP" dirty="0">
                <a:solidFill>
                  <a:srgbClr val="000000"/>
                </a:solidFill>
                <a:latin typeface="ＭＳ Ｐゴシック" panose="020B0600070205080204" pitchFamily="50" charset="-128"/>
                <a:cs typeface="ＭＳ Ｐゴシック" panose="020B0600070205080204" pitchFamily="50" charset="-128"/>
              </a:rPr>
              <a:t>, rights and opportunities</a:t>
            </a:r>
            <a:r>
              <a:rPr lang="ja-JP" altLang="ja-JP" dirty="0"/>
              <a:t>を、常に</a:t>
            </a:r>
            <a:r>
              <a:rPr lang="ja-JP" altLang="en-US" dirty="0">
                <a:solidFill>
                  <a:srgbClr val="FF0000"/>
                </a:solidFill>
              </a:rPr>
              <a:t>共通善</a:t>
            </a:r>
            <a:r>
              <a:rPr lang="ja-JP" altLang="ja-JP" dirty="0"/>
              <a:t>の為に</a:t>
            </a:r>
            <a:r>
              <a:rPr lang="ja-JP" altLang="en-US" dirty="0"/>
              <a:t>用い</a:t>
            </a:r>
            <a:r>
              <a:rPr lang="ja-JP" altLang="ja-JP" dirty="0"/>
              <a:t>、濫用しないことが、</a:t>
            </a:r>
            <a:r>
              <a:rPr lang="en-US" altLang="ja-JP" dirty="0">
                <a:solidFill>
                  <a:srgbClr val="FF0000"/>
                </a:solidFill>
              </a:rPr>
              <a:t>the people</a:t>
            </a:r>
            <a:r>
              <a:rPr lang="ja-JP" altLang="ja-JP" dirty="0"/>
              <a:t>に</a:t>
            </a:r>
            <a:r>
              <a:rPr lang="en-US" altLang="ja-JP" dirty="0">
                <a:solidFill>
                  <a:srgbClr val="FF0000"/>
                </a:solidFill>
              </a:rPr>
              <a:t>obligation</a:t>
            </a:r>
            <a:r>
              <a:rPr lang="ja-JP" altLang="ja-JP" dirty="0"/>
              <a:t>として課される。</a:t>
            </a:r>
            <a:endParaRPr lang="ja-JP" altLang="en-US" dirty="0"/>
          </a:p>
        </p:txBody>
      </p:sp>
      <p:sp>
        <p:nvSpPr>
          <p:cNvPr id="3" name="テキスト ボックス 2">
            <a:extLst>
              <a:ext uri="{FF2B5EF4-FFF2-40B4-BE49-F238E27FC236}">
                <a16:creationId xmlns:a16="http://schemas.microsoft.com/office/drawing/2014/main" xmlns="" id="{4438CE1D-CF72-4009-B6E8-788212B65E40}"/>
              </a:ext>
            </a:extLst>
          </p:cNvPr>
          <p:cNvSpPr txBox="1"/>
          <p:nvPr/>
        </p:nvSpPr>
        <p:spPr>
          <a:xfrm>
            <a:off x="2975811" y="6489699"/>
            <a:ext cx="2355132" cy="369332"/>
          </a:xfrm>
          <a:prstGeom prst="rect">
            <a:avLst/>
          </a:prstGeom>
          <a:noFill/>
        </p:spPr>
        <p:txBody>
          <a:bodyPr wrap="none" rtlCol="0">
            <a:spAutoFit/>
          </a:bodyPr>
          <a:lstStyle/>
          <a:p>
            <a:r>
              <a:rPr kumimoji="1" lang="en-US" altLang="ja-JP" dirty="0"/>
              <a:t>the people</a:t>
            </a:r>
            <a:r>
              <a:rPr kumimoji="1" lang="ja-JP" altLang="en-US" dirty="0"/>
              <a:t>が持つ権利</a:t>
            </a:r>
          </a:p>
        </p:txBody>
      </p:sp>
    </p:spTree>
    <p:extLst>
      <p:ext uri="{BB962C8B-B14F-4D97-AF65-F5344CB8AC3E}">
        <p14:creationId xmlns:p14="http://schemas.microsoft.com/office/powerpoint/2010/main" val="52671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dirty="0"/>
              <a:t>日本国憲法</a:t>
            </a:r>
            <a:r>
              <a:rPr kumimoji="1" lang="en-US" altLang="ja-JP" dirty="0"/>
              <a:t>1</a:t>
            </a:r>
            <a:r>
              <a:rPr kumimoji="1" lang="ja-JP" altLang="en-US" dirty="0"/>
              <a:t>３条</a:t>
            </a:r>
            <a:r>
              <a:rPr kumimoji="1" lang="en-US" altLang="ja-JP" dirty="0"/>
              <a:t/>
            </a:r>
            <a:br>
              <a:rPr kumimoji="1" lang="en-US" altLang="ja-JP" dirty="0"/>
            </a:br>
            <a:r>
              <a:rPr kumimoji="1" lang="ja-JP" altLang="en-US" dirty="0"/>
              <a:t>「個人の尊重と公共の福祉」</a:t>
            </a:r>
          </a:p>
        </p:txBody>
      </p:sp>
      <p:sp>
        <p:nvSpPr>
          <p:cNvPr id="3" name="コンテンツ プレースホルダー 2"/>
          <p:cNvSpPr>
            <a:spLocks noGrp="1"/>
          </p:cNvSpPr>
          <p:nvPr>
            <p:ph idx="1"/>
          </p:nvPr>
        </p:nvSpPr>
        <p:spPr>
          <a:xfrm>
            <a:off x="481263" y="1690689"/>
            <a:ext cx="8237621" cy="4802185"/>
          </a:xfrm>
        </p:spPr>
        <p:txBody>
          <a:bodyPr>
            <a:normAutofit/>
          </a:bodyPr>
          <a:lstStyle/>
          <a:p>
            <a:pPr>
              <a:lnSpc>
                <a:spcPct val="120000"/>
              </a:lnSpc>
            </a:pPr>
            <a:r>
              <a:rPr kumimoji="1" lang="en-US" altLang="ja-JP" sz="1600" dirty="0"/>
              <a:t>GHQ</a:t>
            </a:r>
            <a:r>
              <a:rPr kumimoji="1" lang="ja-JP" altLang="en-US" sz="1600" dirty="0"/>
              <a:t>原案 </a:t>
            </a:r>
            <a:r>
              <a:rPr kumimoji="1" lang="en-US" altLang="ja-JP" sz="1600" dirty="0"/>
              <a:t>(1946)</a:t>
            </a:r>
            <a:r>
              <a:rPr kumimoji="1" lang="ja-JP" altLang="en-US" sz="1600" dirty="0"/>
              <a:t>：</a:t>
            </a:r>
            <a:r>
              <a:rPr kumimoji="1" lang="en-US" altLang="ja-JP" sz="1600" dirty="0"/>
              <a:t/>
            </a:r>
            <a:br>
              <a:rPr kumimoji="1" lang="en-US" altLang="ja-JP" sz="1600" dirty="0"/>
            </a:br>
            <a:r>
              <a:rPr kumimoji="1" lang="ja-JP" altLang="en-US" sz="1600" dirty="0"/>
              <a:t>　</a:t>
            </a:r>
            <a:r>
              <a:rPr lang="en-US" altLang="ja-JP" sz="1600" dirty="0">
                <a:solidFill>
                  <a:srgbClr val="FF0000"/>
                </a:solidFill>
              </a:rPr>
              <a:t>The feudal system of Japan shall cease. </a:t>
            </a:r>
            <a:r>
              <a:rPr lang="ja-JP" altLang="en-US" sz="1600" dirty="0"/>
              <a:t>　</a:t>
            </a:r>
            <a:r>
              <a:rPr lang="en-US" altLang="ja-JP" sz="1600" dirty="0"/>
              <a:t>All Japanese </a:t>
            </a:r>
            <a:r>
              <a:rPr lang="en-US" altLang="ja-JP" sz="1600" dirty="0">
                <a:solidFill>
                  <a:srgbClr val="FF0000"/>
                </a:solidFill>
              </a:rPr>
              <a:t>by virtue of their humanity </a:t>
            </a:r>
            <a:r>
              <a:rPr lang="en-US" altLang="ja-JP" sz="1600" dirty="0"/>
              <a:t>shall be respected as individuals. </a:t>
            </a:r>
            <a:r>
              <a:rPr lang="ja-JP" altLang="en-US" sz="1600" dirty="0"/>
              <a:t> </a:t>
            </a:r>
            <a:r>
              <a:rPr lang="en-US" altLang="ja-JP" sz="1600" dirty="0"/>
              <a:t> Their </a:t>
            </a:r>
            <a:r>
              <a:rPr lang="en-US" altLang="ja-JP" sz="1600" dirty="0">
                <a:solidFill>
                  <a:srgbClr val="FF0000"/>
                </a:solidFill>
              </a:rPr>
              <a:t>right to life, liberty and the pursuit of happiness </a:t>
            </a:r>
            <a:r>
              <a:rPr lang="en-US" altLang="ja-JP" sz="1600" dirty="0"/>
              <a:t>within the limits of </a:t>
            </a:r>
            <a:r>
              <a:rPr lang="en-US" altLang="ja-JP" sz="1600" dirty="0">
                <a:solidFill>
                  <a:srgbClr val="FF0000"/>
                </a:solidFill>
              </a:rPr>
              <a:t>the general welfare </a:t>
            </a:r>
            <a:r>
              <a:rPr lang="en-US" altLang="ja-JP" sz="1600" dirty="0"/>
              <a:t>shall be the supreme </a:t>
            </a:r>
            <a:r>
              <a:rPr lang="en-US" altLang="ja-JP" sz="1600" dirty="0">
                <a:solidFill>
                  <a:srgbClr val="FF0000"/>
                </a:solidFill>
              </a:rPr>
              <a:t>consideration</a:t>
            </a:r>
            <a:r>
              <a:rPr lang="en-US" altLang="ja-JP" sz="1600" dirty="0"/>
              <a:t> of all law and of all governmental action. </a:t>
            </a:r>
            <a:endParaRPr lang="en-US" altLang="ja-JP" sz="1600" dirty="0">
              <a:solidFill>
                <a:srgbClr val="000000"/>
              </a:solidFill>
              <a:latin typeface="ＭＳ Ｐゴシック" panose="020B0600070205080204" pitchFamily="50" charset="-128"/>
              <a:cs typeface="ＭＳ Ｐゴシック" panose="020B0600070205080204" pitchFamily="50" charset="-128"/>
            </a:endParaRPr>
          </a:p>
          <a:p>
            <a:pPr>
              <a:lnSpc>
                <a:spcPct val="120000"/>
              </a:lnSpc>
            </a:pPr>
            <a:r>
              <a:rPr lang="ja-JP" altLang="en-US" sz="1600" dirty="0"/>
              <a:t>現行憲法：</a:t>
            </a:r>
            <a:r>
              <a:rPr lang="en-US" altLang="ja-JP" sz="1600" dirty="0"/>
              <a:t/>
            </a:r>
            <a:br>
              <a:rPr lang="en-US" altLang="ja-JP" sz="1600" dirty="0"/>
            </a:br>
            <a:r>
              <a:rPr lang="ja-JP" altLang="en-US" sz="1600" dirty="0"/>
              <a:t>　</a:t>
            </a:r>
            <a:r>
              <a:rPr lang="ja-JP" altLang="ja-JP" sz="1600" kern="0" dirty="0"/>
              <a:t>すべて</a:t>
            </a:r>
            <a:r>
              <a:rPr lang="ja-JP" altLang="ja-JP" sz="1600" kern="0" dirty="0">
                <a:solidFill>
                  <a:srgbClr val="FF0000"/>
                </a:solidFill>
              </a:rPr>
              <a:t>国民</a:t>
            </a:r>
            <a:r>
              <a:rPr lang="ja-JP" altLang="ja-JP" sz="1600" kern="0" dirty="0"/>
              <a:t>は、個人として尊重される。生命、</a:t>
            </a:r>
            <a:r>
              <a:rPr lang="ja-JP" altLang="ja-JP" sz="1600" kern="0" dirty="0">
                <a:solidFill>
                  <a:srgbClr val="FF0000"/>
                </a:solidFill>
              </a:rPr>
              <a:t>自由</a:t>
            </a:r>
            <a:r>
              <a:rPr lang="ja-JP" altLang="ja-JP" sz="1600" kern="0" dirty="0"/>
              <a:t>及び</a:t>
            </a:r>
            <a:r>
              <a:rPr lang="ja-JP" altLang="ja-JP" sz="1600" kern="0" dirty="0">
                <a:solidFill>
                  <a:srgbClr val="FF0000"/>
                </a:solidFill>
              </a:rPr>
              <a:t>幸福</a:t>
            </a:r>
            <a:r>
              <a:rPr lang="ja-JP" altLang="ja-JP" sz="1600" kern="0" dirty="0"/>
              <a:t>追求に対する</a:t>
            </a:r>
            <a:r>
              <a:rPr lang="ja-JP" altLang="ja-JP" sz="1600" kern="0" dirty="0">
                <a:solidFill>
                  <a:srgbClr val="FF0000"/>
                </a:solidFill>
              </a:rPr>
              <a:t>国民</a:t>
            </a:r>
            <a:r>
              <a:rPr lang="ja-JP" altLang="ja-JP" sz="1600" kern="0" dirty="0"/>
              <a:t>の権利については、</a:t>
            </a:r>
            <a:r>
              <a:rPr lang="ja-JP" altLang="ja-JP" sz="1600" kern="0" dirty="0">
                <a:solidFill>
                  <a:srgbClr val="FF0000"/>
                </a:solidFill>
              </a:rPr>
              <a:t>公共の福祉</a:t>
            </a:r>
            <a:r>
              <a:rPr lang="ja-JP" altLang="ja-JP" sz="1600" kern="0" dirty="0"/>
              <a:t>に反しない限り、立法その他の国政の上で、最大の尊重を必要とする</a:t>
            </a:r>
            <a:r>
              <a:rPr lang="ja-JP" altLang="en-US" sz="1600" dirty="0"/>
              <a:t>。</a:t>
            </a:r>
            <a:endParaRPr lang="en-US" altLang="ja-JP" sz="1600" dirty="0"/>
          </a:p>
          <a:p>
            <a:pPr>
              <a:lnSpc>
                <a:spcPct val="120000"/>
              </a:lnSpc>
            </a:pPr>
            <a:r>
              <a:rPr lang="ja-JP" altLang="en-US" sz="1600" dirty="0"/>
              <a:t>私の半訳：</a:t>
            </a:r>
            <a:r>
              <a:rPr lang="en-US" altLang="ja-JP" sz="1600" dirty="0"/>
              <a:t/>
            </a:r>
            <a:br>
              <a:rPr lang="en-US" altLang="ja-JP" sz="1600" dirty="0"/>
            </a:br>
            <a:r>
              <a:rPr lang="ja-JP" altLang="en-US" sz="1600" dirty="0"/>
              <a:t>　</a:t>
            </a:r>
            <a:r>
              <a:rPr lang="ja-JP" altLang="en-US" sz="1600" dirty="0">
                <a:solidFill>
                  <a:srgbClr val="FF0000"/>
                </a:solidFill>
              </a:rPr>
              <a:t>日本の封建制度は廃止されなければならない</a:t>
            </a:r>
            <a:r>
              <a:rPr lang="ja-JP" altLang="ja-JP" sz="1600" dirty="0"/>
              <a:t>。</a:t>
            </a:r>
            <a:r>
              <a:rPr lang="ja-JP" altLang="en-US" sz="1600" dirty="0"/>
              <a:t>すべての</a:t>
            </a:r>
            <a:r>
              <a:rPr lang="ja-JP" altLang="en-US" sz="1600" dirty="0">
                <a:solidFill>
                  <a:srgbClr val="FF0000"/>
                </a:solidFill>
              </a:rPr>
              <a:t>日本人</a:t>
            </a:r>
            <a:r>
              <a:rPr lang="ja-JP" altLang="en-US" sz="1600" dirty="0"/>
              <a:t>は</a:t>
            </a:r>
            <a:r>
              <a:rPr lang="ja-JP" altLang="en-US" sz="1600" dirty="0">
                <a:solidFill>
                  <a:srgbClr val="FF0000"/>
                </a:solidFill>
              </a:rPr>
              <a:t>各の</a:t>
            </a:r>
            <a:r>
              <a:rPr lang="en-US" altLang="ja-JP" sz="1600" dirty="0">
                <a:solidFill>
                  <a:srgbClr val="FF0000"/>
                </a:solidFill>
              </a:rPr>
              <a:t>humanity</a:t>
            </a:r>
            <a:r>
              <a:rPr lang="ja-JP" altLang="en-US" sz="1600" dirty="0">
                <a:solidFill>
                  <a:srgbClr val="FF0000"/>
                </a:solidFill>
              </a:rPr>
              <a:t>が持つ</a:t>
            </a:r>
            <a:r>
              <a:rPr lang="en-US" altLang="ja-JP" sz="1600" dirty="0">
                <a:solidFill>
                  <a:srgbClr val="FF0000"/>
                </a:solidFill>
              </a:rPr>
              <a:t>virtue</a:t>
            </a:r>
            <a:r>
              <a:rPr lang="ja-JP" altLang="en-US" sz="1600" dirty="0">
                <a:solidFill>
                  <a:srgbClr val="FF0000"/>
                </a:solidFill>
              </a:rPr>
              <a:t>により</a:t>
            </a:r>
            <a:r>
              <a:rPr lang="ja-JP" altLang="en-US" sz="1600" dirty="0"/>
              <a:t>、個人として尊重される。</a:t>
            </a:r>
            <a:r>
              <a:rPr lang="ja-JP" altLang="en-US" sz="1600" dirty="0">
                <a:solidFill>
                  <a:srgbClr val="FF0000"/>
                </a:solidFill>
              </a:rPr>
              <a:t>これら日本人がこの世において持つ権利、即ち、肉体的生命、</a:t>
            </a:r>
            <a:r>
              <a:rPr lang="en-US" altLang="ja-JP" sz="1600" dirty="0">
                <a:solidFill>
                  <a:srgbClr val="FF0000"/>
                </a:solidFill>
              </a:rPr>
              <a:t>liberty</a:t>
            </a:r>
            <a:r>
              <a:rPr lang="ja-JP" altLang="en-US" sz="1600" dirty="0">
                <a:solidFill>
                  <a:srgbClr val="FF0000"/>
                </a:solidFill>
              </a:rPr>
              <a:t>及び</a:t>
            </a:r>
            <a:r>
              <a:rPr lang="en-US" altLang="ja-JP" sz="1600" dirty="0">
                <a:solidFill>
                  <a:srgbClr val="FF0000"/>
                </a:solidFill>
              </a:rPr>
              <a:t>happiness</a:t>
            </a:r>
            <a:r>
              <a:rPr lang="ja-JP" altLang="en-US" sz="1600" dirty="0">
                <a:solidFill>
                  <a:srgbClr val="FF0000"/>
                </a:solidFill>
              </a:rPr>
              <a:t>（この世における幸福）追求に関する権利については</a:t>
            </a:r>
            <a:r>
              <a:rPr lang="ja-JP" altLang="en-US" sz="1600" dirty="0"/>
              <a:t>、</a:t>
            </a:r>
            <a:r>
              <a:rPr lang="ja-JP" altLang="ja-JP" sz="1600" kern="0" dirty="0">
                <a:solidFill>
                  <a:srgbClr val="FF0000"/>
                </a:solidFill>
              </a:rPr>
              <a:t>公共の福祉</a:t>
            </a:r>
            <a:r>
              <a:rPr lang="ja-JP" altLang="en-US" sz="1600" kern="0" dirty="0">
                <a:solidFill>
                  <a:srgbClr val="FF0000"/>
                </a:solidFill>
              </a:rPr>
              <a:t>の制限内で</a:t>
            </a:r>
            <a:r>
              <a:rPr lang="ja-JP" altLang="ja-JP" sz="1600" kern="0" dirty="0"/>
              <a:t>、立法その他の国政の上で、最</a:t>
            </a:r>
            <a:r>
              <a:rPr lang="ja-JP" altLang="en-US" sz="1600" kern="0" dirty="0"/>
              <a:t>高</a:t>
            </a:r>
            <a:r>
              <a:rPr lang="ja-JP" altLang="ja-JP" sz="1600" kern="0" dirty="0"/>
              <a:t>の</a:t>
            </a:r>
            <a:r>
              <a:rPr lang="ja-JP" altLang="en-US" sz="1600" kern="0" dirty="0">
                <a:solidFill>
                  <a:srgbClr val="FF0000"/>
                </a:solidFill>
              </a:rPr>
              <a:t>約因</a:t>
            </a:r>
            <a:r>
              <a:rPr lang="ja-JP" altLang="en-US" sz="1600" kern="0" dirty="0"/>
              <a:t>とならなければならない</a:t>
            </a:r>
            <a:r>
              <a:rPr lang="ja-JP" altLang="en-US" sz="1600" dirty="0"/>
              <a:t>。</a:t>
            </a:r>
            <a:endParaRPr kumimoji="1" lang="ja-JP" altLang="en-US" sz="1600" dirty="0"/>
          </a:p>
        </p:txBody>
      </p:sp>
      <p:sp>
        <p:nvSpPr>
          <p:cNvPr id="4" name="スライド番号プレースホルダー 3"/>
          <p:cNvSpPr>
            <a:spLocks noGrp="1"/>
          </p:cNvSpPr>
          <p:nvPr>
            <p:ph type="sldNum" sz="quarter" idx="12"/>
          </p:nvPr>
        </p:nvSpPr>
        <p:spPr/>
        <p:txBody>
          <a:bodyPr/>
          <a:lstStyle/>
          <a:p>
            <a:fld id="{21B02818-E86B-4C9E-9342-E3AB4675CD66}" type="slidenum">
              <a:rPr kumimoji="1" lang="ja-JP" altLang="en-US" smtClean="0"/>
              <a:pPr/>
              <a:t>11</a:t>
            </a:fld>
            <a:endParaRPr kumimoji="1" lang="ja-JP" altLang="en-US" dirty="0"/>
          </a:p>
        </p:txBody>
      </p:sp>
      <p:sp>
        <p:nvSpPr>
          <p:cNvPr id="5" name="テキスト ボックス 4">
            <a:extLst>
              <a:ext uri="{FF2B5EF4-FFF2-40B4-BE49-F238E27FC236}">
                <a16:creationId xmlns:a16="http://schemas.microsoft.com/office/drawing/2014/main" xmlns="" id="{F35F55D3-9014-4892-8B45-2E749CEBFEC0}"/>
              </a:ext>
            </a:extLst>
          </p:cNvPr>
          <p:cNvSpPr txBox="1"/>
          <p:nvPr/>
        </p:nvSpPr>
        <p:spPr>
          <a:xfrm>
            <a:off x="3173541" y="6492874"/>
            <a:ext cx="2162772" cy="369332"/>
          </a:xfrm>
          <a:prstGeom prst="rect">
            <a:avLst/>
          </a:prstGeom>
          <a:noFill/>
        </p:spPr>
        <p:txBody>
          <a:bodyPr wrap="none" rtlCol="0">
            <a:spAutoFit/>
          </a:bodyPr>
          <a:lstStyle/>
          <a:p>
            <a:r>
              <a:rPr kumimoji="1" lang="en-US" altLang="ja-JP" dirty="0"/>
              <a:t>a human</a:t>
            </a:r>
            <a:r>
              <a:rPr kumimoji="1" lang="ja-JP" altLang="en-US" dirty="0"/>
              <a:t>が持つ権利</a:t>
            </a:r>
          </a:p>
        </p:txBody>
      </p:sp>
    </p:spTree>
    <p:extLst>
      <p:ext uri="{BB962C8B-B14F-4D97-AF65-F5344CB8AC3E}">
        <p14:creationId xmlns:p14="http://schemas.microsoft.com/office/powerpoint/2010/main" val="3548109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20618655-1F47-4B18-8C54-219752C21E51}"/>
              </a:ext>
            </a:extLst>
          </p:cNvPr>
          <p:cNvSpPr>
            <a:spLocks noGrp="1"/>
          </p:cNvSpPr>
          <p:nvPr>
            <p:ph type="title"/>
          </p:nvPr>
        </p:nvSpPr>
        <p:spPr>
          <a:xfrm>
            <a:off x="446145" y="368300"/>
            <a:ext cx="8230124" cy="1325563"/>
          </a:xfrm>
        </p:spPr>
        <p:txBody>
          <a:bodyPr>
            <a:noAutofit/>
          </a:bodyPr>
          <a:lstStyle/>
          <a:p>
            <a:pPr algn="ctr"/>
            <a:r>
              <a:rPr kumimoji="1" lang="ja-JP" altLang="en-US" sz="3600" dirty="0"/>
              <a:t>憲法９条は素晴らしいが、</a:t>
            </a:r>
            <a:r>
              <a:rPr kumimoji="1" lang="en-US" altLang="ja-JP" sz="3600" dirty="0"/>
              <a:t/>
            </a:r>
            <a:br>
              <a:rPr kumimoji="1" lang="en-US" altLang="ja-JP" sz="3600" dirty="0"/>
            </a:br>
            <a:r>
              <a:rPr kumimoji="1" lang="ja-JP" altLang="en-US" sz="3600" dirty="0"/>
              <a:t>その他の点では</a:t>
            </a:r>
            <a:r>
              <a:rPr kumimoji="1" lang="en-US" altLang="ja-JP" sz="3600" dirty="0"/>
              <a:t>GHQ</a:t>
            </a:r>
            <a:r>
              <a:rPr kumimoji="1" lang="ja-JP" altLang="en-US" sz="3600" dirty="0"/>
              <a:t>原案を吟味すべき</a:t>
            </a:r>
          </a:p>
        </p:txBody>
      </p:sp>
      <p:pic>
        <p:nvPicPr>
          <p:cNvPr id="5" name="コンテンツ プレースホルダー 4">
            <a:extLst>
              <a:ext uri="{FF2B5EF4-FFF2-40B4-BE49-F238E27FC236}">
                <a16:creationId xmlns:a16="http://schemas.microsoft.com/office/drawing/2014/main" xmlns="" id="{DAE0D2F0-E9F5-454C-8117-34F5645E0A79}"/>
              </a:ext>
            </a:extLst>
          </p:cNvPr>
          <p:cNvPicPr>
            <a:picLocks noGrp="1" noChangeAspect="1"/>
          </p:cNvPicPr>
          <p:nvPr>
            <p:ph idx="1"/>
          </p:nvPr>
        </p:nvPicPr>
        <p:blipFill>
          <a:blip r:embed="rId3"/>
          <a:stretch>
            <a:fillRect/>
          </a:stretch>
        </p:blipFill>
        <p:spPr>
          <a:xfrm>
            <a:off x="2142775" y="1825968"/>
            <a:ext cx="4702641" cy="3484856"/>
          </a:xfrm>
          <a:prstGeom prst="rect">
            <a:avLst/>
          </a:prstGeom>
        </p:spPr>
      </p:pic>
      <p:sp>
        <p:nvSpPr>
          <p:cNvPr id="4" name="スライド番号プレースホルダー 3">
            <a:extLst>
              <a:ext uri="{FF2B5EF4-FFF2-40B4-BE49-F238E27FC236}">
                <a16:creationId xmlns:a16="http://schemas.microsoft.com/office/drawing/2014/main" xmlns="" id="{97B49B2A-AC2A-4E13-9FCB-CC0F094D4278}"/>
              </a:ext>
            </a:extLst>
          </p:cNvPr>
          <p:cNvSpPr>
            <a:spLocks noGrp="1"/>
          </p:cNvSpPr>
          <p:nvPr>
            <p:ph type="sldNum" sz="quarter" idx="12"/>
          </p:nvPr>
        </p:nvSpPr>
        <p:spPr/>
        <p:txBody>
          <a:bodyPr/>
          <a:lstStyle/>
          <a:p>
            <a:fld id="{21B02818-E86B-4C9E-9342-E3AB4675CD66}" type="slidenum">
              <a:rPr kumimoji="1" lang="ja-JP" altLang="en-US" smtClean="0"/>
              <a:pPr/>
              <a:t>12</a:t>
            </a:fld>
            <a:endParaRPr kumimoji="1" lang="ja-JP" altLang="en-US" dirty="0"/>
          </a:p>
        </p:txBody>
      </p:sp>
      <p:sp>
        <p:nvSpPr>
          <p:cNvPr id="6" name="テキスト ボックス 5">
            <a:extLst>
              <a:ext uri="{FF2B5EF4-FFF2-40B4-BE49-F238E27FC236}">
                <a16:creationId xmlns:a16="http://schemas.microsoft.com/office/drawing/2014/main" xmlns="" id="{D2A6CE52-86CA-4958-A36B-44D8D6D8F581}"/>
              </a:ext>
            </a:extLst>
          </p:cNvPr>
          <p:cNvSpPr txBox="1"/>
          <p:nvPr/>
        </p:nvSpPr>
        <p:spPr>
          <a:xfrm>
            <a:off x="203732" y="5642521"/>
            <a:ext cx="9171100" cy="923330"/>
          </a:xfrm>
          <a:prstGeom prst="rect">
            <a:avLst/>
          </a:prstGeom>
          <a:noFill/>
        </p:spPr>
        <p:txBody>
          <a:bodyPr wrap="none" rtlCol="0">
            <a:spAutoFit/>
          </a:bodyPr>
          <a:lstStyle/>
          <a:p>
            <a:r>
              <a:rPr kumimoji="1" lang="ja-JP" altLang="en-US" dirty="0">
                <a:hlinkClick r:id="rId4"/>
              </a:rPr>
              <a:t>上記のサイト</a:t>
            </a:r>
            <a:r>
              <a:rPr kumimoji="1" lang="ja-JP" altLang="en-US" dirty="0"/>
              <a:t>には</a:t>
            </a:r>
            <a:r>
              <a:rPr kumimoji="1" lang="en-US" altLang="ja-JP" dirty="0"/>
              <a:t>GHQ</a:t>
            </a:r>
            <a:r>
              <a:rPr kumimoji="1" lang="ja-JP" altLang="en-US" dirty="0"/>
              <a:t>原案（</a:t>
            </a:r>
            <a:r>
              <a:rPr kumimoji="1" lang="ja-JP" altLang="en-US" dirty="0">
                <a:hlinkClick r:id="rId5"/>
              </a:rPr>
              <a:t>英文</a:t>
            </a:r>
            <a:r>
              <a:rPr kumimoji="1" lang="ja-JP" altLang="en-US" dirty="0"/>
              <a:t>）と（</a:t>
            </a:r>
            <a:r>
              <a:rPr kumimoji="1" lang="ja-JP" altLang="en-US" dirty="0">
                <a:hlinkClick r:id="rId6"/>
              </a:rPr>
              <a:t>外務省試訳原本</a:t>
            </a:r>
            <a:r>
              <a:rPr kumimoji="1" lang="ja-JP" altLang="en-US" dirty="0"/>
              <a:t>と</a:t>
            </a:r>
            <a:r>
              <a:rPr kumimoji="1" lang="ja-JP" altLang="en-US" dirty="0">
                <a:hlinkClick r:id="rId7"/>
              </a:rPr>
              <a:t>テキスト</a:t>
            </a:r>
            <a:r>
              <a:rPr kumimoji="1" lang="ja-JP" altLang="en-US" dirty="0"/>
              <a:t>）が載っています。</a:t>
            </a:r>
            <a:endParaRPr kumimoji="1" lang="en-US" altLang="ja-JP" dirty="0"/>
          </a:p>
          <a:p>
            <a:r>
              <a:rPr kumimoji="1" lang="ja-JP" altLang="en-US" dirty="0"/>
              <a:t>各自、当時の外務省試訳を検討し、半訳し直してみてはいかが？　</a:t>
            </a:r>
            <a:endParaRPr kumimoji="1" lang="en-US" altLang="ja-JP" dirty="0"/>
          </a:p>
          <a:p>
            <a:r>
              <a:rPr kumimoji="1" lang="ja-JP" altLang="en-US" dirty="0"/>
              <a:t>そうすれば、日本語の語彙が西洋言語の半分しかないことが良く分かります。</a:t>
            </a:r>
          </a:p>
        </p:txBody>
      </p:sp>
    </p:spTree>
    <p:extLst>
      <p:ext uri="{BB962C8B-B14F-4D97-AF65-F5344CB8AC3E}">
        <p14:creationId xmlns:p14="http://schemas.microsoft.com/office/powerpoint/2010/main" val="3590530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xmlns="" id="{AEDDD6AC-8414-4B81-BC77-E29801E22149}"/>
              </a:ext>
            </a:extLst>
          </p:cNvPr>
          <p:cNvSpPr>
            <a:spLocks noGrp="1"/>
          </p:cNvSpPr>
          <p:nvPr>
            <p:ph type="title"/>
          </p:nvPr>
        </p:nvSpPr>
        <p:spPr/>
        <p:txBody>
          <a:bodyPr>
            <a:normAutofit/>
          </a:bodyPr>
          <a:lstStyle/>
          <a:p>
            <a:r>
              <a:rPr kumimoji="1" lang="en-US" altLang="ja-JP" dirty="0">
                <a:hlinkClick r:id="rId3"/>
              </a:rPr>
              <a:t>Solidarity</a:t>
            </a:r>
            <a:r>
              <a:rPr lang="ja-JP" altLang="en-US" dirty="0"/>
              <a:t>（連帯原理）</a:t>
            </a:r>
            <a:r>
              <a:rPr kumimoji="1" lang="en-US" altLang="ja-JP" dirty="0"/>
              <a:t/>
            </a:r>
            <a:br>
              <a:rPr kumimoji="1" lang="en-US" altLang="ja-JP" dirty="0"/>
            </a:br>
            <a:r>
              <a:rPr lang="en-US" altLang="ja-JP" sz="2200" dirty="0"/>
              <a:t>Saint John Paul II - </a:t>
            </a:r>
            <a:r>
              <a:rPr lang="en-US" altLang="ja-JP" sz="2200" dirty="0" err="1"/>
              <a:t>Sollicitudo</a:t>
            </a:r>
            <a:r>
              <a:rPr lang="en-US" altLang="ja-JP" sz="2200" dirty="0"/>
              <a:t> rei </a:t>
            </a:r>
            <a:r>
              <a:rPr lang="en-US" altLang="ja-JP" sz="2200" dirty="0" err="1"/>
              <a:t>socialis</a:t>
            </a:r>
            <a:r>
              <a:rPr lang="en-US" altLang="ja-JP" sz="2200" dirty="0"/>
              <a:t> (1987)</a:t>
            </a:r>
            <a:endParaRPr kumimoji="1" lang="ja-JP" altLang="en-US" dirty="0"/>
          </a:p>
        </p:txBody>
      </p:sp>
      <p:sp>
        <p:nvSpPr>
          <p:cNvPr id="6" name="コンテンツ プレースホルダー 5"/>
          <p:cNvSpPr>
            <a:spLocks noGrp="1"/>
          </p:cNvSpPr>
          <p:nvPr>
            <p:ph sz="half" idx="1"/>
          </p:nvPr>
        </p:nvSpPr>
        <p:spPr>
          <a:xfrm>
            <a:off x="142613" y="1600200"/>
            <a:ext cx="4353187" cy="4525963"/>
          </a:xfrm>
        </p:spPr>
        <p:txBody>
          <a:bodyPr>
            <a:normAutofit/>
          </a:bodyPr>
          <a:lstStyle/>
          <a:p>
            <a:pPr marL="0" indent="0" algn="just">
              <a:buNone/>
            </a:pPr>
            <a:r>
              <a:rPr lang="en-US" altLang="ja-JP" sz="2000" dirty="0"/>
              <a:t>Solidarity "is not a feeling of vague compassion or shallow distress at the misfortunes of so many people, both near and far. On the contrary, it is a firm and persevering determination </a:t>
            </a:r>
            <a:r>
              <a:rPr lang="en-US" altLang="ja-JP" sz="2000" dirty="0">
                <a:solidFill>
                  <a:srgbClr val="FF0000"/>
                </a:solidFill>
              </a:rPr>
              <a:t>to commit oneself to the common good</a:t>
            </a:r>
            <a:r>
              <a:rPr lang="en-US" altLang="ja-JP" sz="2000" dirty="0"/>
              <a:t>; that is to say to the good of all and of each individual, because we are all really responsible for all"</a:t>
            </a:r>
          </a:p>
          <a:p>
            <a:pPr algn="just"/>
            <a:endParaRPr kumimoji="1" lang="ja-JP" altLang="en-US" sz="2000" dirty="0"/>
          </a:p>
        </p:txBody>
      </p:sp>
      <p:sp>
        <p:nvSpPr>
          <p:cNvPr id="7" name="コンテンツ プレースホルダー 6"/>
          <p:cNvSpPr>
            <a:spLocks noGrp="1"/>
          </p:cNvSpPr>
          <p:nvPr>
            <p:ph sz="half" idx="2"/>
          </p:nvPr>
        </p:nvSpPr>
        <p:spPr>
          <a:xfrm>
            <a:off x="4648200" y="1600200"/>
            <a:ext cx="4328020" cy="4525963"/>
          </a:xfrm>
        </p:spPr>
        <p:txBody>
          <a:bodyPr>
            <a:noAutofit/>
          </a:bodyPr>
          <a:lstStyle/>
          <a:p>
            <a:pPr marL="0" indent="0" algn="just">
              <a:buNone/>
            </a:pPr>
            <a:r>
              <a:rPr kumimoji="1" lang="en-US" altLang="ja-JP" sz="2000" dirty="0"/>
              <a:t>Solidarity</a:t>
            </a:r>
            <a:r>
              <a:rPr kumimoji="1" lang="ja-JP" altLang="en-US" sz="2000" dirty="0"/>
              <a:t>とは</a:t>
            </a:r>
            <a:endParaRPr kumimoji="1" lang="en-US" altLang="ja-JP" sz="2000" dirty="0"/>
          </a:p>
          <a:p>
            <a:pPr marL="0" indent="0" algn="just">
              <a:buNone/>
            </a:pPr>
            <a:r>
              <a:rPr kumimoji="1" lang="ja-JP" altLang="en-US" sz="2000" dirty="0"/>
              <a:t>「至る所に存在する無数の人々の不幸、災いに対する曖昧な同情の念でもなければ、浅薄な形ばかりの悲痛の思いでもありません。むしろそれは、確固とした決意であり、</a:t>
            </a:r>
            <a:r>
              <a:rPr kumimoji="1" lang="ja-JP" altLang="en-US" sz="2000" dirty="0">
                <a:solidFill>
                  <a:srgbClr val="FF0000"/>
                </a:solidFill>
              </a:rPr>
              <a:t>共通善に向かって </a:t>
            </a:r>
            <a:r>
              <a:rPr kumimoji="1" lang="en-US" altLang="ja-JP" sz="2000" dirty="0"/>
              <a:t>--- </a:t>
            </a:r>
            <a:r>
              <a:rPr kumimoji="1" lang="ja-JP" altLang="en-US" sz="2000" dirty="0"/>
              <a:t>即ち私達は、全ての人々に対して重い</a:t>
            </a:r>
            <a:r>
              <a:rPr kumimoji="1" lang="en-US" altLang="ja-JP" sz="2000" dirty="0"/>
              <a:t>responsibility</a:t>
            </a:r>
            <a:r>
              <a:rPr kumimoji="1" lang="ja-JP" altLang="en-US" sz="2000" dirty="0"/>
              <a:t>を負うが故に、個々の人間の善に向かい、尚且つ、人類全体の善に向かって </a:t>
            </a:r>
            <a:r>
              <a:rPr kumimoji="1" lang="en-US" altLang="ja-JP" sz="2000" dirty="0"/>
              <a:t>--- </a:t>
            </a:r>
            <a:r>
              <a:rPr kumimoji="1" lang="ja-JP" altLang="en-US" sz="2000" dirty="0">
                <a:solidFill>
                  <a:srgbClr val="FF0000"/>
                </a:solidFill>
              </a:rPr>
              <a:t>自らを</a:t>
            </a:r>
            <a:r>
              <a:rPr kumimoji="1" lang="en-US" altLang="ja-JP" sz="2000" dirty="0">
                <a:solidFill>
                  <a:srgbClr val="FF0000"/>
                </a:solidFill>
              </a:rPr>
              <a:t>commit</a:t>
            </a:r>
            <a:r>
              <a:rPr kumimoji="1" lang="ja-JP" altLang="en-US" sz="2000" dirty="0">
                <a:solidFill>
                  <a:srgbClr val="FF0000"/>
                </a:solidFill>
              </a:rPr>
              <a:t>するべき</a:t>
            </a:r>
            <a:r>
              <a:rPr kumimoji="1" lang="ja-JP" altLang="en-US" sz="2000" dirty="0"/>
              <a:t>であるとする堅固で持続的な決意なのです。」 </a:t>
            </a:r>
            <a:endParaRPr kumimoji="1" lang="en-US" altLang="ja-JP" sz="2000" dirty="0"/>
          </a:p>
          <a:p>
            <a:pPr marL="0" indent="0" algn="just">
              <a:buNone/>
            </a:pPr>
            <a:r>
              <a:rPr kumimoji="1" lang="ja-JP" altLang="en-US" sz="2000" dirty="0"/>
              <a:t>（故 山田経三神父の訳をもとに半訳）</a:t>
            </a:r>
          </a:p>
        </p:txBody>
      </p:sp>
      <p:sp>
        <p:nvSpPr>
          <p:cNvPr id="2" name="スライド番号プレースホルダー 1">
            <a:extLst>
              <a:ext uri="{FF2B5EF4-FFF2-40B4-BE49-F238E27FC236}">
                <a16:creationId xmlns:a16="http://schemas.microsoft.com/office/drawing/2014/main" xmlns="" id="{274BE13F-371F-4F08-A01A-2121C03FE696}"/>
              </a:ext>
            </a:extLst>
          </p:cNvPr>
          <p:cNvSpPr>
            <a:spLocks noGrp="1"/>
          </p:cNvSpPr>
          <p:nvPr>
            <p:ph type="sldNum" sz="quarter" idx="12"/>
          </p:nvPr>
        </p:nvSpPr>
        <p:spPr/>
        <p:txBody>
          <a:bodyPr/>
          <a:lstStyle/>
          <a:p>
            <a:fld id="{E7BB4546-072A-4295-8667-A3519A533463}" type="slidenum">
              <a:rPr lang="ja-JP" altLang="en-US" smtClean="0"/>
              <a:pPr/>
              <a:t>13</a:t>
            </a:fld>
            <a:endParaRPr lang="ja-JP" altLang="en-US" dirty="0"/>
          </a:p>
        </p:txBody>
      </p:sp>
    </p:spTree>
    <p:extLst>
      <p:ext uri="{BB962C8B-B14F-4D97-AF65-F5344CB8AC3E}">
        <p14:creationId xmlns:p14="http://schemas.microsoft.com/office/powerpoint/2010/main" val="3327469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97DDA8CF-A624-4B71-B07E-790C9AE3E113}"/>
              </a:ext>
            </a:extLst>
          </p:cNvPr>
          <p:cNvSpPr>
            <a:spLocks noGrp="1"/>
          </p:cNvSpPr>
          <p:nvPr>
            <p:ph type="title"/>
          </p:nvPr>
        </p:nvSpPr>
        <p:spPr>
          <a:xfrm>
            <a:off x="457200" y="274638"/>
            <a:ext cx="8229600" cy="515776"/>
          </a:xfrm>
        </p:spPr>
        <p:txBody>
          <a:bodyPr>
            <a:normAutofit fontScale="90000"/>
          </a:bodyPr>
          <a:lstStyle/>
          <a:p>
            <a:r>
              <a:rPr kumimoji="1" lang="en-US" altLang="ja-JP" dirty="0"/>
              <a:t>Subsidiarity</a:t>
            </a:r>
            <a:endParaRPr kumimoji="1" lang="ja-JP" altLang="en-US" dirty="0"/>
          </a:p>
        </p:txBody>
      </p:sp>
      <p:sp>
        <p:nvSpPr>
          <p:cNvPr id="6" name="コンテンツ プレースホルダー 5">
            <a:extLst>
              <a:ext uri="{FF2B5EF4-FFF2-40B4-BE49-F238E27FC236}">
                <a16:creationId xmlns:a16="http://schemas.microsoft.com/office/drawing/2014/main" xmlns="" id="{B2DF7823-5F5D-4229-94E9-A02954D4289C}"/>
              </a:ext>
            </a:extLst>
          </p:cNvPr>
          <p:cNvSpPr>
            <a:spLocks noGrp="1"/>
          </p:cNvSpPr>
          <p:nvPr>
            <p:ph sz="half" idx="1"/>
          </p:nvPr>
        </p:nvSpPr>
        <p:spPr>
          <a:xfrm>
            <a:off x="92990" y="1383632"/>
            <a:ext cx="4402810" cy="4525963"/>
          </a:xfrm>
        </p:spPr>
        <p:txBody>
          <a:bodyPr>
            <a:noAutofit/>
          </a:bodyPr>
          <a:lstStyle/>
          <a:p>
            <a:pPr marL="0" indent="0" algn="just">
              <a:buNone/>
            </a:pPr>
            <a:r>
              <a:rPr lang="en-US" altLang="ja-JP" sz="1800" b="1" u="sng" dirty="0"/>
              <a:t>79.</a:t>
            </a:r>
            <a:r>
              <a:rPr lang="en-US" altLang="ja-JP" sz="1800" dirty="0"/>
              <a:t> As history abundantly proves, it is true that on account of changed conditions many things which were done by small associations in former times cannot be done now save by large associations. Still, that most weighty principle, which cannot be set aside or changed, remains fixed and unshaken in social philosophy: Just as it is gravely wrong to take from individuals what they can accomplish by their own initiative and industry and give it to the community, so also </a:t>
            </a:r>
            <a:r>
              <a:rPr lang="en-US" altLang="ja-JP" sz="1800" dirty="0">
                <a:solidFill>
                  <a:srgbClr val="FF0000"/>
                </a:solidFill>
              </a:rPr>
              <a:t>it is an injustice and at the same time a grave evil and disturbance of right order to assign to a greater and higher association what lesser and subordinate organizations can do. </a:t>
            </a:r>
            <a:r>
              <a:rPr lang="en-US" altLang="ja-JP" sz="1800" dirty="0"/>
              <a:t>For every social activity ought of its very nature to furnish help to the members of the body social, and never destroy and absorb them. </a:t>
            </a:r>
            <a:endParaRPr lang="ja-JP" altLang="ja-JP" sz="1800" dirty="0"/>
          </a:p>
        </p:txBody>
      </p:sp>
      <p:sp>
        <p:nvSpPr>
          <p:cNvPr id="7" name="コンテンツ プレースホルダー 6">
            <a:extLst>
              <a:ext uri="{FF2B5EF4-FFF2-40B4-BE49-F238E27FC236}">
                <a16:creationId xmlns:a16="http://schemas.microsoft.com/office/drawing/2014/main" xmlns="" id="{70BB3643-3DC2-4E6B-8029-AAB08CE78CB7}"/>
              </a:ext>
            </a:extLst>
          </p:cNvPr>
          <p:cNvSpPr>
            <a:spLocks noGrp="1"/>
          </p:cNvSpPr>
          <p:nvPr>
            <p:ph sz="half" idx="2"/>
          </p:nvPr>
        </p:nvSpPr>
        <p:spPr>
          <a:xfrm>
            <a:off x="4648200" y="1383632"/>
            <a:ext cx="4038600" cy="4525963"/>
          </a:xfrm>
        </p:spPr>
        <p:txBody>
          <a:bodyPr>
            <a:noAutofit/>
          </a:bodyPr>
          <a:lstStyle/>
          <a:p>
            <a:pPr marL="0" indent="0">
              <a:buNone/>
            </a:pPr>
            <a:r>
              <a:rPr lang="en-US" altLang="ja-JP" sz="1600" b="1" u="sng" dirty="0"/>
              <a:t>79. </a:t>
            </a:r>
            <a:r>
              <a:rPr lang="en-US" altLang="ja-JP" sz="1600" dirty="0"/>
              <a:t> </a:t>
            </a:r>
            <a:r>
              <a:rPr lang="ja-JP" altLang="ja-JP" sz="1600" dirty="0"/>
              <a:t>歴史の多くの事例が証明しているように、社会的諸条件の進展の結果、以前には小さな団体が引き受けていた多くの事柄が、今日では大きな団体でなければ実行不能であることは、確かに事実である。しかしながら、もっとも重要な原則、即ち、決して無視されたり変更されたりしてはいけない、不動、つまり社会哲学において揺るぎない原則がある。それはつまり、個々人が彼ら自らのイニシアチブと産業によって完遂しうる事柄を、彼らから奪い、コミュニティーに与えることは重大な過ちであるということ、つまり、</a:t>
            </a:r>
            <a:r>
              <a:rPr lang="ja-JP" altLang="ja-JP" sz="1600" dirty="0">
                <a:solidFill>
                  <a:srgbClr val="FF0000"/>
                </a:solidFill>
              </a:rPr>
              <a:t>小さな下位組織が為し得る事柄を、大きな上位組織にアサインすることは、不正義であり、同時に</a:t>
            </a:r>
            <a:r>
              <a:rPr lang="en-US" altLang="ja-JP" sz="1600" dirty="0">
                <a:solidFill>
                  <a:srgbClr val="FF0000"/>
                </a:solidFill>
              </a:rPr>
              <a:t>right order</a:t>
            </a:r>
            <a:r>
              <a:rPr lang="ja-JP" altLang="ja-JP" sz="1600" dirty="0">
                <a:solidFill>
                  <a:srgbClr val="FF0000"/>
                </a:solidFill>
              </a:rPr>
              <a:t>の攪乱であり深刻な悪そのものであるという原理である</a:t>
            </a:r>
            <a:r>
              <a:rPr lang="ja-JP" altLang="ja-JP" sz="1600" dirty="0"/>
              <a:t>。なぜならば、全ての社会活動の本来の目的は、社会という”体”の成員に支援を与えることであり、決して彼らを破壊したり飲み込んだりすることではないからである。</a:t>
            </a:r>
          </a:p>
        </p:txBody>
      </p:sp>
      <p:sp>
        <p:nvSpPr>
          <p:cNvPr id="4" name="スライド番号プレースホルダー 3">
            <a:extLst>
              <a:ext uri="{FF2B5EF4-FFF2-40B4-BE49-F238E27FC236}">
                <a16:creationId xmlns:a16="http://schemas.microsoft.com/office/drawing/2014/main" xmlns="" id="{4FC657F4-77B2-48D2-ACF4-46E94FA95C09}"/>
              </a:ext>
            </a:extLst>
          </p:cNvPr>
          <p:cNvSpPr>
            <a:spLocks noGrp="1"/>
          </p:cNvSpPr>
          <p:nvPr>
            <p:ph type="sldNum" sz="quarter" idx="12"/>
          </p:nvPr>
        </p:nvSpPr>
        <p:spPr/>
        <p:txBody>
          <a:bodyPr/>
          <a:lstStyle/>
          <a:p>
            <a:fld id="{E7BB4546-072A-4295-8667-A3519A533463}" type="slidenum">
              <a:rPr lang="ja-JP" altLang="en-US" smtClean="0"/>
              <a:pPr/>
              <a:t>14</a:t>
            </a:fld>
            <a:endParaRPr lang="ja-JP" altLang="en-US" dirty="0"/>
          </a:p>
        </p:txBody>
      </p:sp>
      <p:sp>
        <p:nvSpPr>
          <p:cNvPr id="5" name="正方形/長方形 4">
            <a:extLst>
              <a:ext uri="{FF2B5EF4-FFF2-40B4-BE49-F238E27FC236}">
                <a16:creationId xmlns:a16="http://schemas.microsoft.com/office/drawing/2014/main" xmlns="" id="{6B01583A-DED8-441A-BB16-2DBC55FCA891}"/>
              </a:ext>
            </a:extLst>
          </p:cNvPr>
          <p:cNvSpPr/>
          <p:nvPr/>
        </p:nvSpPr>
        <p:spPr>
          <a:xfrm>
            <a:off x="2371240" y="790414"/>
            <a:ext cx="4572000" cy="469359"/>
          </a:xfrm>
          <a:prstGeom prst="rect">
            <a:avLst/>
          </a:prstGeom>
        </p:spPr>
        <p:txBody>
          <a:bodyPr>
            <a:spAutoFit/>
          </a:bodyPr>
          <a:lstStyle/>
          <a:p>
            <a:pPr algn="ctr">
              <a:spcAft>
                <a:spcPts val="0"/>
              </a:spcAft>
            </a:pPr>
            <a:r>
              <a:rPr lang="ja-JP" altLang="ja-JP" sz="1400" b="1" u="sng" kern="0" dirty="0">
                <a:latin typeface="Century" panose="02040604050505020304" pitchFamily="18" charset="0"/>
                <a:cs typeface="ＭＳ Ｐゴシック" panose="020B0600070205080204" pitchFamily="50" charset="-128"/>
              </a:rPr>
              <a:t>補完性原理（Principle of Subsidiarity）とは何か。</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r>
              <a:rPr lang="ja-JP" altLang="ja-JP" sz="1050" b="1" kern="0" dirty="0">
                <a:latin typeface="Century" panose="02040604050505020304" pitchFamily="18" charset="0"/>
                <a:cs typeface="ＭＳ Ｐゴシック" panose="020B0600070205080204" pitchFamily="50" charset="-128"/>
              </a:rPr>
              <a:t>1931年発行のローマ教皇</a:t>
            </a:r>
            <a:r>
              <a:rPr lang="ja-JP" altLang="en-US" sz="1050" b="1" kern="0" dirty="0">
                <a:latin typeface="Century" panose="02040604050505020304" pitchFamily="18" charset="0"/>
                <a:cs typeface="ＭＳ Ｐゴシック" panose="020B0600070205080204" pitchFamily="50" charset="-128"/>
              </a:rPr>
              <a:t>ピウス</a:t>
            </a:r>
            <a:r>
              <a:rPr lang="en-US" altLang="ja-JP" sz="1050" b="1" kern="0" dirty="0">
                <a:latin typeface="Century" panose="02040604050505020304" pitchFamily="18" charset="0"/>
                <a:cs typeface="ＭＳ Ｐゴシック" panose="020B0600070205080204" pitchFamily="50" charset="-128"/>
              </a:rPr>
              <a:t>11</a:t>
            </a:r>
            <a:r>
              <a:rPr lang="ja-JP" altLang="en-US" sz="1050" b="1" kern="0" dirty="0">
                <a:latin typeface="Century" panose="02040604050505020304" pitchFamily="18" charset="0"/>
                <a:cs typeface="ＭＳ Ｐゴシック" panose="020B0600070205080204" pitchFamily="50" charset="-128"/>
              </a:rPr>
              <a:t>世</a:t>
            </a:r>
            <a:r>
              <a:rPr lang="ja-JP" altLang="ja-JP" sz="1050" b="1" kern="0" dirty="0">
                <a:latin typeface="Century" panose="02040604050505020304" pitchFamily="18" charset="0"/>
                <a:cs typeface="ＭＳ Ｐゴシック" panose="020B0600070205080204" pitchFamily="50" charset="-128"/>
              </a:rPr>
              <a:t>回勅「クアドラジェジモ　アンノ」の７９節</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545288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39CC3A0-D1CB-4FBD-8763-D13BEB836778}"/>
              </a:ext>
            </a:extLst>
          </p:cNvPr>
          <p:cNvSpPr>
            <a:spLocks noGrp="1"/>
          </p:cNvSpPr>
          <p:nvPr>
            <p:ph type="title"/>
          </p:nvPr>
        </p:nvSpPr>
        <p:spPr/>
        <p:txBody>
          <a:bodyPr/>
          <a:lstStyle/>
          <a:p>
            <a:pPr algn="ctr"/>
            <a:r>
              <a:rPr kumimoji="1" lang="ja-JP" altLang="en-US" dirty="0"/>
              <a:t>主祷文の</a:t>
            </a:r>
            <a:r>
              <a:rPr kumimoji="1" lang="en-US" altLang="ja-JP" dirty="0"/>
              <a:t>axiom</a:t>
            </a:r>
            <a:br>
              <a:rPr kumimoji="1" lang="en-US" altLang="ja-JP" dirty="0"/>
            </a:br>
            <a:r>
              <a:rPr kumimoji="1" lang="en-US" altLang="ja-JP" sz="1600" dirty="0" err="1"/>
              <a:t>axiom</a:t>
            </a:r>
            <a:r>
              <a:rPr kumimoji="1" lang="ja-JP" altLang="en-US" sz="1600" dirty="0"/>
              <a:t>：真実であると認められている原理。数学・論理学における「公理」</a:t>
            </a:r>
            <a:endParaRPr kumimoji="1" lang="ja-JP" altLang="en-US" dirty="0"/>
          </a:p>
        </p:txBody>
      </p:sp>
      <p:sp>
        <p:nvSpPr>
          <p:cNvPr id="4" name="スライド番号プレースホルダー 3">
            <a:extLst>
              <a:ext uri="{FF2B5EF4-FFF2-40B4-BE49-F238E27FC236}">
                <a16:creationId xmlns:a16="http://schemas.microsoft.com/office/drawing/2014/main" xmlns="" id="{19FA5DF5-F0DB-4B6F-9550-603939EF894B}"/>
              </a:ext>
            </a:extLst>
          </p:cNvPr>
          <p:cNvSpPr>
            <a:spLocks noGrp="1"/>
          </p:cNvSpPr>
          <p:nvPr>
            <p:ph type="sldNum" sz="quarter" idx="12"/>
          </p:nvPr>
        </p:nvSpPr>
        <p:spPr/>
        <p:txBody>
          <a:bodyPr/>
          <a:lstStyle/>
          <a:p>
            <a:fld id="{21B02818-E86B-4C9E-9342-E3AB4675CD66}" type="slidenum">
              <a:rPr kumimoji="1" lang="ja-JP" altLang="en-US" smtClean="0"/>
              <a:pPr/>
              <a:t>2</a:t>
            </a:fld>
            <a:endParaRPr kumimoji="1" lang="ja-JP" altLang="en-US" dirty="0"/>
          </a:p>
        </p:txBody>
      </p:sp>
      <p:sp>
        <p:nvSpPr>
          <p:cNvPr id="5" name="テキスト ボックス 4">
            <a:extLst>
              <a:ext uri="{FF2B5EF4-FFF2-40B4-BE49-F238E27FC236}">
                <a16:creationId xmlns:a16="http://schemas.microsoft.com/office/drawing/2014/main" xmlns="" id="{64D07858-E800-45D3-A038-1BEEA86C04E0}"/>
              </a:ext>
            </a:extLst>
          </p:cNvPr>
          <p:cNvSpPr txBox="1"/>
          <p:nvPr/>
        </p:nvSpPr>
        <p:spPr>
          <a:xfrm>
            <a:off x="2373976" y="2351039"/>
            <a:ext cx="6647974" cy="2585323"/>
          </a:xfrm>
          <a:prstGeom prst="rect">
            <a:avLst/>
          </a:prstGeom>
          <a:noFill/>
        </p:spPr>
        <p:txBody>
          <a:bodyPr wrap="none" rtlCol="0">
            <a:spAutoFit/>
          </a:bodyPr>
          <a:lstStyle/>
          <a:p>
            <a:r>
              <a:rPr kumimoji="1" lang="ja-JP" altLang="en-US" dirty="0">
                <a:latin typeface="UD Digi Kyokasho NP-R" panose="020B0400000000000000" pitchFamily="18" charset="-128"/>
                <a:ea typeface="UD Digi Kyokasho NP-R" panose="020B0400000000000000" pitchFamily="18" charset="-128"/>
              </a:rPr>
              <a:t>天におられるわたしたちの父よ、</a:t>
            </a:r>
            <a:r>
              <a:rPr kumimoji="1" lang="ja-JP" altLang="en-US" dirty="0" err="1">
                <a:latin typeface="UD Digi Kyokasho NP-R" panose="020B0400000000000000" pitchFamily="18" charset="-128"/>
                <a:ea typeface="UD Digi Kyokasho NP-R" panose="020B0400000000000000" pitchFamily="18" charset="-128"/>
              </a:rPr>
              <a:t>み</a:t>
            </a:r>
            <a:r>
              <a:rPr kumimoji="1" lang="ja-JP" altLang="en-US" dirty="0">
                <a:latin typeface="UD Digi Kyokasho NP-R" panose="020B0400000000000000" pitchFamily="18" charset="-128"/>
                <a:ea typeface="UD Digi Kyokasho NP-R" panose="020B0400000000000000" pitchFamily="18" charset="-128"/>
              </a:rPr>
              <a:t>名が聖とされますように。</a:t>
            </a:r>
          </a:p>
          <a:p>
            <a:r>
              <a:rPr kumimoji="1" lang="ja-JP" altLang="en-US" dirty="0">
                <a:latin typeface="UD Digi Kyokasho NP-R" panose="020B0400000000000000" pitchFamily="18" charset="-128"/>
                <a:ea typeface="UD Digi Kyokasho NP-R" panose="020B0400000000000000" pitchFamily="18" charset="-128"/>
              </a:rPr>
              <a:t>み国が来ますように。</a:t>
            </a:r>
            <a:endParaRPr kumimoji="1" lang="en-US" altLang="ja-JP" dirty="0">
              <a:latin typeface="UD Digi Kyokasho NP-R" panose="020B0400000000000000" pitchFamily="18" charset="-128"/>
              <a:ea typeface="UD Digi Kyokasho NP-R" panose="020B0400000000000000" pitchFamily="18" charset="-128"/>
            </a:endParaRPr>
          </a:p>
          <a:p>
            <a:endParaRPr kumimoji="1" lang="ja-JP" altLang="en-US" dirty="0">
              <a:latin typeface="UD Digi Kyokasho NP-R" panose="020B0400000000000000" pitchFamily="18" charset="-128"/>
              <a:ea typeface="UD Digi Kyokasho NP-R" panose="020B0400000000000000" pitchFamily="18" charset="-128"/>
            </a:endParaRPr>
          </a:p>
          <a:p>
            <a:r>
              <a:rPr kumimoji="1" lang="ja-JP" altLang="en-US" dirty="0">
                <a:latin typeface="UD Digi Kyokasho NP-R" panose="020B0400000000000000" pitchFamily="18" charset="-128"/>
                <a:ea typeface="UD Digi Kyokasho NP-R" panose="020B0400000000000000" pitchFamily="18" charset="-128"/>
              </a:rPr>
              <a:t>みこころが天に行われるとおり地にも行われますように。</a:t>
            </a:r>
          </a:p>
          <a:p>
            <a:endParaRPr kumimoji="1" lang="en-US" altLang="ja-JP" dirty="0">
              <a:latin typeface="UD Digi Kyokasho NP-R" panose="020B0400000000000000" pitchFamily="18" charset="-128"/>
              <a:ea typeface="UD Digi Kyokasho NP-R" panose="020B0400000000000000" pitchFamily="18" charset="-128"/>
            </a:endParaRPr>
          </a:p>
          <a:p>
            <a:r>
              <a:rPr kumimoji="1" lang="ja-JP" altLang="en-US" dirty="0">
                <a:latin typeface="UD Digi Kyokasho NP-R" panose="020B0400000000000000" pitchFamily="18" charset="-128"/>
                <a:ea typeface="UD Digi Kyokasho NP-R" panose="020B0400000000000000" pitchFamily="18" charset="-128"/>
              </a:rPr>
              <a:t>わたしたちの日ごとの糧を今日もお与えください。</a:t>
            </a:r>
          </a:p>
          <a:p>
            <a:r>
              <a:rPr kumimoji="1" lang="ja-JP" altLang="en-US" dirty="0">
                <a:latin typeface="UD Digi Kyokasho NP-R" panose="020B0400000000000000" pitchFamily="18" charset="-128"/>
                <a:ea typeface="UD Digi Kyokasho NP-R" panose="020B0400000000000000" pitchFamily="18" charset="-128"/>
              </a:rPr>
              <a:t>わたしたちの罪をおゆるしください。</a:t>
            </a:r>
          </a:p>
          <a:p>
            <a:r>
              <a:rPr kumimoji="1" lang="ja-JP" altLang="en-US" dirty="0">
                <a:latin typeface="UD Digi Kyokasho NP-R" panose="020B0400000000000000" pitchFamily="18" charset="-128"/>
                <a:ea typeface="UD Digi Kyokasho NP-R" panose="020B0400000000000000" pitchFamily="18" charset="-128"/>
              </a:rPr>
              <a:t>わたしたちも人をゆるします。</a:t>
            </a:r>
          </a:p>
          <a:p>
            <a:r>
              <a:rPr kumimoji="1" lang="ja-JP" altLang="en-US" dirty="0">
                <a:latin typeface="UD Digi Kyokasho NP-R" panose="020B0400000000000000" pitchFamily="18" charset="-128"/>
                <a:ea typeface="UD Digi Kyokasho NP-R" panose="020B0400000000000000" pitchFamily="18" charset="-128"/>
              </a:rPr>
              <a:t>わたしたちを誘惑におちいらせず、悪からお救いください。</a:t>
            </a:r>
          </a:p>
        </p:txBody>
      </p:sp>
      <p:grpSp>
        <p:nvGrpSpPr>
          <p:cNvPr id="14" name="グループ化 13">
            <a:extLst>
              <a:ext uri="{FF2B5EF4-FFF2-40B4-BE49-F238E27FC236}">
                <a16:creationId xmlns:a16="http://schemas.microsoft.com/office/drawing/2014/main" xmlns="" id="{938A9A0F-8497-408D-B584-A6D91C866CE8}"/>
              </a:ext>
            </a:extLst>
          </p:cNvPr>
          <p:cNvGrpSpPr/>
          <p:nvPr/>
        </p:nvGrpSpPr>
        <p:grpSpPr>
          <a:xfrm>
            <a:off x="662058" y="2351039"/>
            <a:ext cx="1711918" cy="2476683"/>
            <a:chOff x="662058" y="2351039"/>
            <a:chExt cx="1711918" cy="2476683"/>
          </a:xfrm>
        </p:grpSpPr>
        <p:sp>
          <p:nvSpPr>
            <p:cNvPr id="6" name="左中かっこ 5">
              <a:extLst>
                <a:ext uri="{FF2B5EF4-FFF2-40B4-BE49-F238E27FC236}">
                  <a16:creationId xmlns:a16="http://schemas.microsoft.com/office/drawing/2014/main" xmlns="" id="{9C495C75-5326-4069-9BDE-CB8E4068801D}"/>
                </a:ext>
              </a:extLst>
            </p:cNvPr>
            <p:cNvSpPr/>
            <p:nvPr/>
          </p:nvSpPr>
          <p:spPr>
            <a:xfrm>
              <a:off x="2193010" y="2351039"/>
              <a:ext cx="180966" cy="64788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UD Digi Kyokasho NP-R" panose="020B0400000000000000" pitchFamily="18" charset="-128"/>
                <a:ea typeface="UD Digi Kyokasho NP-R" panose="020B0400000000000000" pitchFamily="18" charset="-128"/>
              </a:endParaRPr>
            </a:p>
          </p:txBody>
        </p:sp>
        <p:sp>
          <p:nvSpPr>
            <p:cNvPr id="7" name="左中かっこ 6">
              <a:extLst>
                <a:ext uri="{FF2B5EF4-FFF2-40B4-BE49-F238E27FC236}">
                  <a16:creationId xmlns:a16="http://schemas.microsoft.com/office/drawing/2014/main" xmlns="" id="{2C91428E-4E28-4225-B3FF-7F28D046E058}"/>
                </a:ext>
              </a:extLst>
            </p:cNvPr>
            <p:cNvSpPr/>
            <p:nvPr/>
          </p:nvSpPr>
          <p:spPr>
            <a:xfrm>
              <a:off x="2193010" y="3780758"/>
              <a:ext cx="180966" cy="104696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UD Digi Kyokasho NP-R" panose="020B0400000000000000" pitchFamily="18" charset="-128"/>
                <a:ea typeface="UD Digi Kyokasho NP-R" panose="020B0400000000000000" pitchFamily="18" charset="-128"/>
              </a:endParaRPr>
            </a:p>
          </p:txBody>
        </p:sp>
        <p:sp>
          <p:nvSpPr>
            <p:cNvPr id="9" name="テキスト ボックス 8">
              <a:extLst>
                <a:ext uri="{FF2B5EF4-FFF2-40B4-BE49-F238E27FC236}">
                  <a16:creationId xmlns:a16="http://schemas.microsoft.com/office/drawing/2014/main" xmlns="" id="{6881A9F9-702E-49E9-8829-CF618B593FEA}"/>
                </a:ext>
              </a:extLst>
            </p:cNvPr>
            <p:cNvSpPr txBox="1"/>
            <p:nvPr/>
          </p:nvSpPr>
          <p:spPr>
            <a:xfrm>
              <a:off x="947393" y="2437091"/>
              <a:ext cx="1112805" cy="369332"/>
            </a:xfrm>
            <a:prstGeom prst="rect">
              <a:avLst/>
            </a:prstGeom>
            <a:noFill/>
          </p:spPr>
          <p:txBody>
            <a:bodyPr wrap="none" rtlCol="0">
              <a:spAutoFit/>
            </a:bodyPr>
            <a:lstStyle/>
            <a:p>
              <a:r>
                <a:rPr kumimoji="1" lang="en-US" altLang="ja-JP" dirty="0">
                  <a:latin typeface="UD Digi Kyokasho NP-R" panose="020B0400000000000000" pitchFamily="18" charset="-128"/>
                  <a:ea typeface="UD Digi Kyokasho NP-R" panose="020B0400000000000000" pitchFamily="18" charset="-128"/>
                </a:rPr>
                <a:t>love God</a:t>
              </a:r>
              <a:endParaRPr kumimoji="1" lang="ja-JP" altLang="en-US" dirty="0">
                <a:latin typeface="UD Digi Kyokasho NP-R" panose="020B0400000000000000" pitchFamily="18" charset="-128"/>
                <a:ea typeface="UD Digi Kyokasho NP-R" panose="020B0400000000000000" pitchFamily="18" charset="-128"/>
              </a:endParaRPr>
            </a:p>
          </p:txBody>
        </p:sp>
        <p:sp>
          <p:nvSpPr>
            <p:cNvPr id="10" name="テキスト ボックス 9">
              <a:extLst>
                <a:ext uri="{FF2B5EF4-FFF2-40B4-BE49-F238E27FC236}">
                  <a16:creationId xmlns:a16="http://schemas.microsoft.com/office/drawing/2014/main" xmlns="" id="{C919ED20-9659-4F35-8B13-9C5F71228B2C}"/>
                </a:ext>
              </a:extLst>
            </p:cNvPr>
            <p:cNvSpPr txBox="1"/>
            <p:nvPr/>
          </p:nvSpPr>
          <p:spPr>
            <a:xfrm>
              <a:off x="662058" y="4119574"/>
              <a:ext cx="1398140" cy="369332"/>
            </a:xfrm>
            <a:prstGeom prst="rect">
              <a:avLst/>
            </a:prstGeom>
            <a:noFill/>
          </p:spPr>
          <p:txBody>
            <a:bodyPr wrap="none" rtlCol="0">
              <a:spAutoFit/>
            </a:bodyPr>
            <a:lstStyle/>
            <a:p>
              <a:r>
                <a:rPr kumimoji="1" lang="en-US" altLang="ja-JP" dirty="0">
                  <a:latin typeface="UD Digi Kyokasho NP-R" panose="020B0400000000000000" pitchFamily="18" charset="-128"/>
                  <a:ea typeface="UD Digi Kyokasho NP-R" panose="020B0400000000000000" pitchFamily="18" charset="-128"/>
                </a:rPr>
                <a:t>love people</a:t>
              </a:r>
              <a:endParaRPr kumimoji="1" lang="ja-JP" altLang="en-US" dirty="0">
                <a:latin typeface="UD Digi Kyokasho NP-R" panose="020B0400000000000000" pitchFamily="18" charset="-128"/>
                <a:ea typeface="UD Digi Kyokasho NP-R" panose="020B0400000000000000" pitchFamily="18" charset="-128"/>
              </a:endParaRPr>
            </a:p>
          </p:txBody>
        </p:sp>
      </p:grpSp>
      <p:grpSp>
        <p:nvGrpSpPr>
          <p:cNvPr id="15" name="グループ化 14">
            <a:extLst>
              <a:ext uri="{FF2B5EF4-FFF2-40B4-BE49-F238E27FC236}">
                <a16:creationId xmlns:a16="http://schemas.microsoft.com/office/drawing/2014/main" xmlns="" id="{C7A7C170-1254-43EE-BC6E-79343D3BA49B}"/>
              </a:ext>
            </a:extLst>
          </p:cNvPr>
          <p:cNvGrpSpPr/>
          <p:nvPr/>
        </p:nvGrpSpPr>
        <p:grpSpPr>
          <a:xfrm>
            <a:off x="0" y="3061194"/>
            <a:ext cx="7488172" cy="677844"/>
            <a:chOff x="0" y="3061194"/>
            <a:chExt cx="7488172" cy="677844"/>
          </a:xfrm>
        </p:grpSpPr>
        <p:sp>
          <p:nvSpPr>
            <p:cNvPr id="8" name="左中かっこ 7">
              <a:extLst>
                <a:ext uri="{FF2B5EF4-FFF2-40B4-BE49-F238E27FC236}">
                  <a16:creationId xmlns:a16="http://schemas.microsoft.com/office/drawing/2014/main" xmlns="" id="{600168EB-8704-40DC-B176-D770E4615800}"/>
                </a:ext>
              </a:extLst>
            </p:cNvPr>
            <p:cNvSpPr/>
            <p:nvPr/>
          </p:nvSpPr>
          <p:spPr>
            <a:xfrm>
              <a:off x="2193010" y="3061194"/>
              <a:ext cx="180966" cy="64788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UD Digi Kyokasho NP-R" panose="020B0400000000000000" pitchFamily="18" charset="-128"/>
                <a:ea typeface="UD Digi Kyokasho NP-R" panose="020B0400000000000000" pitchFamily="18" charset="-128"/>
              </a:endParaRPr>
            </a:p>
          </p:txBody>
        </p:sp>
        <p:sp>
          <p:nvSpPr>
            <p:cNvPr id="11" name="テキスト ボックス 10">
              <a:extLst>
                <a:ext uri="{FF2B5EF4-FFF2-40B4-BE49-F238E27FC236}">
                  <a16:creationId xmlns:a16="http://schemas.microsoft.com/office/drawing/2014/main" xmlns="" id="{12F7391B-3B85-46BA-8970-62B4B2B2A297}"/>
                </a:ext>
              </a:extLst>
            </p:cNvPr>
            <p:cNvSpPr txBox="1"/>
            <p:nvPr/>
          </p:nvSpPr>
          <p:spPr>
            <a:xfrm>
              <a:off x="0" y="3120256"/>
              <a:ext cx="2201701" cy="523220"/>
            </a:xfrm>
            <a:prstGeom prst="rect">
              <a:avLst/>
            </a:prstGeom>
            <a:noFill/>
          </p:spPr>
          <p:txBody>
            <a:bodyPr wrap="square" rtlCol="0">
              <a:spAutoFit/>
            </a:bodyPr>
            <a:lstStyle/>
            <a:p>
              <a:r>
                <a:rPr kumimoji="1" lang="ja-JP" altLang="en-US" sz="1400" dirty="0">
                  <a:solidFill>
                    <a:srgbClr val="FF0000"/>
                  </a:solidFill>
                  <a:latin typeface="UD Digi Kyokasho NP-R" panose="020B0400000000000000" pitchFamily="18" charset="-128"/>
                  <a:ea typeface="UD Digi Kyokasho NP-R" panose="020B0400000000000000" pitchFamily="18" charset="-128"/>
                </a:rPr>
                <a:t>み国が来る以前に、もし二律背反となった時は</a:t>
              </a:r>
              <a:endParaRPr kumimoji="1" lang="en-US" altLang="ja-JP" sz="1400" dirty="0">
                <a:solidFill>
                  <a:srgbClr val="FF0000"/>
                </a:solidFill>
                <a:latin typeface="UD Digi Kyokasho NP-R" panose="020B0400000000000000" pitchFamily="18" charset="-128"/>
                <a:ea typeface="UD Digi Kyokasho NP-R" panose="020B0400000000000000" pitchFamily="18" charset="-128"/>
              </a:endParaRPr>
            </a:p>
          </p:txBody>
        </p:sp>
        <p:sp>
          <p:nvSpPr>
            <p:cNvPr id="12" name="テキスト ボックス 11">
              <a:extLst>
                <a:ext uri="{FF2B5EF4-FFF2-40B4-BE49-F238E27FC236}">
                  <a16:creationId xmlns:a16="http://schemas.microsoft.com/office/drawing/2014/main" xmlns="" id="{D7A10797-8139-4783-989D-E4507D1F3E50}"/>
                </a:ext>
              </a:extLst>
            </p:cNvPr>
            <p:cNvSpPr txBox="1"/>
            <p:nvPr/>
          </p:nvSpPr>
          <p:spPr>
            <a:xfrm>
              <a:off x="3868270" y="3431261"/>
              <a:ext cx="3619902" cy="307777"/>
            </a:xfrm>
            <a:prstGeom prst="rect">
              <a:avLst/>
            </a:prstGeom>
            <a:noFill/>
          </p:spPr>
          <p:txBody>
            <a:bodyPr wrap="none" rtlCol="0">
              <a:spAutoFit/>
            </a:bodyPr>
            <a:lstStyle/>
            <a:p>
              <a:r>
                <a:rPr kumimoji="1" lang="en-US" altLang="ja-JP" sz="1400" dirty="0">
                  <a:solidFill>
                    <a:srgbClr val="FF0000"/>
                  </a:solidFill>
                  <a:latin typeface="UD Digi Kyokasho NP-R" panose="020B0400000000000000" pitchFamily="18" charset="-128"/>
                  <a:ea typeface="UD Digi Kyokasho NP-R" panose="020B0400000000000000" pitchFamily="18" charset="-128"/>
                </a:rPr>
                <a:t>justice</a:t>
              </a:r>
              <a:r>
                <a:rPr kumimoji="1" lang="ja-JP" altLang="en-US" sz="1400" dirty="0">
                  <a:solidFill>
                    <a:srgbClr val="FF0000"/>
                  </a:solidFill>
                  <a:latin typeface="UD Digi Kyokasho NP-R" panose="020B0400000000000000" pitchFamily="18" charset="-128"/>
                  <a:ea typeface="UD Digi Kyokasho NP-R" panose="020B0400000000000000" pitchFamily="18" charset="-128"/>
                </a:rPr>
                <a:t>ではなく</a:t>
              </a:r>
              <a:r>
                <a:rPr kumimoji="1" lang="en-US" altLang="ja-JP" sz="1400" dirty="0">
                  <a:solidFill>
                    <a:srgbClr val="FF0000"/>
                  </a:solidFill>
                  <a:latin typeface="UD Digi Kyokasho NP-R" panose="020B0400000000000000" pitchFamily="18" charset="-128"/>
                  <a:ea typeface="UD Digi Kyokasho NP-R" panose="020B0400000000000000" pitchFamily="18" charset="-128"/>
                </a:rPr>
                <a:t>righteousness</a:t>
              </a:r>
              <a:r>
                <a:rPr kumimoji="1" lang="ja-JP" altLang="en-US" sz="1400" dirty="0">
                  <a:solidFill>
                    <a:srgbClr val="FF0000"/>
                  </a:solidFill>
                  <a:latin typeface="UD Digi Kyokasho NP-R" panose="020B0400000000000000" pitchFamily="18" charset="-128"/>
                  <a:ea typeface="UD Digi Kyokasho NP-R" panose="020B0400000000000000" pitchFamily="18" charset="-128"/>
                </a:rPr>
                <a:t>を採用する</a:t>
              </a:r>
            </a:p>
          </p:txBody>
        </p:sp>
      </p:grpSp>
    </p:spTree>
    <p:extLst>
      <p:ext uri="{BB962C8B-B14F-4D97-AF65-F5344CB8AC3E}">
        <p14:creationId xmlns:p14="http://schemas.microsoft.com/office/powerpoint/2010/main" val="300811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529EBC2-250A-4EA0-AA9C-45C5452F3373}"/>
              </a:ext>
            </a:extLst>
          </p:cNvPr>
          <p:cNvSpPr>
            <a:spLocks noGrp="1"/>
          </p:cNvSpPr>
          <p:nvPr>
            <p:ph type="title"/>
          </p:nvPr>
        </p:nvSpPr>
        <p:spPr>
          <a:xfrm>
            <a:off x="628650" y="573707"/>
            <a:ext cx="7886700" cy="1215581"/>
          </a:xfrm>
        </p:spPr>
        <p:txBody>
          <a:bodyPr>
            <a:normAutofit/>
          </a:bodyPr>
          <a:lstStyle/>
          <a:p>
            <a:pPr algn="ctr"/>
            <a:r>
              <a:rPr kumimoji="1" lang="en-US" altLang="ja-JP" dirty="0"/>
              <a:t>human understanding</a:t>
            </a:r>
            <a:br>
              <a:rPr kumimoji="1" lang="en-US" altLang="ja-JP" dirty="0"/>
            </a:br>
            <a:r>
              <a:rPr kumimoji="1" lang="ja-JP" altLang="en-US" sz="2400" dirty="0"/>
              <a:t>「</a:t>
            </a:r>
            <a:r>
              <a:rPr lang="ja-JP" altLang="en-US" sz="2000" dirty="0"/>
              <a:t>人間知性がどれほどの範囲内において確実性を持ちうるのか」</a:t>
            </a:r>
            <a:endParaRPr kumimoji="1" lang="ja-JP" altLang="en-US" dirty="0"/>
          </a:p>
        </p:txBody>
      </p:sp>
      <p:pic>
        <p:nvPicPr>
          <p:cNvPr id="8" name="コンテンツ プレースホルダー 7">
            <a:extLst>
              <a:ext uri="{FF2B5EF4-FFF2-40B4-BE49-F238E27FC236}">
                <a16:creationId xmlns:a16="http://schemas.microsoft.com/office/drawing/2014/main" xmlns="" id="{52895DD5-74F7-497F-A410-BAEF40D9D89E}"/>
              </a:ext>
            </a:extLst>
          </p:cNvPr>
          <p:cNvPicPr>
            <a:picLocks noGrp="1" noChangeAspect="1"/>
          </p:cNvPicPr>
          <p:nvPr>
            <p:ph sz="half" idx="2"/>
          </p:nvPr>
        </p:nvPicPr>
        <p:blipFill>
          <a:blip r:embed="rId3"/>
          <a:stretch>
            <a:fillRect/>
          </a:stretch>
        </p:blipFill>
        <p:spPr>
          <a:xfrm>
            <a:off x="5338762" y="2162969"/>
            <a:ext cx="2466975" cy="3676650"/>
          </a:xfrm>
          <a:prstGeom prst="rect">
            <a:avLst/>
          </a:prstGeom>
        </p:spPr>
      </p:pic>
      <p:sp>
        <p:nvSpPr>
          <p:cNvPr id="4" name="スライド番号プレースホルダー 3">
            <a:extLst>
              <a:ext uri="{FF2B5EF4-FFF2-40B4-BE49-F238E27FC236}">
                <a16:creationId xmlns:a16="http://schemas.microsoft.com/office/drawing/2014/main" xmlns="" id="{1352D60E-A06B-435D-AFDB-64A47E774749}"/>
              </a:ext>
            </a:extLst>
          </p:cNvPr>
          <p:cNvSpPr>
            <a:spLocks noGrp="1"/>
          </p:cNvSpPr>
          <p:nvPr>
            <p:ph type="sldNum" sz="quarter" idx="12"/>
          </p:nvPr>
        </p:nvSpPr>
        <p:spPr/>
        <p:txBody>
          <a:bodyPr/>
          <a:lstStyle/>
          <a:p>
            <a:fld id="{21B02818-E86B-4C9E-9342-E3AB4675CD66}" type="slidenum">
              <a:rPr kumimoji="1" lang="ja-JP" altLang="en-US" smtClean="0"/>
              <a:pPr/>
              <a:t>3</a:t>
            </a:fld>
            <a:endParaRPr kumimoji="1" lang="ja-JP" altLang="en-US" dirty="0"/>
          </a:p>
        </p:txBody>
      </p:sp>
      <p:pic>
        <p:nvPicPr>
          <p:cNvPr id="9" name="図 8">
            <a:extLst>
              <a:ext uri="{FF2B5EF4-FFF2-40B4-BE49-F238E27FC236}">
                <a16:creationId xmlns:a16="http://schemas.microsoft.com/office/drawing/2014/main" xmlns="" id="{ADC0CFF7-829E-47CE-8034-52686C886AD6}"/>
              </a:ext>
            </a:extLst>
          </p:cNvPr>
          <p:cNvPicPr>
            <a:picLocks noChangeAspect="1"/>
          </p:cNvPicPr>
          <p:nvPr/>
        </p:nvPicPr>
        <p:blipFill>
          <a:blip r:embed="rId4"/>
          <a:stretch>
            <a:fillRect/>
          </a:stretch>
        </p:blipFill>
        <p:spPr>
          <a:xfrm>
            <a:off x="5435241" y="3982244"/>
            <a:ext cx="1400175" cy="1857375"/>
          </a:xfrm>
          <a:prstGeom prst="rect">
            <a:avLst/>
          </a:prstGeom>
        </p:spPr>
      </p:pic>
      <p:sp>
        <p:nvSpPr>
          <p:cNvPr id="3" name="テキスト ボックス 2">
            <a:extLst>
              <a:ext uri="{FF2B5EF4-FFF2-40B4-BE49-F238E27FC236}">
                <a16:creationId xmlns:a16="http://schemas.microsoft.com/office/drawing/2014/main" xmlns="" id="{AA83F5E0-E137-4120-90B7-8529C598428C}"/>
              </a:ext>
            </a:extLst>
          </p:cNvPr>
          <p:cNvSpPr txBox="1"/>
          <p:nvPr/>
        </p:nvSpPr>
        <p:spPr>
          <a:xfrm>
            <a:off x="5344625" y="1789384"/>
            <a:ext cx="2499402" cy="369332"/>
          </a:xfrm>
          <a:prstGeom prst="rect">
            <a:avLst/>
          </a:prstGeom>
          <a:noFill/>
        </p:spPr>
        <p:txBody>
          <a:bodyPr wrap="none" rtlCol="0">
            <a:spAutoFit/>
          </a:bodyPr>
          <a:lstStyle/>
          <a:p>
            <a:r>
              <a:rPr lang="ja-JP" altLang="en-US" dirty="0"/>
              <a:t>ライプニッツ、</a:t>
            </a:r>
            <a:r>
              <a:rPr kumimoji="1" lang="en-US" altLang="ja-JP" dirty="0"/>
              <a:t>1704</a:t>
            </a:r>
            <a:r>
              <a:rPr kumimoji="1" lang="ja-JP" altLang="en-US" dirty="0"/>
              <a:t>年</a:t>
            </a:r>
          </a:p>
        </p:txBody>
      </p:sp>
      <p:sp>
        <p:nvSpPr>
          <p:cNvPr id="10" name="テキスト ボックス 9">
            <a:extLst>
              <a:ext uri="{FF2B5EF4-FFF2-40B4-BE49-F238E27FC236}">
                <a16:creationId xmlns:a16="http://schemas.microsoft.com/office/drawing/2014/main" xmlns="" id="{E2614ADB-D85A-492D-B423-32513679F16B}"/>
              </a:ext>
            </a:extLst>
          </p:cNvPr>
          <p:cNvSpPr txBox="1"/>
          <p:nvPr/>
        </p:nvSpPr>
        <p:spPr>
          <a:xfrm>
            <a:off x="1179732" y="1784254"/>
            <a:ext cx="1806905" cy="369332"/>
          </a:xfrm>
          <a:prstGeom prst="rect">
            <a:avLst/>
          </a:prstGeom>
          <a:noFill/>
        </p:spPr>
        <p:txBody>
          <a:bodyPr wrap="none" rtlCol="0">
            <a:spAutoFit/>
          </a:bodyPr>
          <a:lstStyle/>
          <a:p>
            <a:r>
              <a:rPr lang="ja-JP" altLang="en-US" dirty="0"/>
              <a:t>ロック、</a:t>
            </a:r>
            <a:r>
              <a:rPr kumimoji="1" lang="en-US" altLang="ja-JP" dirty="0"/>
              <a:t>1689</a:t>
            </a:r>
            <a:r>
              <a:rPr kumimoji="1" lang="ja-JP" altLang="en-US" dirty="0"/>
              <a:t>年</a:t>
            </a:r>
          </a:p>
        </p:txBody>
      </p:sp>
      <p:sp>
        <p:nvSpPr>
          <p:cNvPr id="5" name="テキスト ボックス 4">
            <a:extLst>
              <a:ext uri="{FF2B5EF4-FFF2-40B4-BE49-F238E27FC236}">
                <a16:creationId xmlns:a16="http://schemas.microsoft.com/office/drawing/2014/main" xmlns="" id="{A5C9EFC2-F602-4509-8F92-3ED924F6334C}"/>
              </a:ext>
            </a:extLst>
          </p:cNvPr>
          <p:cNvSpPr txBox="1"/>
          <p:nvPr/>
        </p:nvSpPr>
        <p:spPr>
          <a:xfrm>
            <a:off x="-78964" y="5895308"/>
            <a:ext cx="4571995" cy="923330"/>
          </a:xfrm>
          <a:prstGeom prst="rect">
            <a:avLst/>
          </a:prstGeom>
          <a:noFill/>
        </p:spPr>
        <p:txBody>
          <a:bodyPr wrap="square" rtlCol="0">
            <a:spAutoFit/>
          </a:bodyPr>
          <a:lstStyle/>
          <a:p>
            <a:r>
              <a:rPr kumimoji="1" lang="ja-JP" altLang="en-US" dirty="0"/>
              <a:t>人間知性では真理や自然法に、それらが十分機能するほどには到達できないと考えた。自然法の他に社会契約が必要だと説いた。</a:t>
            </a:r>
          </a:p>
        </p:txBody>
      </p:sp>
      <p:sp>
        <p:nvSpPr>
          <p:cNvPr id="11" name="テキスト ボックス 10">
            <a:extLst>
              <a:ext uri="{FF2B5EF4-FFF2-40B4-BE49-F238E27FC236}">
                <a16:creationId xmlns:a16="http://schemas.microsoft.com/office/drawing/2014/main" xmlns="" id="{F3B124BA-9CCD-46C5-BCDC-3ED0E377BC3C}"/>
              </a:ext>
            </a:extLst>
          </p:cNvPr>
          <p:cNvSpPr txBox="1"/>
          <p:nvPr/>
        </p:nvSpPr>
        <p:spPr>
          <a:xfrm>
            <a:off x="4464920" y="5934670"/>
            <a:ext cx="4978538" cy="923330"/>
          </a:xfrm>
          <a:prstGeom prst="rect">
            <a:avLst/>
          </a:prstGeom>
          <a:noFill/>
        </p:spPr>
        <p:txBody>
          <a:bodyPr wrap="square" rtlCol="0">
            <a:spAutoFit/>
          </a:bodyPr>
          <a:lstStyle/>
          <a:p>
            <a:r>
              <a:rPr kumimoji="1" lang="ja-JP" altLang="en-US" dirty="0"/>
              <a:t>人間知性は、真理や自然法の十分な近傍に到達できると考えた。物理学における素粒子論を創始し数学において微分･積分を発見した。</a:t>
            </a:r>
          </a:p>
        </p:txBody>
      </p:sp>
      <p:sp>
        <p:nvSpPr>
          <p:cNvPr id="12" name="テキスト ボックス 11">
            <a:extLst>
              <a:ext uri="{FF2B5EF4-FFF2-40B4-BE49-F238E27FC236}">
                <a16:creationId xmlns:a16="http://schemas.microsoft.com/office/drawing/2014/main" xmlns="" id="{B5602692-2C49-4914-85B3-407E7448305A}"/>
              </a:ext>
            </a:extLst>
          </p:cNvPr>
          <p:cNvSpPr txBox="1"/>
          <p:nvPr/>
        </p:nvSpPr>
        <p:spPr>
          <a:xfrm>
            <a:off x="60334" y="544164"/>
            <a:ext cx="3416320" cy="369332"/>
          </a:xfrm>
          <a:prstGeom prst="rect">
            <a:avLst/>
          </a:prstGeom>
          <a:noFill/>
        </p:spPr>
        <p:txBody>
          <a:bodyPr wrap="none" rtlCol="0">
            <a:spAutoFit/>
          </a:bodyPr>
          <a:lstStyle/>
          <a:p>
            <a:r>
              <a:rPr kumimoji="1" lang="ja-JP" altLang="en-US" dirty="0"/>
              <a:t>（この世の存在としての）人間</a:t>
            </a:r>
          </a:p>
        </p:txBody>
      </p:sp>
      <p:sp>
        <p:nvSpPr>
          <p:cNvPr id="13" name="テキスト ボックス 12">
            <a:extLst>
              <a:ext uri="{FF2B5EF4-FFF2-40B4-BE49-F238E27FC236}">
                <a16:creationId xmlns:a16="http://schemas.microsoft.com/office/drawing/2014/main" xmlns="" id="{2A2A2328-CF6C-4127-BE6F-360F667FFF28}"/>
              </a:ext>
            </a:extLst>
          </p:cNvPr>
          <p:cNvSpPr txBox="1"/>
          <p:nvPr/>
        </p:nvSpPr>
        <p:spPr>
          <a:xfrm>
            <a:off x="3476654" y="548280"/>
            <a:ext cx="4705134" cy="369332"/>
          </a:xfrm>
          <a:prstGeom prst="rect">
            <a:avLst/>
          </a:prstGeom>
          <a:noFill/>
        </p:spPr>
        <p:txBody>
          <a:bodyPr wrap="none" rtlCol="0">
            <a:spAutoFit/>
          </a:bodyPr>
          <a:lstStyle/>
          <a:p>
            <a:r>
              <a:rPr kumimoji="1" lang="ja-JP" altLang="en-US" dirty="0"/>
              <a:t>知性（</a:t>
            </a:r>
            <a:r>
              <a:rPr kumimoji="1" lang="ja-JP" altLang="en-US" dirty="0" err="1"/>
              <a:t>み</a:t>
            </a:r>
            <a:r>
              <a:rPr kumimoji="1" lang="ja-JP" altLang="en-US" dirty="0"/>
              <a:t>こころの下に立つこと　</a:t>
            </a:r>
            <a:r>
              <a:rPr kumimoji="1" lang="en-US" altLang="ja-JP" dirty="0" err="1"/>
              <a:t>Verstand</a:t>
            </a:r>
            <a:r>
              <a:rPr kumimoji="1" lang="ja-JP" altLang="en-US" dirty="0"/>
              <a:t>）</a:t>
            </a:r>
          </a:p>
        </p:txBody>
      </p:sp>
      <p:cxnSp>
        <p:nvCxnSpPr>
          <p:cNvPr id="14" name="直線コネクタ 13">
            <a:extLst>
              <a:ext uri="{FF2B5EF4-FFF2-40B4-BE49-F238E27FC236}">
                <a16:creationId xmlns:a16="http://schemas.microsoft.com/office/drawing/2014/main" xmlns="" id="{0A58C456-6EEB-4CDA-96FD-500B2EE03A49}"/>
              </a:ext>
            </a:extLst>
          </p:cNvPr>
          <p:cNvCxnSpPr/>
          <p:nvPr/>
        </p:nvCxnSpPr>
        <p:spPr>
          <a:xfrm>
            <a:off x="4493031" y="1903445"/>
            <a:ext cx="0" cy="4628670"/>
          </a:xfrm>
          <a:prstGeom prst="line">
            <a:avLst/>
          </a:prstGeom>
          <a:ln w="41275"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xmlns="" id="{C2510861-606F-4204-B06C-6117A7149BDB}"/>
              </a:ext>
            </a:extLst>
          </p:cNvPr>
          <p:cNvSpPr txBox="1"/>
          <p:nvPr/>
        </p:nvSpPr>
        <p:spPr>
          <a:xfrm>
            <a:off x="628650" y="26810"/>
            <a:ext cx="7879080" cy="461665"/>
          </a:xfrm>
          <a:prstGeom prst="rect">
            <a:avLst/>
          </a:prstGeom>
          <a:noFill/>
          <a:ln w="25400">
            <a:solidFill>
              <a:schemeClr val="tx1"/>
            </a:solidFill>
          </a:ln>
        </p:spPr>
        <p:txBody>
          <a:bodyPr wrap="none" rtlCol="0">
            <a:spAutoFit/>
          </a:bodyPr>
          <a:lstStyle/>
          <a:p>
            <a:r>
              <a:rPr kumimoji="1" lang="ja-JP" altLang="en-US" sz="2400" dirty="0">
                <a:solidFill>
                  <a:prstClr val="black"/>
                </a:solidFill>
                <a:latin typeface="UD デジタル 教科書体 NP-R" panose="02020400000000000000" pitchFamily="18" charset="-128"/>
                <a:ea typeface="UD デジタル 教科書体 NP-R" panose="02020400000000000000" pitchFamily="18" charset="-128"/>
                <a:cs typeface="+mj-cs"/>
              </a:rPr>
              <a:t>み国が来るまでの間、</a:t>
            </a:r>
            <a:r>
              <a:rPr kumimoji="1" lang="ja-JP" altLang="en-US" sz="2400" dirty="0" err="1">
                <a:solidFill>
                  <a:prstClr val="black"/>
                </a:solidFill>
                <a:latin typeface="UD デジタル 教科書体 NP-R" panose="02020400000000000000" pitchFamily="18" charset="-128"/>
                <a:ea typeface="UD デジタル 教科書体 NP-R" panose="02020400000000000000" pitchFamily="18" charset="-128"/>
                <a:cs typeface="+mj-cs"/>
              </a:rPr>
              <a:t>み</a:t>
            </a:r>
            <a:r>
              <a:rPr kumimoji="1" lang="ja-JP" altLang="en-US" sz="2400" dirty="0">
                <a:solidFill>
                  <a:prstClr val="black"/>
                </a:solidFill>
                <a:latin typeface="UD デジタル 教科書体 NP-R" panose="02020400000000000000" pitchFamily="18" charset="-128"/>
                <a:ea typeface="UD デジタル 教科書体 NP-R" panose="02020400000000000000" pitchFamily="18" charset="-128"/>
                <a:cs typeface="+mj-cs"/>
              </a:rPr>
              <a:t>こころを知ることができるのか</a:t>
            </a:r>
            <a:endParaRPr kumimoji="1" lang="ja-JP" altLang="en-US" dirty="0"/>
          </a:p>
        </p:txBody>
      </p:sp>
      <p:sp>
        <p:nvSpPr>
          <p:cNvPr id="16" name="吹き出し: 円形 15">
            <a:extLst>
              <a:ext uri="{FF2B5EF4-FFF2-40B4-BE49-F238E27FC236}">
                <a16:creationId xmlns:a16="http://schemas.microsoft.com/office/drawing/2014/main" xmlns="" id="{E65BE424-35B7-4FBA-B952-1152444F6447}"/>
              </a:ext>
            </a:extLst>
          </p:cNvPr>
          <p:cNvSpPr/>
          <p:nvPr/>
        </p:nvSpPr>
        <p:spPr>
          <a:xfrm>
            <a:off x="7687159" y="3520472"/>
            <a:ext cx="1467392" cy="1025397"/>
          </a:xfrm>
          <a:prstGeom prst="wedgeEllipseCallout">
            <a:avLst>
              <a:gd name="adj1" fmla="val -114746"/>
              <a:gd name="adj2" fmla="val 564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十分に、</a:t>
            </a:r>
            <a:r>
              <a:rPr kumimoji="1" lang="ja-JP" altLang="en-US" sz="800" dirty="0" err="1">
                <a:solidFill>
                  <a:schemeClr val="tx1"/>
                </a:solidFill>
              </a:rPr>
              <a:t>み</a:t>
            </a:r>
            <a:r>
              <a:rPr kumimoji="1" lang="ja-JP" altLang="en-US" sz="800" dirty="0">
                <a:solidFill>
                  <a:schemeClr val="tx1"/>
                </a:solidFill>
              </a:rPr>
              <a:t>こころの下に立つことができる</a:t>
            </a:r>
          </a:p>
        </p:txBody>
      </p:sp>
      <p:pic>
        <p:nvPicPr>
          <p:cNvPr id="20" name="コンテンツ プレースホルダー 19">
            <a:extLst>
              <a:ext uri="{FF2B5EF4-FFF2-40B4-BE49-F238E27FC236}">
                <a16:creationId xmlns:a16="http://schemas.microsoft.com/office/drawing/2014/main" xmlns="" id="{24C748BD-9FB5-4697-B2F5-2C7D3B3FE73C}"/>
              </a:ext>
            </a:extLst>
          </p:cNvPr>
          <p:cNvPicPr>
            <a:picLocks noGrp="1" noChangeAspect="1"/>
          </p:cNvPicPr>
          <p:nvPr>
            <p:ph sz="half" idx="1"/>
          </p:nvPr>
        </p:nvPicPr>
        <p:blipFill>
          <a:blip r:embed="rId5"/>
          <a:stretch>
            <a:fillRect/>
          </a:stretch>
        </p:blipFill>
        <p:spPr>
          <a:xfrm>
            <a:off x="959809" y="2069926"/>
            <a:ext cx="2494450" cy="3825382"/>
          </a:xfrm>
          <a:prstGeom prst="rect">
            <a:avLst/>
          </a:prstGeom>
        </p:spPr>
      </p:pic>
      <p:sp>
        <p:nvSpPr>
          <p:cNvPr id="15" name="吹き出し: 円形 14">
            <a:extLst>
              <a:ext uri="{FF2B5EF4-FFF2-40B4-BE49-F238E27FC236}">
                <a16:creationId xmlns:a16="http://schemas.microsoft.com/office/drawing/2014/main" xmlns="" id="{12F6913A-E310-4B7E-800A-ED6FCDEA5F9F}"/>
              </a:ext>
            </a:extLst>
          </p:cNvPr>
          <p:cNvSpPr/>
          <p:nvPr/>
        </p:nvSpPr>
        <p:spPr>
          <a:xfrm>
            <a:off x="3247488" y="2444522"/>
            <a:ext cx="1245544" cy="1025397"/>
          </a:xfrm>
          <a:prstGeom prst="wedgeEllipseCallout">
            <a:avLst>
              <a:gd name="adj1" fmla="val -90003"/>
              <a:gd name="adj2" fmla="val 4806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十分には、</a:t>
            </a:r>
            <a:r>
              <a:rPr kumimoji="1" lang="en-US" altLang="ja-JP" sz="800" dirty="0">
                <a:solidFill>
                  <a:schemeClr val="tx1"/>
                </a:solidFill>
              </a:rPr>
              <a:t/>
            </a:r>
            <a:br>
              <a:rPr kumimoji="1" lang="en-US" altLang="ja-JP" sz="800" dirty="0">
                <a:solidFill>
                  <a:schemeClr val="tx1"/>
                </a:solidFill>
              </a:rPr>
            </a:br>
            <a:r>
              <a:rPr kumimoji="1" lang="ja-JP" altLang="en-US" sz="800" dirty="0">
                <a:solidFill>
                  <a:schemeClr val="tx1"/>
                </a:solidFill>
              </a:rPr>
              <a:t>みこころの下に立つことはできない</a:t>
            </a:r>
          </a:p>
        </p:txBody>
      </p:sp>
    </p:spTree>
    <p:extLst>
      <p:ext uri="{BB962C8B-B14F-4D97-AF65-F5344CB8AC3E}">
        <p14:creationId xmlns:p14="http://schemas.microsoft.com/office/powerpoint/2010/main" val="2832987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FACCCF56-85D7-4235-ACF0-9C592567A85E}"/>
              </a:ext>
            </a:extLst>
          </p:cNvPr>
          <p:cNvSpPr>
            <a:spLocks noGrp="1"/>
          </p:cNvSpPr>
          <p:nvPr>
            <p:ph type="title"/>
          </p:nvPr>
        </p:nvSpPr>
        <p:spPr>
          <a:xfrm>
            <a:off x="695817" y="149674"/>
            <a:ext cx="7886700" cy="1325563"/>
          </a:xfrm>
        </p:spPr>
        <p:txBody>
          <a:bodyPr>
            <a:normAutofit fontScale="90000"/>
          </a:bodyPr>
          <a:lstStyle/>
          <a:p>
            <a:pPr algn="ctr"/>
            <a:r>
              <a:rPr kumimoji="1" lang="ja-JP" altLang="en-US" dirty="0"/>
              <a:t>神はご自分の意志を隠さないし、</a:t>
            </a:r>
            <a:r>
              <a:rPr kumimoji="1" lang="en-US" altLang="ja-JP" dirty="0"/>
              <a:t/>
            </a:r>
            <a:br>
              <a:rPr kumimoji="1" lang="en-US" altLang="ja-JP" dirty="0"/>
            </a:br>
            <a:r>
              <a:rPr kumimoji="1" lang="ja-JP" altLang="en-US" dirty="0"/>
              <a:t>それを求める人に教えて下さる。</a:t>
            </a:r>
          </a:p>
        </p:txBody>
      </p:sp>
      <p:pic>
        <p:nvPicPr>
          <p:cNvPr id="6" name="コンテンツ プレースホルダー 5">
            <a:extLst>
              <a:ext uri="{FF2B5EF4-FFF2-40B4-BE49-F238E27FC236}">
                <a16:creationId xmlns:a16="http://schemas.microsoft.com/office/drawing/2014/main" xmlns="" id="{41FB3AB2-5C0A-4011-A677-D0E7553A9FBE}"/>
              </a:ext>
            </a:extLst>
          </p:cNvPr>
          <p:cNvPicPr>
            <a:picLocks noGrp="1" noChangeAspect="1"/>
          </p:cNvPicPr>
          <p:nvPr>
            <p:ph sz="half" idx="1"/>
          </p:nvPr>
        </p:nvPicPr>
        <p:blipFill>
          <a:blip r:embed="rId3"/>
          <a:stretch>
            <a:fillRect/>
          </a:stretch>
        </p:blipFill>
        <p:spPr>
          <a:xfrm>
            <a:off x="561484" y="1475237"/>
            <a:ext cx="1987987" cy="3044979"/>
          </a:xfrm>
          <a:prstGeom prst="rect">
            <a:avLst/>
          </a:prstGeom>
        </p:spPr>
      </p:pic>
      <p:sp>
        <p:nvSpPr>
          <p:cNvPr id="4" name="コンテンツ プレースホルダー 3">
            <a:extLst>
              <a:ext uri="{FF2B5EF4-FFF2-40B4-BE49-F238E27FC236}">
                <a16:creationId xmlns:a16="http://schemas.microsoft.com/office/drawing/2014/main" xmlns="" id="{6CE44001-8F4D-4587-9413-5FAAF3978EC0}"/>
              </a:ext>
            </a:extLst>
          </p:cNvPr>
          <p:cNvSpPr>
            <a:spLocks noGrp="1"/>
          </p:cNvSpPr>
          <p:nvPr>
            <p:ph sz="half" idx="2"/>
          </p:nvPr>
        </p:nvSpPr>
        <p:spPr>
          <a:xfrm>
            <a:off x="2983424" y="1475236"/>
            <a:ext cx="5974598" cy="4786079"/>
          </a:xfrm>
        </p:spPr>
        <p:txBody>
          <a:bodyPr>
            <a:normAutofit fontScale="85000" lnSpcReduction="20000"/>
          </a:bodyPr>
          <a:lstStyle/>
          <a:p>
            <a:pPr marL="0" indent="0">
              <a:lnSpc>
                <a:spcPct val="110000"/>
              </a:lnSpc>
              <a:buNone/>
            </a:pPr>
            <a:r>
              <a:rPr kumimoji="1" lang="ja-JP" altLang="en-US" sz="1800" dirty="0"/>
              <a:t>第五章：</a:t>
            </a:r>
            <a:r>
              <a:rPr kumimoji="1" lang="en-US" altLang="ja-JP" sz="1800" dirty="0"/>
              <a:t>Thy will be done on earth as it is in heaven.</a:t>
            </a:r>
            <a:br>
              <a:rPr kumimoji="1" lang="en-US" altLang="ja-JP" sz="1800" dirty="0"/>
            </a:br>
            <a:r>
              <a:rPr kumimoji="1" lang="ja-JP" altLang="en-US" sz="1600" dirty="0"/>
              <a:t>みこころが天に行われるとおり地にも行われますように。</a:t>
            </a:r>
            <a:r>
              <a:rPr kumimoji="1" lang="ja-JP" altLang="en-US" sz="1050" dirty="0"/>
              <a:t>　</a:t>
            </a:r>
            <a:endParaRPr kumimoji="1" lang="en-US" altLang="ja-JP" sz="1050" dirty="0"/>
          </a:p>
          <a:p>
            <a:pPr marL="0" indent="0">
              <a:lnSpc>
                <a:spcPct val="110000"/>
              </a:lnSpc>
              <a:buNone/>
            </a:pPr>
            <a:r>
              <a:rPr lang="ja-JP" altLang="en-US" sz="1800" b="1" u="sng" dirty="0"/>
              <a:t>教皇に質問</a:t>
            </a:r>
            <a:r>
              <a:rPr lang="ja-JP" altLang="en-US" sz="1800" b="1" dirty="0"/>
              <a:t>：</a:t>
            </a:r>
            <a:r>
              <a:rPr lang="ja-JP" altLang="en-US" sz="1800" dirty="0"/>
              <a:t>昔の人が「自分は神の意志を行った」といったケースは、今の人からすれば「批判の嵐」となるのでは？　「そのセリフはキリスト教徒の常套句。自分の思いを正当化しているだけだ」と。</a:t>
            </a:r>
            <a:endParaRPr lang="en-US" altLang="ja-JP" sz="1800" dirty="0"/>
          </a:p>
          <a:p>
            <a:pPr marL="0" indent="0" algn="just">
              <a:lnSpc>
                <a:spcPct val="110000"/>
              </a:lnSpc>
              <a:buNone/>
            </a:pPr>
            <a:r>
              <a:rPr kumimoji="1" lang="ja-JP" altLang="en-US" sz="1800" b="1" u="sng" dirty="0"/>
              <a:t>教皇の答え</a:t>
            </a:r>
            <a:r>
              <a:rPr lang="ja-JP" altLang="en-US" sz="1800" dirty="0"/>
              <a:t>：神の意志の基本はシンプルです。「神を愛し人を愛せ」「殺すな、悪を為すな、嘘をつくな」という具合です。</a:t>
            </a:r>
            <a:r>
              <a:rPr kumimoji="1" lang="ja-JP" altLang="en-US" sz="1800" dirty="0"/>
              <a:t>そして真理とは、その意味を探れば探る</a:t>
            </a:r>
            <a:r>
              <a:rPr lang="ja-JP" altLang="en-US" sz="1800" dirty="0"/>
              <a:t>ほど拡充される一筋の探査経路上で進展していくものです。</a:t>
            </a:r>
            <a:r>
              <a:rPr kumimoji="1" lang="ja-JP" altLang="en-US" sz="1800" dirty="0"/>
              <a:t>確かに、探査経路が拡充されると同時に、人の心の繊細さでは捉えにくい微妙なものになります。そう、神の</a:t>
            </a:r>
            <a:r>
              <a:rPr lang="ja-JP" altLang="en-US" sz="1800" dirty="0"/>
              <a:t>意志は様々な細事に宿っています。しかし神はご自分の意志を隠しませんし、それを求める人には誰にでも教えて下さいます。ですから主に向かって心を開くならば、神</a:t>
            </a:r>
            <a:r>
              <a:rPr kumimoji="1" lang="ja-JP" altLang="en-US" sz="1800" dirty="0"/>
              <a:t>の意志を行うことができるのです。神はご自分の意志に無関心な者に敢えて教えようとはなさらない。けれども、神は待って下さいます。常に待って下さいます。誰も置き去りにしません。私はホルヘ・ルイス・ボルヘス</a:t>
            </a:r>
            <a:r>
              <a:rPr lang="ja-JP" altLang="en-US" sz="1800" dirty="0"/>
              <a:t>の「神が崖底で待ち構えていて下さるのだから</a:t>
            </a:r>
            <a:r>
              <a:rPr lang="en-US" altLang="ja-JP" sz="1800" dirty="0"/>
              <a:t>…</a:t>
            </a:r>
            <a:r>
              <a:rPr lang="ja-JP" altLang="en-US" sz="1800" dirty="0" err="1"/>
              <a:t>。</a:t>
            </a:r>
            <a:r>
              <a:rPr lang="ja-JP" altLang="en-US" sz="1800" dirty="0"/>
              <a:t>」</a:t>
            </a:r>
            <a:r>
              <a:rPr lang="en-US" altLang="ja-JP" sz="1800" dirty="0"/>
              <a:t>(In the cracks is God, who lies in wait.)</a:t>
            </a:r>
            <a:r>
              <a:rPr kumimoji="1" lang="ja-JP" altLang="en-US" sz="1800" dirty="0"/>
              <a:t>が好きです。神は、道を見失った者がいると分かれば、そうでない者を残してでも、どこまでも探しに来て下さいます。</a:t>
            </a:r>
          </a:p>
        </p:txBody>
      </p:sp>
      <p:sp>
        <p:nvSpPr>
          <p:cNvPr id="5" name="スライド番号プレースホルダー 4">
            <a:extLst>
              <a:ext uri="{FF2B5EF4-FFF2-40B4-BE49-F238E27FC236}">
                <a16:creationId xmlns:a16="http://schemas.microsoft.com/office/drawing/2014/main" xmlns="" id="{31F510F8-5C69-4B87-9157-200A2EA95DB0}"/>
              </a:ext>
            </a:extLst>
          </p:cNvPr>
          <p:cNvSpPr>
            <a:spLocks noGrp="1"/>
          </p:cNvSpPr>
          <p:nvPr>
            <p:ph type="sldNum" sz="quarter" idx="12"/>
          </p:nvPr>
        </p:nvSpPr>
        <p:spPr/>
        <p:txBody>
          <a:bodyPr/>
          <a:lstStyle/>
          <a:p>
            <a:fld id="{21B02818-E86B-4C9E-9342-E3AB4675CD66}" type="slidenum">
              <a:rPr kumimoji="1" lang="ja-JP" altLang="en-US" smtClean="0"/>
              <a:t>4</a:t>
            </a:fld>
            <a:endParaRPr kumimoji="1" lang="ja-JP" altLang="en-US"/>
          </a:p>
        </p:txBody>
      </p:sp>
      <p:sp>
        <p:nvSpPr>
          <p:cNvPr id="7" name="テキスト ボックス 6">
            <a:extLst>
              <a:ext uri="{FF2B5EF4-FFF2-40B4-BE49-F238E27FC236}">
                <a16:creationId xmlns:a16="http://schemas.microsoft.com/office/drawing/2014/main" xmlns="" id="{31A6E4F5-99A1-484F-9B52-BDFFCC4523BD}"/>
              </a:ext>
            </a:extLst>
          </p:cNvPr>
          <p:cNvSpPr txBox="1"/>
          <p:nvPr/>
        </p:nvSpPr>
        <p:spPr>
          <a:xfrm>
            <a:off x="728263" y="4534354"/>
            <a:ext cx="1654427" cy="369332"/>
          </a:xfrm>
          <a:prstGeom prst="rect">
            <a:avLst/>
          </a:prstGeom>
          <a:noFill/>
        </p:spPr>
        <p:txBody>
          <a:bodyPr wrap="none" rtlCol="0">
            <a:spAutoFit/>
          </a:bodyPr>
          <a:lstStyle/>
          <a:p>
            <a:r>
              <a:rPr kumimoji="1" lang="en-US" altLang="ja-JP" dirty="0"/>
              <a:t>March 13, 2018</a:t>
            </a:r>
            <a:endParaRPr kumimoji="1" lang="ja-JP" altLang="en-US" dirty="0"/>
          </a:p>
        </p:txBody>
      </p:sp>
      <p:pic>
        <p:nvPicPr>
          <p:cNvPr id="3" name="図 2">
            <a:extLst>
              <a:ext uri="{FF2B5EF4-FFF2-40B4-BE49-F238E27FC236}">
                <a16:creationId xmlns:a16="http://schemas.microsoft.com/office/drawing/2014/main" xmlns="" id="{A629F9A2-D213-48EF-AF8D-6D15EA06C99D}"/>
              </a:ext>
            </a:extLst>
          </p:cNvPr>
          <p:cNvPicPr>
            <a:picLocks noChangeAspect="1"/>
          </p:cNvPicPr>
          <p:nvPr/>
        </p:nvPicPr>
        <p:blipFill>
          <a:blip r:embed="rId4"/>
          <a:stretch>
            <a:fillRect/>
          </a:stretch>
        </p:blipFill>
        <p:spPr>
          <a:xfrm>
            <a:off x="185978" y="4900798"/>
            <a:ext cx="2880384" cy="2034962"/>
          </a:xfrm>
          <a:prstGeom prst="rect">
            <a:avLst/>
          </a:prstGeom>
        </p:spPr>
      </p:pic>
      <p:cxnSp>
        <p:nvCxnSpPr>
          <p:cNvPr id="9" name="直線コネクタ 8">
            <a:extLst>
              <a:ext uri="{FF2B5EF4-FFF2-40B4-BE49-F238E27FC236}">
                <a16:creationId xmlns:a16="http://schemas.microsoft.com/office/drawing/2014/main" xmlns="" id="{3037D617-1B6A-4138-BCBF-BE7A1C56028C}"/>
              </a:ext>
            </a:extLst>
          </p:cNvPr>
          <p:cNvCxnSpPr>
            <a:cxnSpLocks/>
          </p:cNvCxnSpPr>
          <p:nvPr/>
        </p:nvCxnSpPr>
        <p:spPr>
          <a:xfrm>
            <a:off x="3066362" y="3412287"/>
            <a:ext cx="5810938" cy="1671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xmlns="" id="{5473AC66-8424-48E7-9686-2CB795C5EEF3}"/>
              </a:ext>
            </a:extLst>
          </p:cNvPr>
          <p:cNvPicPr>
            <a:picLocks noChangeAspect="1"/>
          </p:cNvPicPr>
          <p:nvPr/>
        </p:nvPicPr>
        <p:blipFill>
          <a:blip r:embed="rId5"/>
          <a:stretch>
            <a:fillRect/>
          </a:stretch>
        </p:blipFill>
        <p:spPr>
          <a:xfrm>
            <a:off x="185978" y="2727060"/>
            <a:ext cx="876300" cy="1200150"/>
          </a:xfrm>
          <a:prstGeom prst="rect">
            <a:avLst/>
          </a:prstGeom>
        </p:spPr>
      </p:pic>
      <p:cxnSp>
        <p:nvCxnSpPr>
          <p:cNvPr id="11" name="直線コネクタ 10">
            <a:extLst>
              <a:ext uri="{FF2B5EF4-FFF2-40B4-BE49-F238E27FC236}">
                <a16:creationId xmlns:a16="http://schemas.microsoft.com/office/drawing/2014/main" xmlns="" id="{04C7CD14-B8DF-4672-8C8A-6516172BDEE5}"/>
              </a:ext>
            </a:extLst>
          </p:cNvPr>
          <p:cNvCxnSpPr>
            <a:cxnSpLocks/>
          </p:cNvCxnSpPr>
          <p:nvPr/>
        </p:nvCxnSpPr>
        <p:spPr>
          <a:xfrm>
            <a:off x="3066362" y="3610407"/>
            <a:ext cx="2138098" cy="614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30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1" y="148150"/>
            <a:ext cx="7886700" cy="1325563"/>
          </a:xfrm>
        </p:spPr>
        <p:txBody>
          <a:bodyPr>
            <a:normAutofit/>
          </a:bodyPr>
          <a:lstStyle/>
          <a:p>
            <a:pPr algn="ctr"/>
            <a:r>
              <a:rPr kumimoji="1" lang="en-US" altLang="ja-JP" dirty="0"/>
              <a:t>human understanding</a:t>
            </a:r>
            <a:br>
              <a:rPr kumimoji="1" lang="en-US" altLang="ja-JP" dirty="0"/>
            </a:br>
            <a:r>
              <a:rPr kumimoji="1" lang="ja-JP" altLang="en-US" dirty="0"/>
              <a:t>構築手順</a:t>
            </a:r>
            <a:r>
              <a:rPr kumimoji="1" lang="ja-JP" altLang="en-US" sz="2400" dirty="0"/>
              <a:t>（最新版）</a:t>
            </a:r>
          </a:p>
        </p:txBody>
      </p:sp>
      <p:sp>
        <p:nvSpPr>
          <p:cNvPr id="3" name="コンテンツ プレースホルダー 2"/>
          <p:cNvSpPr>
            <a:spLocks noGrp="1"/>
          </p:cNvSpPr>
          <p:nvPr>
            <p:ph idx="1"/>
          </p:nvPr>
        </p:nvSpPr>
        <p:spPr>
          <a:xfrm>
            <a:off x="0" y="1728721"/>
            <a:ext cx="9208655" cy="4358570"/>
          </a:xfrm>
        </p:spPr>
        <p:txBody>
          <a:bodyPr>
            <a:normAutofit/>
          </a:bodyPr>
          <a:lstStyle/>
          <a:p>
            <a:pPr marL="514350" indent="-514350">
              <a:buFont typeface="+mj-ea"/>
              <a:buAutoNum type="circleNumDbPlain"/>
            </a:pPr>
            <a:r>
              <a:rPr kumimoji="1" lang="en-US" altLang="ja-JP" dirty="0">
                <a:hlinkClick r:id="rId3"/>
              </a:rPr>
              <a:t>framing</a:t>
            </a:r>
            <a:r>
              <a:rPr kumimoji="1" lang="ja-JP" altLang="en-US" dirty="0"/>
              <a:t>：</a:t>
            </a:r>
            <a:r>
              <a:rPr kumimoji="1" lang="ja-JP" altLang="en-US" dirty="0">
                <a:solidFill>
                  <a:srgbClr val="FF0000"/>
                </a:solidFill>
              </a:rPr>
              <a:t>どこまでを</a:t>
            </a:r>
            <a:r>
              <a:rPr kumimoji="1" lang="en-US" altLang="ja-JP" dirty="0">
                <a:solidFill>
                  <a:srgbClr val="FF0000"/>
                </a:solidFill>
              </a:rPr>
              <a:t>reality</a:t>
            </a:r>
            <a:r>
              <a:rPr kumimoji="1" lang="ja-JP" altLang="en-US" dirty="0">
                <a:solidFill>
                  <a:srgbClr val="FF0000"/>
                </a:solidFill>
              </a:rPr>
              <a:t>と捉えるかの枠組み作り</a:t>
            </a:r>
            <a:endParaRPr kumimoji="1" lang="en-US" altLang="ja-JP" dirty="0">
              <a:solidFill>
                <a:srgbClr val="FF0000"/>
              </a:solidFill>
            </a:endParaRPr>
          </a:p>
          <a:p>
            <a:pPr marL="514350" indent="-514350">
              <a:buFont typeface="+mj-ea"/>
              <a:buAutoNum type="circleNumDbPlain"/>
            </a:pPr>
            <a:r>
              <a:rPr lang="ja-JP" altLang="en-US" dirty="0"/>
              <a:t>現象（</a:t>
            </a:r>
            <a:r>
              <a:rPr lang="en-US" altLang="ja-JP" dirty="0"/>
              <a:t>phenomena</a:t>
            </a:r>
            <a:r>
              <a:rPr lang="ja-JP" altLang="en-US" dirty="0"/>
              <a:t>）を観察（</a:t>
            </a:r>
            <a:r>
              <a:rPr lang="en-US" altLang="ja-JP" dirty="0"/>
              <a:t>observation</a:t>
            </a:r>
            <a:r>
              <a:rPr lang="ja-JP" altLang="en-US" dirty="0"/>
              <a:t>）</a:t>
            </a:r>
            <a:endParaRPr kumimoji="1" lang="en-US" altLang="ja-JP" dirty="0"/>
          </a:p>
          <a:p>
            <a:pPr marL="514350" indent="-514350">
              <a:buFont typeface="+mj-ea"/>
              <a:buAutoNum type="circleNumDbPlain"/>
            </a:pPr>
            <a:r>
              <a:rPr kumimoji="1" lang="ja-JP" altLang="en-US" dirty="0"/>
              <a:t>公理（</a:t>
            </a:r>
            <a:r>
              <a:rPr kumimoji="1" lang="en-US" altLang="ja-JP" dirty="0"/>
              <a:t>axioms</a:t>
            </a:r>
            <a:r>
              <a:rPr kumimoji="1" lang="ja-JP" altLang="en-US" dirty="0"/>
              <a:t>）を帰納（</a:t>
            </a:r>
            <a:r>
              <a:rPr kumimoji="1" lang="en-US" altLang="ja-JP" dirty="0"/>
              <a:t>induction</a:t>
            </a:r>
            <a:r>
              <a:rPr kumimoji="1" lang="ja-JP" altLang="en-US" dirty="0"/>
              <a:t>）</a:t>
            </a:r>
            <a:endParaRPr kumimoji="1" lang="en-US" altLang="ja-JP" dirty="0"/>
          </a:p>
          <a:p>
            <a:pPr marL="514350" indent="-514350">
              <a:buFont typeface="+mj-ea"/>
              <a:buAutoNum type="circleNumDbPlain"/>
            </a:pPr>
            <a:r>
              <a:rPr kumimoji="1" lang="ja-JP" altLang="en-US" dirty="0"/>
              <a:t>定理（</a:t>
            </a:r>
            <a:r>
              <a:rPr kumimoji="1" lang="en-US" altLang="ja-JP" dirty="0"/>
              <a:t>theorems</a:t>
            </a:r>
            <a:r>
              <a:rPr kumimoji="1" lang="ja-JP" altLang="en-US" dirty="0"/>
              <a:t>）を演繹（</a:t>
            </a:r>
            <a:r>
              <a:rPr kumimoji="1" lang="en-US" altLang="ja-JP" dirty="0"/>
              <a:t>deduction</a:t>
            </a:r>
            <a:r>
              <a:rPr kumimoji="1" lang="ja-JP" altLang="en-US" dirty="0"/>
              <a:t>）</a:t>
            </a:r>
            <a:endParaRPr kumimoji="1" lang="en-US" altLang="ja-JP" dirty="0"/>
          </a:p>
          <a:p>
            <a:pPr marL="514350" indent="-514350">
              <a:buFont typeface="+mj-ea"/>
              <a:buAutoNum type="circleNumDbPlain"/>
            </a:pPr>
            <a:r>
              <a:rPr kumimoji="1" lang="ja-JP" altLang="en-US" dirty="0"/>
              <a:t>検証（</a:t>
            </a:r>
            <a:r>
              <a:rPr kumimoji="1" lang="en-US" altLang="ja-JP" dirty="0"/>
              <a:t>verification</a:t>
            </a:r>
            <a:r>
              <a:rPr kumimoji="1" lang="ja-JP" altLang="en-US" dirty="0"/>
              <a:t>）</a:t>
            </a:r>
            <a:r>
              <a:rPr kumimoji="1" lang="en-US" altLang="ja-JP" dirty="0"/>
              <a:t>: </a:t>
            </a:r>
            <a:r>
              <a:rPr kumimoji="1" lang="ja-JP" altLang="en-US" dirty="0"/>
              <a:t>矛盾･不都合がないか</a:t>
            </a:r>
            <a:endParaRPr kumimoji="1" lang="en-US" altLang="ja-JP" dirty="0"/>
          </a:p>
          <a:p>
            <a:pPr marL="514350" indent="-514350">
              <a:buFont typeface="+mj-ea"/>
              <a:buAutoNum type="circleNumDbPlain"/>
            </a:pPr>
            <a:r>
              <a:rPr lang="ja-JP" altLang="en-US" dirty="0"/>
              <a:t>もし矛盾･不都合が見つかれば</a:t>
            </a:r>
            <a:r>
              <a:rPr lang="en-US" altLang="ja-JP" dirty="0"/>
              <a:t/>
            </a:r>
            <a:br>
              <a:rPr lang="en-US" altLang="ja-JP" dirty="0"/>
            </a:br>
            <a:r>
              <a:rPr lang="ja-JP" altLang="en-US" dirty="0"/>
              <a:t>　③に戻り新たな公理系を作る </a:t>
            </a:r>
            <a:r>
              <a:rPr lang="en-US" altLang="ja-JP" dirty="0"/>
              <a:t/>
            </a:r>
            <a:br>
              <a:rPr lang="en-US" altLang="ja-JP" dirty="0"/>
            </a:br>
            <a:r>
              <a:rPr lang="ja-JP" altLang="en-US" dirty="0"/>
              <a:t>それでも矛盾･不都合が残るならば</a:t>
            </a:r>
            <a:r>
              <a:rPr lang="en-US" altLang="ja-JP" dirty="0"/>
              <a:t/>
            </a:r>
            <a:br>
              <a:rPr lang="en-US" altLang="ja-JP" dirty="0"/>
            </a:br>
            <a:r>
              <a:rPr lang="ja-JP" altLang="en-US" dirty="0"/>
              <a:t>　①に戻り</a:t>
            </a:r>
            <a:r>
              <a:rPr lang="en-US" altLang="ja-JP" dirty="0"/>
              <a:t>frame</a:t>
            </a:r>
            <a:r>
              <a:rPr lang="ja-JP" altLang="en-US" dirty="0"/>
              <a:t>を広げる </a:t>
            </a:r>
            <a:r>
              <a:rPr lang="en-US" altLang="ja-JP" sz="2000" dirty="0">
                <a:solidFill>
                  <a:srgbClr val="FF0000"/>
                </a:solidFill>
              </a:rPr>
              <a:t>hidden reality</a:t>
            </a:r>
            <a:r>
              <a:rPr lang="ja-JP" altLang="en-US" sz="2000" dirty="0">
                <a:solidFill>
                  <a:srgbClr val="FF0000"/>
                </a:solidFill>
              </a:rPr>
              <a:t>の存在を検討する</a:t>
            </a:r>
          </a:p>
          <a:p>
            <a:pPr marL="514350" indent="-514350">
              <a:buFont typeface="+mj-ea"/>
              <a:buAutoNum type="circleNumDbPlain"/>
            </a:pPr>
            <a:endParaRPr lang="en-US" altLang="ja-JP" dirty="0"/>
          </a:p>
          <a:p>
            <a:pPr marL="514350" indent="-514350">
              <a:buFont typeface="+mj-ea"/>
              <a:buAutoNum type="circleNumDbPlain"/>
            </a:pPr>
            <a:endParaRPr kumimoji="1" lang="en-US" altLang="ja-JP" dirty="0"/>
          </a:p>
        </p:txBody>
      </p:sp>
      <p:sp>
        <p:nvSpPr>
          <p:cNvPr id="4" name="スライド番号プレースホルダー 3"/>
          <p:cNvSpPr>
            <a:spLocks noGrp="1"/>
          </p:cNvSpPr>
          <p:nvPr>
            <p:ph type="sldNum" sz="quarter" idx="12"/>
          </p:nvPr>
        </p:nvSpPr>
        <p:spPr/>
        <p:txBody>
          <a:bodyPr/>
          <a:lstStyle/>
          <a:p>
            <a:fld id="{21B02818-E86B-4C9E-9342-E3AB4675CD66}" type="slidenum">
              <a:rPr kumimoji="1" lang="ja-JP" altLang="en-US" smtClean="0"/>
              <a:pPr/>
              <a:t>5</a:t>
            </a:fld>
            <a:endParaRPr kumimoji="1" lang="ja-JP" altLang="en-US" dirty="0"/>
          </a:p>
        </p:txBody>
      </p:sp>
      <p:grpSp>
        <p:nvGrpSpPr>
          <p:cNvPr id="10" name="グループ化 9"/>
          <p:cNvGrpSpPr/>
          <p:nvPr/>
        </p:nvGrpSpPr>
        <p:grpSpPr>
          <a:xfrm>
            <a:off x="120074" y="4192186"/>
            <a:ext cx="9023927" cy="2541436"/>
            <a:chOff x="120073" y="4409162"/>
            <a:chExt cx="9023927" cy="2541436"/>
          </a:xfrm>
        </p:grpSpPr>
        <p:sp>
          <p:nvSpPr>
            <p:cNvPr id="8" name="コンテンツ プレースホルダー 2"/>
            <p:cNvSpPr txBox="1">
              <a:spLocks/>
            </p:cNvSpPr>
            <p:nvPr/>
          </p:nvSpPr>
          <p:spPr>
            <a:xfrm>
              <a:off x="120073" y="4409162"/>
              <a:ext cx="9023927" cy="1963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UD デジタル 教科書体 NP-R" panose="02020400000000000000" pitchFamily="18" charset="-128"/>
                  <a:ea typeface="UD デジタル 教科書体 NP-R" panose="02020400000000000000" pitchFamily="18"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UD デジタル 教科書体 NP-R" panose="02020400000000000000" pitchFamily="18" charset="-128"/>
                  <a:ea typeface="UD デジタル 教科書体 NP-R" panose="02020400000000000000" pitchFamily="18"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UD デジタル 教科書体 NP-R" panose="02020400000000000000" pitchFamily="18" charset="-128"/>
                  <a:ea typeface="UD デジタル 教科書体 NP-R" panose="02020400000000000000" pitchFamily="18"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UD デジタル 教科書体 NP-R" panose="02020400000000000000" pitchFamily="18" charset="-128"/>
                  <a:ea typeface="UD デジタル 教科書体 NP-R" panose="02020400000000000000" pitchFamily="18"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UD デジタル 教科書体 NP-R" panose="02020400000000000000" pitchFamily="18" charset="-128"/>
                  <a:ea typeface="UD デジタル 教科書体 NP-R" panose="02020400000000000000" pitchFamily="18"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t> </a:t>
              </a:r>
              <a:endParaRPr lang="en-US" altLang="ja-JP" dirty="0">
                <a:solidFill>
                  <a:srgbClr val="FF0000"/>
                </a:solidFill>
              </a:endParaRPr>
            </a:p>
          </p:txBody>
        </p:sp>
        <p:sp>
          <p:nvSpPr>
            <p:cNvPr id="9" name="テキスト ボックス 8"/>
            <p:cNvSpPr txBox="1"/>
            <p:nvPr/>
          </p:nvSpPr>
          <p:spPr>
            <a:xfrm>
              <a:off x="1236493" y="6304267"/>
              <a:ext cx="7340471" cy="646331"/>
            </a:xfrm>
            <a:prstGeom prst="rect">
              <a:avLst/>
            </a:prstGeom>
            <a:noFill/>
          </p:spPr>
          <p:txBody>
            <a:bodyPr wrap="none" rtlCol="0">
              <a:spAutoFit/>
            </a:bodyPr>
            <a:lstStyle/>
            <a:p>
              <a:r>
                <a:rPr kumimoji="1" lang="ja-JP" altLang="en-US" b="1" dirty="0"/>
                <a:t>科学、哲学、宗教など全ての人間知性の構築は、この手順で進み、</a:t>
              </a:r>
              <a:endParaRPr kumimoji="1" lang="en-US" altLang="ja-JP" b="1" dirty="0"/>
            </a:p>
            <a:p>
              <a:r>
                <a:rPr kumimoji="1" lang="ja-JP" altLang="en-US" b="1" dirty="0"/>
                <a:t>少しずつ、</a:t>
              </a:r>
              <a:r>
                <a:rPr kumimoji="1" lang="ja-JP" altLang="en-US" b="1" dirty="0">
                  <a:solidFill>
                    <a:srgbClr val="FF0000"/>
                  </a:solidFill>
                </a:rPr>
                <a:t>真理（</a:t>
              </a:r>
              <a:r>
                <a:rPr kumimoji="1" lang="en-US" altLang="ja-JP" b="1" dirty="0">
                  <a:solidFill>
                    <a:srgbClr val="FF0000"/>
                  </a:solidFill>
                </a:rPr>
                <a:t>truth</a:t>
              </a:r>
              <a:r>
                <a:rPr kumimoji="1" lang="ja-JP" altLang="en-US" b="1" dirty="0">
                  <a:solidFill>
                    <a:srgbClr val="FF0000"/>
                  </a:solidFill>
                </a:rPr>
                <a:t>）に近づいている</a:t>
              </a:r>
              <a:r>
                <a:rPr kumimoji="1" lang="ja-JP" altLang="en-US" b="1" dirty="0"/>
                <a:t>と期待している。</a:t>
              </a:r>
            </a:p>
          </p:txBody>
        </p:sp>
      </p:grpSp>
      <p:grpSp>
        <p:nvGrpSpPr>
          <p:cNvPr id="6" name="グループ化 5">
            <a:extLst>
              <a:ext uri="{FF2B5EF4-FFF2-40B4-BE49-F238E27FC236}">
                <a16:creationId xmlns:a16="http://schemas.microsoft.com/office/drawing/2014/main" xmlns="" id="{B2789363-A9E0-40A6-BD48-AF4C40D7DC35}"/>
              </a:ext>
            </a:extLst>
          </p:cNvPr>
          <p:cNvGrpSpPr/>
          <p:nvPr/>
        </p:nvGrpSpPr>
        <p:grpSpPr>
          <a:xfrm>
            <a:off x="7828504" y="3089430"/>
            <a:ext cx="434110" cy="1418874"/>
            <a:chOff x="7828504" y="3089430"/>
            <a:chExt cx="434110" cy="1418874"/>
          </a:xfrm>
        </p:grpSpPr>
        <p:sp>
          <p:nvSpPr>
            <p:cNvPr id="7" name="円弧 6"/>
            <p:cNvSpPr/>
            <p:nvPr/>
          </p:nvSpPr>
          <p:spPr>
            <a:xfrm flipH="1">
              <a:off x="7828504" y="3297848"/>
              <a:ext cx="434110" cy="894338"/>
            </a:xfrm>
            <a:prstGeom prst="arc">
              <a:avLst>
                <a:gd name="adj1" fmla="val 16537982"/>
                <a:gd name="adj2" fmla="val 15828988"/>
              </a:avLst>
            </a:prstGeom>
            <a:ln w="41275">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dirty="0"/>
                <a:t>通常</a:t>
              </a:r>
            </a:p>
          </p:txBody>
        </p:sp>
        <p:sp>
          <p:nvSpPr>
            <p:cNvPr id="5" name="テキスト ボックス 4">
              <a:extLst>
                <a:ext uri="{FF2B5EF4-FFF2-40B4-BE49-F238E27FC236}">
                  <a16:creationId xmlns:a16="http://schemas.microsoft.com/office/drawing/2014/main" xmlns="" id="{63F9C06E-9AF3-4F2C-8E4B-56638BB4AD30}"/>
                </a:ext>
              </a:extLst>
            </p:cNvPr>
            <p:cNvSpPr txBox="1"/>
            <p:nvPr/>
          </p:nvSpPr>
          <p:spPr>
            <a:xfrm>
              <a:off x="7836253" y="4138972"/>
              <a:ext cx="415498" cy="369332"/>
            </a:xfrm>
            <a:prstGeom prst="rect">
              <a:avLst/>
            </a:prstGeom>
            <a:noFill/>
          </p:spPr>
          <p:txBody>
            <a:bodyPr wrap="none" rtlCol="0">
              <a:spAutoFit/>
            </a:bodyPr>
            <a:lstStyle/>
            <a:p>
              <a:r>
                <a:rPr kumimoji="1" lang="ja-JP" altLang="en-US" dirty="0"/>
                <a:t>⑤</a:t>
              </a:r>
            </a:p>
          </p:txBody>
        </p:sp>
        <p:sp>
          <p:nvSpPr>
            <p:cNvPr id="11" name="テキスト ボックス 10">
              <a:extLst>
                <a:ext uri="{FF2B5EF4-FFF2-40B4-BE49-F238E27FC236}">
                  <a16:creationId xmlns:a16="http://schemas.microsoft.com/office/drawing/2014/main" xmlns="" id="{02A45FBC-2D64-49A5-BE58-3B84A2C66F57}"/>
                </a:ext>
              </a:extLst>
            </p:cNvPr>
            <p:cNvSpPr txBox="1"/>
            <p:nvPr/>
          </p:nvSpPr>
          <p:spPr>
            <a:xfrm>
              <a:off x="7847116" y="3089430"/>
              <a:ext cx="415498" cy="369332"/>
            </a:xfrm>
            <a:prstGeom prst="rect">
              <a:avLst/>
            </a:prstGeom>
            <a:noFill/>
          </p:spPr>
          <p:txBody>
            <a:bodyPr wrap="none" rtlCol="0">
              <a:spAutoFit/>
            </a:bodyPr>
            <a:lstStyle/>
            <a:p>
              <a:r>
                <a:rPr kumimoji="1" lang="ja-JP" altLang="en-US" dirty="0"/>
                <a:t>④</a:t>
              </a:r>
            </a:p>
          </p:txBody>
        </p:sp>
      </p:grpSp>
      <p:sp>
        <p:nvSpPr>
          <p:cNvPr id="13" name="テキスト ボックス 12">
            <a:extLst>
              <a:ext uri="{FF2B5EF4-FFF2-40B4-BE49-F238E27FC236}">
                <a16:creationId xmlns:a16="http://schemas.microsoft.com/office/drawing/2014/main" xmlns="" id="{2E5A8CBC-6288-47DE-B10D-C7F37BB16CAC}"/>
              </a:ext>
            </a:extLst>
          </p:cNvPr>
          <p:cNvSpPr txBox="1"/>
          <p:nvPr/>
        </p:nvSpPr>
        <p:spPr>
          <a:xfrm>
            <a:off x="3525787" y="14858"/>
            <a:ext cx="4705134" cy="369332"/>
          </a:xfrm>
          <a:prstGeom prst="rect">
            <a:avLst/>
          </a:prstGeom>
          <a:noFill/>
        </p:spPr>
        <p:txBody>
          <a:bodyPr wrap="none" rtlCol="0">
            <a:spAutoFit/>
          </a:bodyPr>
          <a:lstStyle/>
          <a:p>
            <a:r>
              <a:rPr kumimoji="1" lang="ja-JP" altLang="en-US" dirty="0"/>
              <a:t>知性（</a:t>
            </a:r>
            <a:r>
              <a:rPr kumimoji="1" lang="ja-JP" altLang="en-US" dirty="0" err="1"/>
              <a:t>み</a:t>
            </a:r>
            <a:r>
              <a:rPr kumimoji="1" lang="ja-JP" altLang="en-US" dirty="0"/>
              <a:t>こころの下に立つこと　</a:t>
            </a:r>
            <a:r>
              <a:rPr kumimoji="1" lang="en-US" altLang="ja-JP" dirty="0" err="1"/>
              <a:t>Verstand</a:t>
            </a:r>
            <a:r>
              <a:rPr kumimoji="1" lang="ja-JP" altLang="en-US" dirty="0"/>
              <a:t>）</a:t>
            </a:r>
          </a:p>
        </p:txBody>
      </p:sp>
      <p:sp>
        <p:nvSpPr>
          <p:cNvPr id="14" name="テキスト ボックス 13">
            <a:extLst>
              <a:ext uri="{FF2B5EF4-FFF2-40B4-BE49-F238E27FC236}">
                <a16:creationId xmlns:a16="http://schemas.microsoft.com/office/drawing/2014/main" xmlns="" id="{89577397-25EF-4C6F-90BA-5F835A33D292}"/>
              </a:ext>
            </a:extLst>
          </p:cNvPr>
          <p:cNvSpPr txBox="1"/>
          <p:nvPr/>
        </p:nvSpPr>
        <p:spPr>
          <a:xfrm>
            <a:off x="120074" y="6016"/>
            <a:ext cx="3416320" cy="369332"/>
          </a:xfrm>
          <a:prstGeom prst="rect">
            <a:avLst/>
          </a:prstGeom>
          <a:noFill/>
        </p:spPr>
        <p:txBody>
          <a:bodyPr wrap="none" rtlCol="0">
            <a:spAutoFit/>
          </a:bodyPr>
          <a:lstStyle/>
          <a:p>
            <a:r>
              <a:rPr kumimoji="1" lang="ja-JP" altLang="en-US" dirty="0"/>
              <a:t>（この世の存在としての）人間</a:t>
            </a:r>
          </a:p>
        </p:txBody>
      </p:sp>
    </p:spTree>
    <p:extLst>
      <p:ext uri="{BB962C8B-B14F-4D97-AF65-F5344CB8AC3E}">
        <p14:creationId xmlns:p14="http://schemas.microsoft.com/office/powerpoint/2010/main" val="386225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250"/>
                                        <p:tgtEl>
                                          <p:spTgt spid="10"/>
                                        </p:tgtEl>
                                      </p:cBhvr>
                                    </p:animEffect>
                                    <p:anim calcmode="lin" valueType="num">
                                      <p:cBhvr>
                                        <p:cTn id="50" dur="250" fill="hold"/>
                                        <p:tgtEl>
                                          <p:spTgt spid="10"/>
                                        </p:tgtEl>
                                        <p:attrNameLst>
                                          <p:attrName>ppt_x</p:attrName>
                                        </p:attrNameLst>
                                      </p:cBhvr>
                                      <p:tavLst>
                                        <p:tav tm="0">
                                          <p:val>
                                            <p:strVal val="#ppt_x"/>
                                          </p:val>
                                        </p:tav>
                                        <p:tav tm="100000">
                                          <p:val>
                                            <p:strVal val="#ppt_x"/>
                                          </p:val>
                                        </p:tav>
                                      </p:tavLst>
                                    </p:anim>
                                    <p:anim calcmode="lin" valueType="num">
                                      <p:cBhvr>
                                        <p:cTn id="51" dur="2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xmlns="" id="{D6B8CFEA-0D29-4443-AEF4-3B0F3FD297B0}"/>
              </a:ext>
            </a:extLst>
          </p:cNvPr>
          <p:cNvGrpSpPr/>
          <p:nvPr/>
        </p:nvGrpSpPr>
        <p:grpSpPr>
          <a:xfrm>
            <a:off x="1470708" y="1238250"/>
            <a:ext cx="6334125" cy="4381500"/>
            <a:chOff x="1548199" y="1690689"/>
            <a:chExt cx="6334125" cy="4381500"/>
          </a:xfrm>
        </p:grpSpPr>
        <p:pic>
          <p:nvPicPr>
            <p:cNvPr id="1026" name="Picture 2" descr="1111">
              <a:extLst>
                <a:ext uri="{FF2B5EF4-FFF2-40B4-BE49-F238E27FC236}">
                  <a16:creationId xmlns:a16="http://schemas.microsoft.com/office/drawing/2014/main" xmlns="" id="{62222508-F9C4-4E6F-8898-2F3ECB5A5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199" y="1690689"/>
              <a:ext cx="6334125" cy="4381500"/>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xmlns="" id="{7D10D557-ABB0-440A-970D-2EBB1808D39B}"/>
                </a:ext>
              </a:extLst>
            </p:cNvPr>
            <p:cNvSpPr/>
            <p:nvPr/>
          </p:nvSpPr>
          <p:spPr>
            <a:xfrm>
              <a:off x="2495226" y="3270142"/>
              <a:ext cx="1929539" cy="189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タイトル 4">
            <a:extLst>
              <a:ext uri="{FF2B5EF4-FFF2-40B4-BE49-F238E27FC236}">
                <a16:creationId xmlns:a16="http://schemas.microsoft.com/office/drawing/2014/main" xmlns="" id="{1A0BCA5E-D18D-43FF-A4CB-5D0B6A438A95}"/>
              </a:ext>
            </a:extLst>
          </p:cNvPr>
          <p:cNvSpPr>
            <a:spLocks noGrp="1"/>
          </p:cNvSpPr>
          <p:nvPr>
            <p:ph type="title"/>
          </p:nvPr>
        </p:nvSpPr>
        <p:spPr>
          <a:xfrm>
            <a:off x="628650" y="365126"/>
            <a:ext cx="7886700" cy="688465"/>
          </a:xfrm>
        </p:spPr>
        <p:txBody>
          <a:bodyPr>
            <a:normAutofit/>
          </a:bodyPr>
          <a:lstStyle/>
          <a:p>
            <a:pPr algn="ctr"/>
            <a:r>
              <a:rPr lang="en-US" altLang="ja-JP" sz="3600" dirty="0">
                <a:solidFill>
                  <a:prstClr val="black"/>
                </a:solidFill>
                <a:cs typeface="+mn-cs"/>
                <a:hlinkClick r:id="rId4"/>
              </a:rPr>
              <a:t>framing</a:t>
            </a:r>
            <a:r>
              <a:rPr lang="ja-JP" altLang="en-US" sz="3600" dirty="0">
                <a:solidFill>
                  <a:prstClr val="black"/>
                </a:solidFill>
                <a:cs typeface="+mn-cs"/>
              </a:rPr>
              <a:t>：</a:t>
            </a:r>
            <a:r>
              <a:rPr lang="ja-JP" altLang="en-US" sz="2000" dirty="0">
                <a:solidFill>
                  <a:srgbClr val="FF0000"/>
                </a:solidFill>
                <a:cs typeface="+mn-cs"/>
              </a:rPr>
              <a:t>どこまでを</a:t>
            </a:r>
            <a:r>
              <a:rPr lang="en-US" altLang="ja-JP" sz="2000" dirty="0">
                <a:solidFill>
                  <a:srgbClr val="FF0000"/>
                </a:solidFill>
                <a:cs typeface="+mn-cs"/>
              </a:rPr>
              <a:t>reality</a:t>
            </a:r>
            <a:r>
              <a:rPr lang="ja-JP" altLang="en-US" sz="2000" dirty="0">
                <a:solidFill>
                  <a:srgbClr val="FF0000"/>
                </a:solidFill>
                <a:cs typeface="+mn-cs"/>
              </a:rPr>
              <a:t>と捉えるかの枠組み作り</a:t>
            </a:r>
            <a:endParaRPr kumimoji="1" lang="ja-JP" altLang="en-US" sz="1600" dirty="0">
              <a:solidFill>
                <a:srgbClr val="FF0000"/>
              </a:solidFill>
            </a:endParaRPr>
          </a:p>
        </p:txBody>
      </p:sp>
      <p:sp>
        <p:nvSpPr>
          <p:cNvPr id="28" name="コンテンツ プレースホルダー 27">
            <a:extLst>
              <a:ext uri="{FF2B5EF4-FFF2-40B4-BE49-F238E27FC236}">
                <a16:creationId xmlns:a16="http://schemas.microsoft.com/office/drawing/2014/main" xmlns="" id="{5F8B2E80-14B7-40D5-9D8A-9CB124C133D6}"/>
              </a:ext>
            </a:extLst>
          </p:cNvPr>
          <p:cNvSpPr>
            <a:spLocks noGrp="1"/>
          </p:cNvSpPr>
          <p:nvPr>
            <p:ph idx="1"/>
          </p:nvPr>
        </p:nvSpPr>
        <p:spPr>
          <a:xfrm>
            <a:off x="704521" y="5804409"/>
            <a:ext cx="8439479" cy="1070751"/>
          </a:xfrm>
        </p:spPr>
        <p:txBody>
          <a:bodyPr>
            <a:normAutofit fontScale="55000" lnSpcReduction="20000"/>
          </a:bodyPr>
          <a:lstStyle/>
          <a:p>
            <a:r>
              <a:rPr lang="en-US" altLang="ja-JP" dirty="0"/>
              <a:t>risk</a:t>
            </a:r>
            <a:r>
              <a:rPr lang="ja-JP" altLang="en-US" dirty="0"/>
              <a:t>が無いものは無い。人生において</a:t>
            </a:r>
            <a:r>
              <a:rPr lang="en-US" altLang="ja-JP" dirty="0"/>
              <a:t>100%</a:t>
            </a:r>
            <a:r>
              <a:rPr lang="ja-JP" altLang="en-US" dirty="0"/>
              <a:t>の安全は無い。</a:t>
            </a:r>
            <a:r>
              <a:rPr lang="en-US" altLang="ja-JP" dirty="0"/>
              <a:t>No risk no life!</a:t>
            </a:r>
          </a:p>
          <a:p>
            <a:r>
              <a:rPr lang="ja-JP" altLang="en-US" dirty="0"/>
              <a:t>何処までの範囲で</a:t>
            </a:r>
            <a:r>
              <a:rPr lang="en-US" altLang="ja-JP" dirty="0"/>
              <a:t>risk</a:t>
            </a:r>
            <a:r>
              <a:rPr lang="ja-JP" altLang="en-US" dirty="0"/>
              <a:t>を探すのを止めるのか、人間にしか決められない。</a:t>
            </a:r>
            <a:endParaRPr lang="en-US" altLang="ja-JP" dirty="0"/>
          </a:p>
          <a:p>
            <a:r>
              <a:rPr lang="en-US" altLang="ja-JP" dirty="0"/>
              <a:t>reality</a:t>
            </a:r>
            <a:r>
              <a:rPr lang="ja-JP" altLang="en-US" dirty="0"/>
              <a:t>（現実：自分に影響を及ぼす範囲）の「枠」を決められるのは人間だけ。</a:t>
            </a:r>
            <a:endParaRPr kumimoji="1" lang="ja-JP" altLang="en-US" dirty="0"/>
          </a:p>
        </p:txBody>
      </p:sp>
      <p:sp>
        <p:nvSpPr>
          <p:cNvPr id="4" name="スライド番号プレースホルダー 3">
            <a:extLst>
              <a:ext uri="{FF2B5EF4-FFF2-40B4-BE49-F238E27FC236}">
                <a16:creationId xmlns:a16="http://schemas.microsoft.com/office/drawing/2014/main" xmlns="" id="{0349ED67-C968-4FE6-8E9E-A8A5E50F263E}"/>
              </a:ext>
            </a:extLst>
          </p:cNvPr>
          <p:cNvSpPr>
            <a:spLocks noGrp="1"/>
          </p:cNvSpPr>
          <p:nvPr>
            <p:ph type="sldNum" sz="quarter" idx="12"/>
          </p:nvPr>
        </p:nvSpPr>
        <p:spPr/>
        <p:txBody>
          <a:bodyPr/>
          <a:lstStyle/>
          <a:p>
            <a:fld id="{E7BB4546-072A-4295-8667-A3519A533463}" type="slidenum">
              <a:rPr lang="ja-JP" altLang="en-US" smtClean="0"/>
              <a:pPr/>
              <a:t>6</a:t>
            </a:fld>
            <a:endParaRPr lang="ja-JP" altLang="en-US" dirty="0"/>
          </a:p>
        </p:txBody>
      </p:sp>
      <p:pic>
        <p:nvPicPr>
          <p:cNvPr id="2" name="図 1">
            <a:extLst>
              <a:ext uri="{FF2B5EF4-FFF2-40B4-BE49-F238E27FC236}">
                <a16:creationId xmlns:a16="http://schemas.microsoft.com/office/drawing/2014/main" xmlns="" id="{7BFB5CC4-A319-45B2-8EDB-2A26F7363B5F}"/>
              </a:ext>
            </a:extLst>
          </p:cNvPr>
          <p:cNvPicPr>
            <a:picLocks noChangeAspect="1"/>
          </p:cNvPicPr>
          <p:nvPr/>
        </p:nvPicPr>
        <p:blipFill>
          <a:blip r:embed="rId5"/>
          <a:stretch>
            <a:fillRect/>
          </a:stretch>
        </p:blipFill>
        <p:spPr>
          <a:xfrm>
            <a:off x="3382504" y="3624152"/>
            <a:ext cx="998881" cy="898402"/>
          </a:xfrm>
          <a:prstGeom prst="rect">
            <a:avLst/>
          </a:prstGeom>
          <a:solidFill>
            <a:schemeClr val="tx1">
              <a:lumMod val="50000"/>
              <a:lumOff val="50000"/>
            </a:schemeClr>
          </a:solidFill>
          <a:ln>
            <a:noFill/>
          </a:ln>
        </p:spPr>
      </p:pic>
      <p:pic>
        <p:nvPicPr>
          <p:cNvPr id="3" name="図 2">
            <a:extLst>
              <a:ext uri="{FF2B5EF4-FFF2-40B4-BE49-F238E27FC236}">
                <a16:creationId xmlns:a16="http://schemas.microsoft.com/office/drawing/2014/main" xmlns="" id="{CAF7750A-BAA4-428C-B754-7C0D9D4C9651}"/>
              </a:ext>
            </a:extLst>
          </p:cNvPr>
          <p:cNvPicPr>
            <a:picLocks noChangeAspect="1"/>
          </p:cNvPicPr>
          <p:nvPr/>
        </p:nvPicPr>
        <p:blipFill>
          <a:blip r:embed="rId6"/>
          <a:stretch>
            <a:fillRect/>
          </a:stretch>
        </p:blipFill>
        <p:spPr>
          <a:xfrm>
            <a:off x="3061582" y="3220180"/>
            <a:ext cx="820362" cy="417639"/>
          </a:xfrm>
          <a:prstGeom prst="rect">
            <a:avLst/>
          </a:prstGeom>
          <a:solidFill>
            <a:schemeClr val="tx1">
              <a:lumMod val="50000"/>
              <a:lumOff val="50000"/>
            </a:schemeClr>
          </a:solidFill>
          <a:ln>
            <a:noFill/>
          </a:ln>
        </p:spPr>
      </p:pic>
      <p:pic>
        <p:nvPicPr>
          <p:cNvPr id="9" name="図 8">
            <a:extLst>
              <a:ext uri="{FF2B5EF4-FFF2-40B4-BE49-F238E27FC236}">
                <a16:creationId xmlns:a16="http://schemas.microsoft.com/office/drawing/2014/main" xmlns="" id="{1FB1B706-D36E-457A-8AAD-6047AD499F80}"/>
              </a:ext>
            </a:extLst>
          </p:cNvPr>
          <p:cNvPicPr>
            <a:picLocks noChangeAspect="1"/>
          </p:cNvPicPr>
          <p:nvPr/>
        </p:nvPicPr>
        <p:blipFill>
          <a:blip r:embed="rId6"/>
          <a:stretch>
            <a:fillRect/>
          </a:stretch>
        </p:blipFill>
        <p:spPr>
          <a:xfrm>
            <a:off x="2238074" y="3613685"/>
            <a:ext cx="820362" cy="417639"/>
          </a:xfrm>
          <a:prstGeom prst="rect">
            <a:avLst/>
          </a:prstGeom>
          <a:solidFill>
            <a:schemeClr val="tx1">
              <a:lumMod val="50000"/>
              <a:lumOff val="50000"/>
            </a:schemeClr>
          </a:solidFill>
          <a:ln>
            <a:noFill/>
          </a:ln>
        </p:spPr>
      </p:pic>
      <p:pic>
        <p:nvPicPr>
          <p:cNvPr id="10" name="図 9">
            <a:extLst>
              <a:ext uri="{FF2B5EF4-FFF2-40B4-BE49-F238E27FC236}">
                <a16:creationId xmlns:a16="http://schemas.microsoft.com/office/drawing/2014/main" xmlns="" id="{1D44D3EA-94A7-4CA2-AF39-D768E55B8DD0}"/>
              </a:ext>
            </a:extLst>
          </p:cNvPr>
          <p:cNvPicPr>
            <a:picLocks noChangeAspect="1"/>
          </p:cNvPicPr>
          <p:nvPr/>
        </p:nvPicPr>
        <p:blipFill>
          <a:blip r:embed="rId6"/>
          <a:stretch>
            <a:fillRect/>
          </a:stretch>
        </p:blipFill>
        <p:spPr>
          <a:xfrm>
            <a:off x="1327882" y="3613684"/>
            <a:ext cx="820362" cy="417639"/>
          </a:xfrm>
          <a:prstGeom prst="rect">
            <a:avLst/>
          </a:prstGeom>
          <a:solidFill>
            <a:schemeClr val="tx1">
              <a:lumMod val="50000"/>
              <a:lumOff val="50000"/>
            </a:schemeClr>
          </a:solidFill>
          <a:ln>
            <a:noFill/>
          </a:ln>
        </p:spPr>
      </p:pic>
      <p:pic>
        <p:nvPicPr>
          <p:cNvPr id="11" name="図 10">
            <a:extLst>
              <a:ext uri="{FF2B5EF4-FFF2-40B4-BE49-F238E27FC236}">
                <a16:creationId xmlns:a16="http://schemas.microsoft.com/office/drawing/2014/main" xmlns="" id="{C14F2CFA-2C0A-41BB-BDF0-8684E42730E6}"/>
              </a:ext>
            </a:extLst>
          </p:cNvPr>
          <p:cNvPicPr>
            <a:picLocks noChangeAspect="1"/>
          </p:cNvPicPr>
          <p:nvPr/>
        </p:nvPicPr>
        <p:blipFill>
          <a:blip r:embed="rId6"/>
          <a:stretch>
            <a:fillRect/>
          </a:stretch>
        </p:blipFill>
        <p:spPr>
          <a:xfrm>
            <a:off x="326278" y="3613683"/>
            <a:ext cx="820362" cy="417639"/>
          </a:xfrm>
          <a:prstGeom prst="rect">
            <a:avLst/>
          </a:prstGeom>
          <a:solidFill>
            <a:schemeClr val="tx1">
              <a:lumMod val="50000"/>
              <a:lumOff val="50000"/>
            </a:schemeClr>
          </a:solidFill>
          <a:ln>
            <a:noFill/>
          </a:ln>
        </p:spPr>
      </p:pic>
      <p:sp>
        <p:nvSpPr>
          <p:cNvPr id="8" name="フローチャート: 記憶データ 7">
            <a:extLst>
              <a:ext uri="{FF2B5EF4-FFF2-40B4-BE49-F238E27FC236}">
                <a16:creationId xmlns:a16="http://schemas.microsoft.com/office/drawing/2014/main" xmlns="" id="{7F9AE3F2-037F-498E-A17D-78AF4A1FFB43}"/>
              </a:ext>
            </a:extLst>
          </p:cNvPr>
          <p:cNvSpPr/>
          <p:nvPr/>
        </p:nvSpPr>
        <p:spPr>
          <a:xfrm>
            <a:off x="4004420" y="3082844"/>
            <a:ext cx="1001604" cy="1479316"/>
          </a:xfrm>
          <a:prstGeom prst="flowChartOnlineStorag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フローチャート: 記憶データ 12">
            <a:extLst>
              <a:ext uri="{FF2B5EF4-FFF2-40B4-BE49-F238E27FC236}">
                <a16:creationId xmlns:a16="http://schemas.microsoft.com/office/drawing/2014/main" xmlns="" id="{30BCB113-9533-4AA0-B3D0-5076621CC4F1}"/>
              </a:ext>
            </a:extLst>
          </p:cNvPr>
          <p:cNvSpPr/>
          <p:nvPr/>
        </p:nvSpPr>
        <p:spPr>
          <a:xfrm>
            <a:off x="3198539" y="3082844"/>
            <a:ext cx="1001604" cy="1479316"/>
          </a:xfrm>
          <a:prstGeom prst="flowChartOnlineStorag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ローチャート: 記憶データ 13">
            <a:extLst>
              <a:ext uri="{FF2B5EF4-FFF2-40B4-BE49-F238E27FC236}">
                <a16:creationId xmlns:a16="http://schemas.microsoft.com/office/drawing/2014/main" xmlns="" id="{A7A770D5-F362-4077-86F9-A36F1738B81F}"/>
              </a:ext>
            </a:extLst>
          </p:cNvPr>
          <p:cNvSpPr/>
          <p:nvPr/>
        </p:nvSpPr>
        <p:spPr>
          <a:xfrm>
            <a:off x="2371316" y="3082844"/>
            <a:ext cx="1001604" cy="1479316"/>
          </a:xfrm>
          <a:prstGeom prst="flowChartOnlineStorag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記憶データ 14">
            <a:extLst>
              <a:ext uri="{FF2B5EF4-FFF2-40B4-BE49-F238E27FC236}">
                <a16:creationId xmlns:a16="http://schemas.microsoft.com/office/drawing/2014/main" xmlns="" id="{9CF8A39A-98E4-47A7-995C-94389399268E}"/>
              </a:ext>
            </a:extLst>
          </p:cNvPr>
          <p:cNvSpPr/>
          <p:nvPr/>
        </p:nvSpPr>
        <p:spPr>
          <a:xfrm>
            <a:off x="1543357" y="3082844"/>
            <a:ext cx="1001604" cy="1479316"/>
          </a:xfrm>
          <a:prstGeom prst="flowChartOnlineStorag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ローチャート: 記憶データ 15">
            <a:extLst>
              <a:ext uri="{FF2B5EF4-FFF2-40B4-BE49-F238E27FC236}">
                <a16:creationId xmlns:a16="http://schemas.microsoft.com/office/drawing/2014/main" xmlns="" id="{8C15CB3C-07EF-4E2A-B503-B2FBF2CEFB64}"/>
              </a:ext>
            </a:extLst>
          </p:cNvPr>
          <p:cNvSpPr/>
          <p:nvPr/>
        </p:nvSpPr>
        <p:spPr>
          <a:xfrm>
            <a:off x="715890" y="3082844"/>
            <a:ext cx="1001604" cy="1479316"/>
          </a:xfrm>
          <a:prstGeom prst="flowChartOnlineStorag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xmlns="" id="{9710A36F-B8BD-4F90-943C-A127146B8EB2}"/>
              </a:ext>
            </a:extLst>
          </p:cNvPr>
          <p:cNvPicPr>
            <a:picLocks noChangeAspect="1"/>
          </p:cNvPicPr>
          <p:nvPr/>
        </p:nvPicPr>
        <p:blipFill>
          <a:blip r:embed="rId6"/>
          <a:stretch>
            <a:fillRect/>
          </a:stretch>
        </p:blipFill>
        <p:spPr>
          <a:xfrm rot="9847180">
            <a:off x="-1993715" y="3472215"/>
            <a:ext cx="2361609" cy="1202274"/>
          </a:xfrm>
          <a:prstGeom prst="rect">
            <a:avLst/>
          </a:prstGeom>
          <a:solidFill>
            <a:schemeClr val="tx1">
              <a:lumMod val="50000"/>
              <a:lumOff val="50000"/>
            </a:schemeClr>
          </a:solidFill>
          <a:ln>
            <a:noFill/>
          </a:ln>
        </p:spPr>
      </p:pic>
      <p:sp>
        <p:nvSpPr>
          <p:cNvPr id="17" name="フローチャート: 記憶データ 16">
            <a:extLst>
              <a:ext uri="{FF2B5EF4-FFF2-40B4-BE49-F238E27FC236}">
                <a16:creationId xmlns:a16="http://schemas.microsoft.com/office/drawing/2014/main" xmlns="" id="{420D5313-1C99-48C7-9C27-2131556F91B7}"/>
              </a:ext>
            </a:extLst>
          </p:cNvPr>
          <p:cNvSpPr/>
          <p:nvPr/>
        </p:nvSpPr>
        <p:spPr>
          <a:xfrm>
            <a:off x="-256922" y="3082844"/>
            <a:ext cx="1184713" cy="1479316"/>
          </a:xfrm>
          <a:prstGeom prst="flowChartOnlineStorag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フローチャート: 代替処理 20">
            <a:extLst>
              <a:ext uri="{FF2B5EF4-FFF2-40B4-BE49-F238E27FC236}">
                <a16:creationId xmlns:a16="http://schemas.microsoft.com/office/drawing/2014/main" xmlns="" id="{4E4C720E-C3FE-4970-BD52-7BE21A7DE28F}"/>
              </a:ext>
            </a:extLst>
          </p:cNvPr>
          <p:cNvSpPr/>
          <p:nvPr/>
        </p:nvSpPr>
        <p:spPr>
          <a:xfrm>
            <a:off x="5094462" y="4714872"/>
            <a:ext cx="874063" cy="350086"/>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rPr>
              <a:t>クリック</a:t>
            </a:r>
          </a:p>
        </p:txBody>
      </p:sp>
      <p:sp>
        <p:nvSpPr>
          <p:cNvPr id="12" name="吹き出し: 円形 11">
            <a:extLst>
              <a:ext uri="{FF2B5EF4-FFF2-40B4-BE49-F238E27FC236}">
                <a16:creationId xmlns:a16="http://schemas.microsoft.com/office/drawing/2014/main" xmlns="" id="{7AB696B3-57E6-412D-A660-813733593A7B}"/>
              </a:ext>
            </a:extLst>
          </p:cNvPr>
          <p:cNvSpPr/>
          <p:nvPr/>
        </p:nvSpPr>
        <p:spPr>
          <a:xfrm>
            <a:off x="6687520" y="2487479"/>
            <a:ext cx="2510724" cy="2166774"/>
          </a:xfrm>
          <a:prstGeom prst="wedgeEllipseCallout">
            <a:avLst>
              <a:gd name="adj1" fmla="val -61936"/>
              <a:gd name="adj2" fmla="val -1924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600" dirty="0">
              <a:solidFill>
                <a:schemeClr val="tx1"/>
              </a:solidFill>
            </a:endParaRPr>
          </a:p>
          <a:p>
            <a:pPr algn="ctr"/>
            <a:endParaRPr kumimoji="1" lang="en-US" altLang="ja-JP" sz="1600" dirty="0">
              <a:solidFill>
                <a:schemeClr val="tx1"/>
              </a:solidFill>
            </a:endParaRPr>
          </a:p>
          <a:p>
            <a:pPr algn="ctr"/>
            <a:r>
              <a:rPr kumimoji="1" lang="ja-JP" altLang="en-US" sz="1600" dirty="0">
                <a:solidFill>
                  <a:schemeClr val="tx1"/>
                </a:solidFill>
              </a:rPr>
              <a:t>　   が欲しいけど</a:t>
            </a:r>
            <a:endParaRPr kumimoji="1" lang="en-US" altLang="ja-JP" sz="1600" dirty="0">
              <a:solidFill>
                <a:schemeClr val="tx1"/>
              </a:solidFill>
            </a:endParaRPr>
          </a:p>
          <a:p>
            <a:pPr algn="ctr"/>
            <a:endParaRPr kumimoji="1" lang="en-US" altLang="ja-JP" sz="1600" dirty="0">
              <a:solidFill>
                <a:schemeClr val="tx1"/>
              </a:solidFill>
            </a:endParaRPr>
          </a:p>
          <a:p>
            <a:pPr algn="ctr"/>
            <a:r>
              <a:rPr kumimoji="1" lang="ja-JP" altLang="en-US" sz="1600" dirty="0">
                <a:solidFill>
                  <a:schemeClr val="tx1"/>
                </a:solidFill>
              </a:rPr>
              <a:t>　　が仕掛けて</a:t>
            </a:r>
            <a:endParaRPr kumimoji="1" lang="en-US" altLang="ja-JP" sz="1600" dirty="0">
              <a:solidFill>
                <a:schemeClr val="tx1"/>
              </a:solidFill>
            </a:endParaRPr>
          </a:p>
          <a:p>
            <a:pPr algn="ctr"/>
            <a:r>
              <a:rPr kumimoji="1" lang="ja-JP" altLang="en-US" sz="1600" dirty="0">
                <a:solidFill>
                  <a:schemeClr val="tx1"/>
                </a:solidFill>
              </a:rPr>
              <a:t>　　あるって</a:t>
            </a:r>
            <a:r>
              <a:rPr kumimoji="1" lang="en-US" altLang="ja-JP" sz="1600" dirty="0">
                <a:solidFill>
                  <a:schemeClr val="tx1"/>
                </a:solidFill>
              </a:rPr>
              <a:t>…</a:t>
            </a:r>
            <a:endParaRPr kumimoji="1" lang="ja-JP" altLang="en-US" sz="1600" dirty="0">
              <a:solidFill>
                <a:schemeClr val="tx1"/>
              </a:solidFill>
            </a:endParaRPr>
          </a:p>
        </p:txBody>
      </p:sp>
      <p:pic>
        <p:nvPicPr>
          <p:cNvPr id="26" name="図 25">
            <a:extLst>
              <a:ext uri="{FF2B5EF4-FFF2-40B4-BE49-F238E27FC236}">
                <a16:creationId xmlns:a16="http://schemas.microsoft.com/office/drawing/2014/main" xmlns="" id="{732E20B6-2522-4B57-AB48-CB4C6A3698C5}"/>
              </a:ext>
            </a:extLst>
          </p:cNvPr>
          <p:cNvPicPr>
            <a:picLocks noChangeAspect="1"/>
          </p:cNvPicPr>
          <p:nvPr/>
        </p:nvPicPr>
        <p:blipFill>
          <a:blip r:embed="rId5"/>
          <a:stretch>
            <a:fillRect/>
          </a:stretch>
        </p:blipFill>
        <p:spPr>
          <a:xfrm>
            <a:off x="6861302" y="3102022"/>
            <a:ext cx="627636" cy="564501"/>
          </a:xfrm>
          <a:prstGeom prst="rect">
            <a:avLst/>
          </a:prstGeom>
        </p:spPr>
      </p:pic>
      <p:pic>
        <p:nvPicPr>
          <p:cNvPr id="27" name="図 26">
            <a:extLst>
              <a:ext uri="{FF2B5EF4-FFF2-40B4-BE49-F238E27FC236}">
                <a16:creationId xmlns:a16="http://schemas.microsoft.com/office/drawing/2014/main" xmlns="" id="{6BF0E8A9-1EEF-406A-B413-7CE1D61F665D}"/>
              </a:ext>
            </a:extLst>
          </p:cNvPr>
          <p:cNvPicPr>
            <a:picLocks noChangeAspect="1"/>
          </p:cNvPicPr>
          <p:nvPr/>
        </p:nvPicPr>
        <p:blipFill>
          <a:blip r:embed="rId6"/>
          <a:stretch>
            <a:fillRect/>
          </a:stretch>
        </p:blipFill>
        <p:spPr>
          <a:xfrm>
            <a:off x="6839376" y="3685489"/>
            <a:ext cx="820362" cy="417639"/>
          </a:xfrm>
          <a:prstGeom prst="rect">
            <a:avLst/>
          </a:prstGeom>
        </p:spPr>
      </p:pic>
      <p:sp>
        <p:nvSpPr>
          <p:cNvPr id="29" name="フローチャート: 代替処理 28">
            <a:extLst>
              <a:ext uri="{FF2B5EF4-FFF2-40B4-BE49-F238E27FC236}">
                <a16:creationId xmlns:a16="http://schemas.microsoft.com/office/drawing/2014/main" xmlns="" id="{3AA0553C-B3DC-4443-871A-624CA475AA5D}"/>
              </a:ext>
            </a:extLst>
          </p:cNvPr>
          <p:cNvSpPr/>
          <p:nvPr/>
        </p:nvSpPr>
        <p:spPr>
          <a:xfrm>
            <a:off x="6012615" y="4726008"/>
            <a:ext cx="874063" cy="350086"/>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rPr>
              <a:t>クリック</a:t>
            </a:r>
          </a:p>
        </p:txBody>
      </p:sp>
      <p:sp>
        <p:nvSpPr>
          <p:cNvPr id="32" name="フローチャート: 代替処理 31">
            <a:extLst>
              <a:ext uri="{FF2B5EF4-FFF2-40B4-BE49-F238E27FC236}">
                <a16:creationId xmlns:a16="http://schemas.microsoft.com/office/drawing/2014/main" xmlns="" id="{C9848255-E14D-4F6C-93F7-5C906A81B2AF}"/>
              </a:ext>
            </a:extLst>
          </p:cNvPr>
          <p:cNvSpPr/>
          <p:nvPr/>
        </p:nvSpPr>
        <p:spPr>
          <a:xfrm>
            <a:off x="7804833" y="5361994"/>
            <a:ext cx="874063" cy="350086"/>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rPr>
              <a:t>クリック</a:t>
            </a:r>
          </a:p>
        </p:txBody>
      </p:sp>
      <p:sp>
        <p:nvSpPr>
          <p:cNvPr id="33" name="フローチャート: 代替処理 32">
            <a:extLst>
              <a:ext uri="{FF2B5EF4-FFF2-40B4-BE49-F238E27FC236}">
                <a16:creationId xmlns:a16="http://schemas.microsoft.com/office/drawing/2014/main" xmlns="" id="{C57E9C5E-EEB9-4467-851F-13E70D1F0C0E}"/>
              </a:ext>
            </a:extLst>
          </p:cNvPr>
          <p:cNvSpPr/>
          <p:nvPr/>
        </p:nvSpPr>
        <p:spPr>
          <a:xfrm>
            <a:off x="21109" y="5712080"/>
            <a:ext cx="628650" cy="350086"/>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rPr>
              <a:t>つまり</a:t>
            </a:r>
          </a:p>
        </p:txBody>
      </p:sp>
      <p:sp>
        <p:nvSpPr>
          <p:cNvPr id="30" name="フローチャート: 代替処理 29">
            <a:extLst>
              <a:ext uri="{FF2B5EF4-FFF2-40B4-BE49-F238E27FC236}">
                <a16:creationId xmlns:a16="http://schemas.microsoft.com/office/drawing/2014/main" xmlns="" id="{645C33D6-1D29-4110-9997-96493650A38B}"/>
              </a:ext>
            </a:extLst>
          </p:cNvPr>
          <p:cNvSpPr/>
          <p:nvPr/>
        </p:nvSpPr>
        <p:spPr>
          <a:xfrm>
            <a:off x="21109" y="6062166"/>
            <a:ext cx="628650" cy="350086"/>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rPr>
              <a:t>つまり</a:t>
            </a:r>
          </a:p>
        </p:txBody>
      </p:sp>
      <p:sp>
        <p:nvSpPr>
          <p:cNvPr id="31" name="フローチャート: 代替処理 30">
            <a:extLst>
              <a:ext uri="{FF2B5EF4-FFF2-40B4-BE49-F238E27FC236}">
                <a16:creationId xmlns:a16="http://schemas.microsoft.com/office/drawing/2014/main" xmlns="" id="{1E15F6FE-83B3-4589-BFD5-0FFCACB33FD8}"/>
              </a:ext>
            </a:extLst>
          </p:cNvPr>
          <p:cNvSpPr/>
          <p:nvPr/>
        </p:nvSpPr>
        <p:spPr>
          <a:xfrm>
            <a:off x="27579" y="6412252"/>
            <a:ext cx="628650" cy="350086"/>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rPr>
              <a:t>つまり</a:t>
            </a:r>
          </a:p>
        </p:txBody>
      </p:sp>
      <p:sp>
        <p:nvSpPr>
          <p:cNvPr id="18" name="テキスト ボックス 17">
            <a:extLst>
              <a:ext uri="{FF2B5EF4-FFF2-40B4-BE49-F238E27FC236}">
                <a16:creationId xmlns:a16="http://schemas.microsoft.com/office/drawing/2014/main" xmlns="" id="{C709EA72-30E5-4C93-974E-04E7ADDA4E0B}"/>
              </a:ext>
            </a:extLst>
          </p:cNvPr>
          <p:cNvSpPr txBox="1"/>
          <p:nvPr/>
        </p:nvSpPr>
        <p:spPr>
          <a:xfrm>
            <a:off x="1973330" y="3302795"/>
            <a:ext cx="2031325" cy="1200329"/>
          </a:xfrm>
          <a:prstGeom prst="rect">
            <a:avLst/>
          </a:prstGeom>
          <a:noFill/>
        </p:spPr>
        <p:txBody>
          <a:bodyPr wrap="none" rtlCol="0">
            <a:spAutoFit/>
          </a:bodyPr>
          <a:lstStyle/>
          <a:p>
            <a:r>
              <a:rPr kumimoji="1" lang="ja-JP" altLang="en-US" sz="7200" b="1" dirty="0"/>
              <a:t>洞窟</a:t>
            </a:r>
          </a:p>
        </p:txBody>
      </p:sp>
    </p:spTree>
    <p:extLst>
      <p:ext uri="{BB962C8B-B14F-4D97-AF65-F5344CB8AC3E}">
        <p14:creationId xmlns:p14="http://schemas.microsoft.com/office/powerpoint/2010/main" val="46121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250"/>
                                        <p:tgtEl>
                                          <p:spTgt spid="8"/>
                                        </p:tgtEl>
                                      </p:cBhvr>
                                    </p:animEffect>
                                    <p:anim calcmode="lin" valueType="num">
                                      <p:cBhvr>
                                        <p:cTn id="7" dur="250"/>
                                        <p:tgtEl>
                                          <p:spTgt spid="8"/>
                                        </p:tgtEl>
                                        <p:attrNameLst>
                                          <p:attrName>ppt_x</p:attrName>
                                        </p:attrNameLst>
                                      </p:cBhvr>
                                      <p:tavLst>
                                        <p:tav tm="0">
                                          <p:val>
                                            <p:strVal val="ppt_x"/>
                                          </p:val>
                                        </p:tav>
                                        <p:tav tm="100000">
                                          <p:val>
                                            <p:strVal val="ppt_x"/>
                                          </p:val>
                                        </p:tav>
                                      </p:tavLst>
                                    </p:anim>
                                    <p:anim calcmode="lin" valueType="num">
                                      <p:cBhvr>
                                        <p:cTn id="8" dur="250"/>
                                        <p:tgtEl>
                                          <p:spTgt spid="8"/>
                                        </p:tgtEl>
                                        <p:attrNameLst>
                                          <p:attrName>ppt_y</p:attrName>
                                        </p:attrNameLst>
                                      </p:cBhvr>
                                      <p:tavLst>
                                        <p:tav tm="0">
                                          <p:val>
                                            <p:strVal val="ppt_y"/>
                                          </p:val>
                                        </p:tav>
                                        <p:tav tm="100000">
                                          <p:val>
                                            <p:strVal val="ppt_y+.1"/>
                                          </p:val>
                                        </p:tav>
                                      </p:tavLst>
                                    </p:anim>
                                    <p:set>
                                      <p:cBhvr>
                                        <p:cTn id="9" dur="1" fill="hold">
                                          <p:stCondLst>
                                            <p:cond delay="249"/>
                                          </p:stCondLst>
                                        </p:cTn>
                                        <p:tgtEl>
                                          <p:spTgt spid="8"/>
                                        </p:tgtEl>
                                        <p:attrNameLst>
                                          <p:attrName>style.visibility</p:attrName>
                                        </p:attrNameLst>
                                      </p:cBhvr>
                                      <p:to>
                                        <p:strVal val="hidden"/>
                                      </p:to>
                                    </p:set>
                                  </p:childTnLst>
                                </p:cTn>
                              </p:par>
                              <p:par>
                                <p:cTn id="10" presetID="2" presetClass="exit" presetSubtype="4" fill="hold" grpId="0" nodeType="withEffect">
                                  <p:stCondLst>
                                    <p:cond delay="0"/>
                                  </p:stCondLst>
                                  <p:childTnLst>
                                    <p:anim calcmode="lin" valueType="num">
                                      <p:cBhvr additive="base">
                                        <p:cTn id="11" dur="500"/>
                                        <p:tgtEl>
                                          <p:spTgt spid="18"/>
                                        </p:tgtEl>
                                        <p:attrNameLst>
                                          <p:attrName>ppt_x</p:attrName>
                                        </p:attrNameLst>
                                      </p:cBhvr>
                                      <p:tavLst>
                                        <p:tav tm="0">
                                          <p:val>
                                            <p:strVal val="ppt_x"/>
                                          </p:val>
                                        </p:tav>
                                        <p:tav tm="100000">
                                          <p:val>
                                            <p:strVal val="ppt_x"/>
                                          </p:val>
                                        </p:tav>
                                      </p:tavLst>
                                    </p:anim>
                                    <p:anim calcmode="lin" valueType="num">
                                      <p:cBhvr additive="base">
                                        <p:cTn id="12" dur="500"/>
                                        <p:tgtEl>
                                          <p:spTgt spid="18"/>
                                        </p:tgtEl>
                                        <p:attrNameLst>
                                          <p:attrName>ppt_y</p:attrName>
                                        </p:attrNameLst>
                                      </p:cBhvr>
                                      <p:tavLst>
                                        <p:tav tm="0">
                                          <p:val>
                                            <p:strVal val="ppt_y"/>
                                          </p:val>
                                        </p:tav>
                                        <p:tav tm="100000">
                                          <p:val>
                                            <p:strVal val="1+ppt_h/2"/>
                                          </p:val>
                                        </p:tav>
                                      </p:tavLst>
                                    </p:anim>
                                    <p:set>
                                      <p:cBhvr>
                                        <p:cTn id="13" dur="1" fill="hold">
                                          <p:stCondLst>
                                            <p:cond delay="499"/>
                                          </p:stCondLst>
                                        </p:cTn>
                                        <p:tgtEl>
                                          <p:spTgt spid="1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5" presetClass="exit" presetSubtype="0" fill="hold" grpId="0" nodeType="clickEffect">
                                  <p:stCondLst>
                                    <p:cond delay="0"/>
                                  </p:stCondLst>
                                  <p:childTnLst>
                                    <p:animEffect transition="out" filter="fade">
                                      <p:cBhvr>
                                        <p:cTn id="17" dur="6500"/>
                                        <p:tgtEl>
                                          <p:spTgt spid="13"/>
                                        </p:tgtEl>
                                      </p:cBhvr>
                                    </p:animEffect>
                                    <p:anim calcmode="lin" valueType="num">
                                      <p:cBhvr>
                                        <p:cTn id="18" dur="65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9" dur="6500"/>
                                        <p:tgtEl>
                                          <p:spTgt spid="13"/>
                                        </p:tgtEl>
                                        <p:attrNameLst>
                                          <p:attrName>ppt_h</p:attrName>
                                        </p:attrNameLst>
                                      </p:cBhvr>
                                      <p:tavLst>
                                        <p:tav tm="0">
                                          <p:val>
                                            <p:strVal val="ppt_h"/>
                                          </p:val>
                                        </p:tav>
                                        <p:tav tm="100000">
                                          <p:val>
                                            <p:strVal val="ppt_h"/>
                                          </p:val>
                                        </p:tav>
                                      </p:tavLst>
                                    </p:anim>
                                    <p:set>
                                      <p:cBhvr>
                                        <p:cTn id="20" dur="1" fill="hold">
                                          <p:stCondLst>
                                            <p:cond delay="6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4"/>
                                        </p:tgtEl>
                                        <p:attrNameLst>
                                          <p:attrName>ppt_x</p:attrName>
                                        </p:attrNameLst>
                                      </p:cBhvr>
                                      <p:tavLst>
                                        <p:tav tm="0">
                                          <p:val>
                                            <p:strVal val="ppt_x"/>
                                          </p:val>
                                        </p:tav>
                                        <p:tav tm="100000">
                                          <p:val>
                                            <p:strVal val="ppt_x"/>
                                          </p:val>
                                        </p:tav>
                                      </p:tavLst>
                                    </p:anim>
                                    <p:anim calcmode="lin" valueType="num">
                                      <p:cBhvr additive="base">
                                        <p:cTn id="25" dur="500"/>
                                        <p:tgtEl>
                                          <p:spTgt spid="14"/>
                                        </p:tgtEl>
                                        <p:attrNameLst>
                                          <p:attrName>ppt_y</p:attrName>
                                        </p:attrNameLst>
                                      </p:cBhvr>
                                      <p:tavLst>
                                        <p:tav tm="0">
                                          <p:val>
                                            <p:strVal val="ppt_y"/>
                                          </p:val>
                                        </p:tav>
                                        <p:tav tm="100000">
                                          <p:val>
                                            <p:strVal val="1+ppt_h/2"/>
                                          </p:val>
                                        </p:tav>
                                      </p:tavLst>
                                    </p:anim>
                                    <p:set>
                                      <p:cBhvr>
                                        <p:cTn id="26" dur="1" fill="hold">
                                          <p:stCondLst>
                                            <p:cond delay="499"/>
                                          </p:stCondLst>
                                        </p:cTn>
                                        <p:tgtEl>
                                          <p:spTgt spid="14"/>
                                        </p:tgtEl>
                                        <p:attrNameLst>
                                          <p:attrName>style.visibility</p:attrName>
                                        </p:attrNameLst>
                                      </p:cBhvr>
                                      <p:to>
                                        <p:strVal val="hidden"/>
                                      </p:to>
                                    </p:set>
                                  </p:childTnLst>
                                </p:cTn>
                              </p:par>
                            </p:childTnLst>
                          </p:cTn>
                        </p:par>
                        <p:par>
                          <p:cTn id="27" fill="hold">
                            <p:stCondLst>
                              <p:cond delay="500"/>
                            </p:stCondLst>
                            <p:childTnLst>
                              <p:par>
                                <p:cTn id="28" presetID="2" presetClass="exit" presetSubtype="4" fill="hold" grpId="0" nodeType="afterEffect">
                                  <p:stCondLst>
                                    <p:cond delay="0"/>
                                  </p:stCondLst>
                                  <p:childTnLst>
                                    <p:anim calcmode="lin" valueType="num">
                                      <p:cBhvr additive="base">
                                        <p:cTn id="29" dur="500"/>
                                        <p:tgtEl>
                                          <p:spTgt spid="15"/>
                                        </p:tgtEl>
                                        <p:attrNameLst>
                                          <p:attrName>ppt_x</p:attrName>
                                        </p:attrNameLst>
                                      </p:cBhvr>
                                      <p:tavLst>
                                        <p:tav tm="0">
                                          <p:val>
                                            <p:strVal val="ppt_x"/>
                                          </p:val>
                                        </p:tav>
                                        <p:tav tm="100000">
                                          <p:val>
                                            <p:strVal val="ppt_x"/>
                                          </p:val>
                                        </p:tav>
                                      </p:tavLst>
                                    </p:anim>
                                    <p:anim calcmode="lin" valueType="num">
                                      <p:cBhvr additive="base">
                                        <p:cTn id="30" dur="500"/>
                                        <p:tgtEl>
                                          <p:spTgt spid="15"/>
                                        </p:tgtEl>
                                        <p:attrNameLst>
                                          <p:attrName>ppt_y</p:attrName>
                                        </p:attrNameLst>
                                      </p:cBhvr>
                                      <p:tavLst>
                                        <p:tav tm="0">
                                          <p:val>
                                            <p:strVal val="ppt_y"/>
                                          </p:val>
                                        </p:tav>
                                        <p:tav tm="100000">
                                          <p:val>
                                            <p:strVal val="1+ppt_h/2"/>
                                          </p:val>
                                        </p:tav>
                                      </p:tavLst>
                                    </p:anim>
                                    <p:set>
                                      <p:cBhvr>
                                        <p:cTn id="31" dur="1" fill="hold">
                                          <p:stCondLst>
                                            <p:cond delay="499"/>
                                          </p:stCondLst>
                                        </p:cTn>
                                        <p:tgtEl>
                                          <p:spTgt spid="15"/>
                                        </p:tgtEl>
                                        <p:attrNameLst>
                                          <p:attrName>style.visibility</p:attrName>
                                        </p:attrNameLst>
                                      </p:cBhvr>
                                      <p:to>
                                        <p:strVal val="hidden"/>
                                      </p:to>
                                    </p:set>
                                  </p:childTnLst>
                                </p:cTn>
                              </p:par>
                            </p:childTnLst>
                          </p:cTn>
                        </p:par>
                        <p:par>
                          <p:cTn id="32" fill="hold">
                            <p:stCondLst>
                              <p:cond delay="1000"/>
                            </p:stCondLst>
                            <p:childTnLst>
                              <p:par>
                                <p:cTn id="33" presetID="2" presetClass="exit" presetSubtype="4" fill="hold" grpId="0" nodeType="afterEffect">
                                  <p:stCondLst>
                                    <p:cond delay="0"/>
                                  </p:stCondLst>
                                  <p:childTnLst>
                                    <p:anim calcmode="lin" valueType="num">
                                      <p:cBhvr additive="base">
                                        <p:cTn id="34" dur="500"/>
                                        <p:tgtEl>
                                          <p:spTgt spid="16"/>
                                        </p:tgtEl>
                                        <p:attrNameLst>
                                          <p:attrName>ppt_x</p:attrName>
                                        </p:attrNameLst>
                                      </p:cBhvr>
                                      <p:tavLst>
                                        <p:tav tm="0">
                                          <p:val>
                                            <p:strVal val="ppt_x"/>
                                          </p:val>
                                        </p:tav>
                                        <p:tav tm="100000">
                                          <p:val>
                                            <p:strVal val="ppt_x"/>
                                          </p:val>
                                        </p:tav>
                                      </p:tavLst>
                                    </p:anim>
                                    <p:anim calcmode="lin" valueType="num">
                                      <p:cBhvr additive="base">
                                        <p:cTn id="35" dur="500"/>
                                        <p:tgtEl>
                                          <p:spTgt spid="16"/>
                                        </p:tgtEl>
                                        <p:attrNameLst>
                                          <p:attrName>ppt_y</p:attrName>
                                        </p:attrNameLst>
                                      </p:cBhvr>
                                      <p:tavLst>
                                        <p:tav tm="0">
                                          <p:val>
                                            <p:strVal val="ppt_y"/>
                                          </p:val>
                                        </p:tav>
                                        <p:tav tm="100000">
                                          <p:val>
                                            <p:strVal val="1+ppt_h/2"/>
                                          </p:val>
                                        </p:tav>
                                      </p:tavLst>
                                    </p:anim>
                                    <p:set>
                                      <p:cBhvr>
                                        <p:cTn id="36" dur="1" fill="hold">
                                          <p:stCondLst>
                                            <p:cond delay="499"/>
                                          </p:stCondLst>
                                        </p:cTn>
                                        <p:tgtEl>
                                          <p:spTgt spid="16"/>
                                        </p:tgtEl>
                                        <p:attrNameLst>
                                          <p:attrName>style.visibility</p:attrName>
                                        </p:attrNameLst>
                                      </p:cBhvr>
                                      <p:to>
                                        <p:strVal val="hidden"/>
                                      </p:to>
                                    </p:set>
                                  </p:childTnLst>
                                </p:cTn>
                              </p:par>
                            </p:childTnLst>
                          </p:cTn>
                        </p:par>
                        <p:par>
                          <p:cTn id="37" fill="hold">
                            <p:stCondLst>
                              <p:cond delay="1500"/>
                            </p:stCondLst>
                            <p:childTnLst>
                              <p:par>
                                <p:cTn id="38" presetID="9" presetClass="emph" presetSubtype="0" grpId="0" nodeType="afterEffect">
                                  <p:stCondLst>
                                    <p:cond delay="0"/>
                                  </p:stCondLst>
                                  <p:childTnLst>
                                    <p:set>
                                      <p:cBhvr>
                                        <p:cTn id="39" dur="4250"/>
                                        <p:tgtEl>
                                          <p:spTgt spid="17"/>
                                        </p:tgtEl>
                                        <p:attrNameLst>
                                          <p:attrName>style.opacity</p:attrName>
                                        </p:attrNameLst>
                                      </p:cBhvr>
                                      <p:to>
                                        <p:strVal val="0.5"/>
                                      </p:to>
                                    </p:set>
                                    <p:animEffect filter="image" prLst="opacity: 0.5">
                                      <p:cBhvr rctx="IE">
                                        <p:cTn id="40" dur="425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8">
                                            <p:txEl>
                                              <p:pRg st="0" end="0"/>
                                            </p:txEl>
                                          </p:spTgt>
                                        </p:tgtEl>
                                        <p:attrNameLst>
                                          <p:attrName>style.visibility</p:attrName>
                                        </p:attrNameLst>
                                      </p:cBhvr>
                                      <p:to>
                                        <p:strVal val="visible"/>
                                      </p:to>
                                    </p:set>
                                    <p:anim calcmode="lin" valueType="num">
                                      <p:cBhvr additive="base">
                                        <p:cTn id="45"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8">
                                            <p:txEl>
                                              <p:pRg st="1" end="1"/>
                                            </p:txEl>
                                          </p:spTgt>
                                        </p:tgtEl>
                                        <p:attrNameLst>
                                          <p:attrName>style.visibility</p:attrName>
                                        </p:attrNameLst>
                                      </p:cBhvr>
                                      <p:to>
                                        <p:strVal val="visible"/>
                                      </p:to>
                                    </p:set>
                                    <p:anim calcmode="lin" valueType="num">
                                      <p:cBhvr additive="base">
                                        <p:cTn id="51"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8">
                                            <p:txEl>
                                              <p:pRg st="2" end="2"/>
                                            </p:txEl>
                                          </p:spTgt>
                                        </p:tgtEl>
                                        <p:attrNameLst>
                                          <p:attrName>style.visibility</p:attrName>
                                        </p:attrNameLst>
                                      </p:cBhvr>
                                      <p:to>
                                        <p:strVal val="visible"/>
                                      </p:to>
                                    </p:set>
                                    <p:anim calcmode="lin" valueType="num">
                                      <p:cBhvr additive="base">
                                        <p:cTn id="57" dur="500" fill="hold"/>
                                        <p:tgtEl>
                                          <p:spTgt spid="28">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8" grpId="0" animBg="1"/>
      <p:bldP spid="13" grpId="0" animBg="1"/>
      <p:bldP spid="14" grpId="0" animBg="1"/>
      <p:bldP spid="15" grpId="0" animBg="1"/>
      <p:bldP spid="16" grpId="0" animBg="1"/>
      <p:bldP spid="17"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xmlns="" id="{A814AF26-6ACD-497B-B711-0F530EAA90BD}"/>
              </a:ext>
            </a:extLst>
          </p:cNvPr>
          <p:cNvSpPr txBox="1">
            <a:spLocks/>
          </p:cNvSpPr>
          <p:nvPr/>
        </p:nvSpPr>
        <p:spPr>
          <a:xfrm>
            <a:off x="-24765" y="153915"/>
            <a:ext cx="9033164" cy="1015416"/>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dirty="0"/>
              <a:t>科学と宗教にまたがる</a:t>
            </a:r>
            <a:r>
              <a:rPr lang="en-US" altLang="ja-JP" dirty="0"/>
              <a:t>framing</a:t>
            </a:r>
            <a:r>
              <a:rPr lang="ja-JP" altLang="en-US" dirty="0"/>
              <a:t>の例</a:t>
            </a:r>
            <a:endParaRPr lang="en-US" altLang="ja-JP" dirty="0"/>
          </a:p>
          <a:p>
            <a:r>
              <a:rPr lang="ja-JP" altLang="en-US" sz="2100" dirty="0"/>
              <a:t>物理学において</a:t>
            </a:r>
            <a:r>
              <a:rPr lang="en-US" altLang="ja-JP" sz="2100" dirty="0"/>
              <a:t>Bell</a:t>
            </a:r>
            <a:r>
              <a:rPr lang="ja-JP" altLang="en-US" sz="2100" dirty="0"/>
              <a:t>の不等式の不成立が実証され、</a:t>
            </a:r>
            <a:r>
              <a:rPr lang="en-US" altLang="ja-JP" sz="2100" dirty="0"/>
              <a:t>”hidden reality”</a:t>
            </a:r>
            <a:r>
              <a:rPr lang="ja-JP" altLang="en-US" sz="2100" dirty="0"/>
              <a:t>の存在が確実視されたのを機に。</a:t>
            </a:r>
          </a:p>
        </p:txBody>
      </p:sp>
      <p:sp>
        <p:nvSpPr>
          <p:cNvPr id="11" name="スライド番号プレースホルダー 10">
            <a:extLst>
              <a:ext uri="{FF2B5EF4-FFF2-40B4-BE49-F238E27FC236}">
                <a16:creationId xmlns:a16="http://schemas.microsoft.com/office/drawing/2014/main" xmlns="" id="{BB19C4F9-1779-4377-8BE2-CD1E1FF73584}"/>
              </a:ext>
            </a:extLst>
          </p:cNvPr>
          <p:cNvSpPr>
            <a:spLocks noGrp="1"/>
          </p:cNvSpPr>
          <p:nvPr>
            <p:ph type="sldNum" sz="quarter" idx="12"/>
          </p:nvPr>
        </p:nvSpPr>
        <p:spPr/>
        <p:txBody>
          <a:bodyPr/>
          <a:lstStyle/>
          <a:p>
            <a:fld id="{21B02818-E86B-4C9E-9342-E3AB4675CD66}" type="slidenum">
              <a:rPr kumimoji="1" lang="ja-JP" altLang="en-US" smtClean="0"/>
              <a:t>7</a:t>
            </a:fld>
            <a:endParaRPr kumimoji="1" lang="ja-JP" altLang="en-US"/>
          </a:p>
        </p:txBody>
      </p:sp>
      <p:pic>
        <p:nvPicPr>
          <p:cNvPr id="13" name="図 12" descr="テキスト が含まれている画像&#10;&#10;高い精度で生成された説明">
            <a:extLst>
              <a:ext uri="{FF2B5EF4-FFF2-40B4-BE49-F238E27FC236}">
                <a16:creationId xmlns:a16="http://schemas.microsoft.com/office/drawing/2014/main" xmlns="" id="{8CDA6C56-BA74-450D-BE00-72C996BC3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90" y="1212485"/>
            <a:ext cx="8262220" cy="5370443"/>
          </a:xfrm>
          <a:prstGeom prst="rect">
            <a:avLst/>
          </a:prstGeom>
        </p:spPr>
      </p:pic>
      <p:sp>
        <p:nvSpPr>
          <p:cNvPr id="15" name="四角形: 角を丸くする 14">
            <a:extLst>
              <a:ext uri="{FF2B5EF4-FFF2-40B4-BE49-F238E27FC236}">
                <a16:creationId xmlns:a16="http://schemas.microsoft.com/office/drawing/2014/main" xmlns="" id="{B5E08FCD-2147-46B9-BA86-22207A9399D4}"/>
              </a:ext>
            </a:extLst>
          </p:cNvPr>
          <p:cNvSpPr/>
          <p:nvPr/>
        </p:nvSpPr>
        <p:spPr>
          <a:xfrm>
            <a:off x="1286413" y="2141592"/>
            <a:ext cx="2134706" cy="345487"/>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xmlns="" id="{035D34BE-0C84-4A50-AF34-6D35294F8E69}"/>
              </a:ext>
            </a:extLst>
          </p:cNvPr>
          <p:cNvSpPr/>
          <p:nvPr/>
        </p:nvSpPr>
        <p:spPr>
          <a:xfrm>
            <a:off x="4981344" y="2483794"/>
            <a:ext cx="2134706" cy="345487"/>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21775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a:extLst>
              <a:ext uri="{FF2B5EF4-FFF2-40B4-BE49-F238E27FC236}">
                <a16:creationId xmlns:a16="http://schemas.microsoft.com/office/drawing/2014/main" xmlns="" id="{30EBD17F-E5C1-4D9E-A062-564482D9254B}"/>
              </a:ext>
            </a:extLst>
          </p:cNvPr>
          <p:cNvPicPr>
            <a:picLocks noGrp="1" noChangeAspect="1"/>
          </p:cNvPicPr>
          <p:nvPr>
            <p:ph sz="half" idx="1"/>
          </p:nvPr>
        </p:nvPicPr>
        <p:blipFill>
          <a:blip r:embed="rId3"/>
          <a:stretch>
            <a:fillRect/>
          </a:stretch>
        </p:blipFill>
        <p:spPr>
          <a:xfrm>
            <a:off x="56707" y="1580112"/>
            <a:ext cx="4371614" cy="5122987"/>
          </a:xfrm>
          <a:prstGeom prst="rect">
            <a:avLst/>
          </a:prstGeom>
        </p:spPr>
      </p:pic>
      <p:sp>
        <p:nvSpPr>
          <p:cNvPr id="5" name="スライド番号プレースホルダー 4">
            <a:extLst>
              <a:ext uri="{FF2B5EF4-FFF2-40B4-BE49-F238E27FC236}">
                <a16:creationId xmlns:a16="http://schemas.microsoft.com/office/drawing/2014/main" xmlns="" id="{567C9782-1296-4F36-BAA5-EFE954C2C5A0}"/>
              </a:ext>
            </a:extLst>
          </p:cNvPr>
          <p:cNvSpPr>
            <a:spLocks noGrp="1"/>
          </p:cNvSpPr>
          <p:nvPr>
            <p:ph type="sldNum" sz="quarter" idx="12"/>
          </p:nvPr>
        </p:nvSpPr>
        <p:spPr>
          <a:xfrm>
            <a:off x="7086600" y="-20801"/>
            <a:ext cx="2057400" cy="365125"/>
          </a:xfrm>
        </p:spPr>
        <p:txBody>
          <a:bodyPr/>
          <a:lstStyle/>
          <a:p>
            <a:fld id="{21B02818-E86B-4C9E-9342-E3AB4675CD66}" type="slidenum">
              <a:rPr kumimoji="1" lang="ja-JP" altLang="en-US" smtClean="0"/>
              <a:t>8</a:t>
            </a:fld>
            <a:endParaRPr kumimoji="1" lang="ja-JP" altLang="en-US"/>
          </a:p>
        </p:txBody>
      </p:sp>
      <p:sp>
        <p:nvSpPr>
          <p:cNvPr id="6" name="タイトル 1">
            <a:extLst>
              <a:ext uri="{FF2B5EF4-FFF2-40B4-BE49-F238E27FC236}">
                <a16:creationId xmlns:a16="http://schemas.microsoft.com/office/drawing/2014/main" xmlns="" id="{571EFF3F-4292-4F8E-B343-C36311442335}"/>
              </a:ext>
            </a:extLst>
          </p:cNvPr>
          <p:cNvSpPr>
            <a:spLocks noGrp="1"/>
          </p:cNvSpPr>
          <p:nvPr>
            <p:ph type="title"/>
          </p:nvPr>
        </p:nvSpPr>
        <p:spPr>
          <a:xfrm>
            <a:off x="218101" y="34008"/>
            <a:ext cx="8640673" cy="1611111"/>
          </a:xfrm>
          <a:ln w="22225">
            <a:solidFill>
              <a:schemeClr val="tx1"/>
            </a:solidFill>
          </a:ln>
        </p:spPr>
        <p:txBody>
          <a:bodyPr vert="horz" lIns="91440" tIns="45720" rIns="91440" bIns="45720" rtlCol="0" anchor="b">
            <a:normAutofit/>
          </a:bodyPr>
          <a:lstStyle/>
          <a:p>
            <a:pPr algn="ctr"/>
            <a:r>
              <a:rPr kumimoji="1" lang="en-US" altLang="ja-JP" sz="2400" dirty="0">
                <a:latin typeface="+mj-lt"/>
                <a:ea typeface="+mj-ea"/>
              </a:rPr>
              <a:t>The immanent frame</a:t>
            </a:r>
            <a:r>
              <a:rPr kumimoji="1" lang="en-US" altLang="ja-JP" sz="2200" dirty="0">
                <a:latin typeface="+mj-lt"/>
                <a:ea typeface="+mj-ea"/>
              </a:rPr>
              <a:t/>
            </a:r>
            <a:br>
              <a:rPr kumimoji="1" lang="en-US" altLang="ja-JP" sz="2200" dirty="0">
                <a:latin typeface="+mj-lt"/>
                <a:ea typeface="+mj-ea"/>
              </a:rPr>
            </a:br>
            <a:r>
              <a:rPr lang="en-US" altLang="ja-JP" sz="2200" dirty="0">
                <a:latin typeface="+mj-lt"/>
                <a:ea typeface="+mj-ea"/>
              </a:rPr>
              <a:t>human rights</a:t>
            </a:r>
            <a:r>
              <a:rPr lang="ja-JP" altLang="en-US" sz="2200" dirty="0">
                <a:latin typeface="+mj-lt"/>
                <a:ea typeface="+mj-ea"/>
              </a:rPr>
              <a:t>の根拠を</a:t>
            </a:r>
            <a:r>
              <a:rPr kumimoji="1" lang="en-US" altLang="ja-JP" sz="2200" dirty="0">
                <a:latin typeface="+mj-lt"/>
                <a:ea typeface="+mj-ea"/>
              </a:rPr>
              <a:t>the transcendent</a:t>
            </a:r>
            <a:r>
              <a:rPr kumimoji="1" lang="ja-JP" altLang="en-US" sz="2200" dirty="0">
                <a:latin typeface="+mj-lt"/>
                <a:ea typeface="+mj-ea"/>
              </a:rPr>
              <a:t>（超越的なもの）に置く</a:t>
            </a:r>
            <a:r>
              <a:rPr kumimoji="1" lang="en-US" altLang="ja-JP" sz="2200" dirty="0">
                <a:latin typeface="+mj-lt"/>
                <a:ea typeface="+mj-ea"/>
              </a:rPr>
              <a:t>frame</a:t>
            </a:r>
          </a:p>
        </p:txBody>
      </p:sp>
      <p:pic>
        <p:nvPicPr>
          <p:cNvPr id="7" name="コンテンツ プレースホルダー 6">
            <a:extLst>
              <a:ext uri="{FF2B5EF4-FFF2-40B4-BE49-F238E27FC236}">
                <a16:creationId xmlns:a16="http://schemas.microsoft.com/office/drawing/2014/main" xmlns="" id="{95B54E95-400A-4FF2-AD2D-75096D5B5B3C}"/>
              </a:ext>
            </a:extLst>
          </p:cNvPr>
          <p:cNvPicPr>
            <a:picLocks noGrp="1" noChangeAspect="1"/>
          </p:cNvPicPr>
          <p:nvPr>
            <p:ph sz="half" idx="2"/>
          </p:nvPr>
        </p:nvPicPr>
        <p:blipFill>
          <a:blip r:embed="rId4"/>
          <a:stretch>
            <a:fillRect/>
          </a:stretch>
        </p:blipFill>
        <p:spPr>
          <a:xfrm>
            <a:off x="4441965" y="1908368"/>
            <a:ext cx="4702035" cy="4485623"/>
          </a:xfrm>
          <a:prstGeom prst="rect">
            <a:avLst/>
          </a:prstGeom>
        </p:spPr>
      </p:pic>
      <p:cxnSp>
        <p:nvCxnSpPr>
          <p:cNvPr id="10" name="直線コネクタ 9">
            <a:extLst>
              <a:ext uri="{FF2B5EF4-FFF2-40B4-BE49-F238E27FC236}">
                <a16:creationId xmlns:a16="http://schemas.microsoft.com/office/drawing/2014/main" xmlns="" id="{57A09230-CD29-48EE-ABB7-30D74AB6EBE3}"/>
              </a:ext>
            </a:extLst>
          </p:cNvPr>
          <p:cNvCxnSpPr/>
          <p:nvPr/>
        </p:nvCxnSpPr>
        <p:spPr>
          <a:xfrm>
            <a:off x="2303721" y="6393991"/>
            <a:ext cx="19563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xmlns="" id="{7FE3CCF2-15B8-4121-927F-F4678514A27E}"/>
              </a:ext>
            </a:extLst>
          </p:cNvPr>
          <p:cNvCxnSpPr>
            <a:cxnSpLocks/>
          </p:cNvCxnSpPr>
          <p:nvPr/>
        </p:nvCxnSpPr>
        <p:spPr>
          <a:xfrm>
            <a:off x="396734" y="1580112"/>
            <a:ext cx="15169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xmlns="" id="{04A6A30F-47ED-415E-87B4-BEE980394CA5}"/>
              </a:ext>
            </a:extLst>
          </p:cNvPr>
          <p:cNvCxnSpPr>
            <a:cxnSpLocks/>
          </p:cNvCxnSpPr>
          <p:nvPr/>
        </p:nvCxnSpPr>
        <p:spPr>
          <a:xfrm>
            <a:off x="4428321" y="1681541"/>
            <a:ext cx="0" cy="5702595"/>
          </a:xfrm>
          <a:prstGeom prst="line">
            <a:avLst/>
          </a:prstGeom>
          <a:ln w="41275" cmpd="dbl">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図 17">
            <a:extLst>
              <a:ext uri="{FF2B5EF4-FFF2-40B4-BE49-F238E27FC236}">
                <a16:creationId xmlns:a16="http://schemas.microsoft.com/office/drawing/2014/main" xmlns="" id="{94B52FA9-6561-435D-BB7C-2C89AB0266B6}"/>
              </a:ext>
            </a:extLst>
          </p:cNvPr>
          <p:cNvPicPr>
            <a:picLocks noChangeAspect="1"/>
          </p:cNvPicPr>
          <p:nvPr/>
        </p:nvPicPr>
        <p:blipFill>
          <a:blip r:embed="rId5"/>
          <a:stretch>
            <a:fillRect/>
          </a:stretch>
        </p:blipFill>
        <p:spPr>
          <a:xfrm>
            <a:off x="3011617" y="45359"/>
            <a:ext cx="3248358" cy="1188645"/>
          </a:xfrm>
          <a:prstGeom prst="rect">
            <a:avLst/>
          </a:prstGeom>
        </p:spPr>
      </p:pic>
      <p:sp>
        <p:nvSpPr>
          <p:cNvPr id="2" name="テキスト ボックス 1">
            <a:extLst>
              <a:ext uri="{FF2B5EF4-FFF2-40B4-BE49-F238E27FC236}">
                <a16:creationId xmlns:a16="http://schemas.microsoft.com/office/drawing/2014/main" xmlns="" id="{C649B345-CA8C-4A88-8BA8-992EA851262A}"/>
              </a:ext>
            </a:extLst>
          </p:cNvPr>
          <p:cNvSpPr txBox="1"/>
          <p:nvPr/>
        </p:nvSpPr>
        <p:spPr>
          <a:xfrm>
            <a:off x="2022529" y="1908368"/>
            <a:ext cx="184731" cy="369332"/>
          </a:xfrm>
          <a:prstGeom prst="rect">
            <a:avLst/>
          </a:prstGeom>
          <a:noFill/>
        </p:spPr>
        <p:txBody>
          <a:bodyPr wrap="none" rtlCol="0">
            <a:spAutoFit/>
          </a:bodyPr>
          <a:lstStyle/>
          <a:p>
            <a:endParaRPr kumimoji="1" lang="ja-JP" altLang="en-US" dirty="0"/>
          </a:p>
        </p:txBody>
      </p:sp>
      <p:sp>
        <p:nvSpPr>
          <p:cNvPr id="3" name="正方形/長方形 2">
            <a:extLst>
              <a:ext uri="{FF2B5EF4-FFF2-40B4-BE49-F238E27FC236}">
                <a16:creationId xmlns:a16="http://schemas.microsoft.com/office/drawing/2014/main" xmlns="" id="{6B550974-F206-4AB2-92AC-05404C0ADB1B}"/>
              </a:ext>
            </a:extLst>
          </p:cNvPr>
          <p:cNvSpPr/>
          <p:nvPr/>
        </p:nvSpPr>
        <p:spPr>
          <a:xfrm>
            <a:off x="71569" y="2342155"/>
            <a:ext cx="4343110" cy="338554"/>
          </a:xfrm>
          <a:prstGeom prst="rect">
            <a:avLst/>
          </a:prstGeom>
        </p:spPr>
        <p:txBody>
          <a:bodyPr wrap="square">
            <a:spAutoFit/>
          </a:bodyPr>
          <a:lstStyle/>
          <a:p>
            <a:r>
              <a:rPr lang="en-US" altLang="ja-JP" sz="1600" dirty="0"/>
              <a:t>Fostering Human Rights Among European Policies</a:t>
            </a:r>
            <a:endParaRPr lang="ja-JP" altLang="en-US" sz="1600" dirty="0"/>
          </a:p>
        </p:txBody>
      </p:sp>
      <p:sp>
        <p:nvSpPr>
          <p:cNvPr id="4" name="テキスト ボックス 3">
            <a:extLst>
              <a:ext uri="{FF2B5EF4-FFF2-40B4-BE49-F238E27FC236}">
                <a16:creationId xmlns:a16="http://schemas.microsoft.com/office/drawing/2014/main" xmlns="" id="{20E32782-FBED-41D6-8E78-4E61D276B11F}"/>
              </a:ext>
            </a:extLst>
          </p:cNvPr>
          <p:cNvSpPr txBox="1"/>
          <p:nvPr/>
        </p:nvSpPr>
        <p:spPr>
          <a:xfrm>
            <a:off x="1468599" y="1848382"/>
            <a:ext cx="1813317" cy="369332"/>
          </a:xfrm>
          <a:prstGeom prst="rect">
            <a:avLst/>
          </a:prstGeom>
          <a:noFill/>
        </p:spPr>
        <p:txBody>
          <a:bodyPr wrap="none" rtlCol="0">
            <a:spAutoFit/>
          </a:bodyPr>
          <a:lstStyle/>
          <a:p>
            <a:r>
              <a:rPr lang="ja-JP" altLang="en-US" dirty="0"/>
              <a:t>（</a:t>
            </a:r>
            <a:r>
              <a:rPr lang="en-US" altLang="ja-JP" dirty="0"/>
              <a:t>2013</a:t>
            </a:r>
            <a:r>
              <a:rPr lang="ja-JP" altLang="en-US" dirty="0"/>
              <a:t>－</a:t>
            </a:r>
            <a:r>
              <a:rPr lang="en-US" altLang="ja-JP" dirty="0"/>
              <a:t>2017</a:t>
            </a:r>
            <a:r>
              <a:rPr lang="ja-JP" altLang="en-US" dirty="0"/>
              <a:t>）</a:t>
            </a:r>
            <a:endParaRPr kumimoji="1" lang="ja-JP" altLang="en-US" dirty="0"/>
          </a:p>
        </p:txBody>
      </p:sp>
    </p:spTree>
    <p:extLst>
      <p:ext uri="{BB962C8B-B14F-4D97-AF65-F5344CB8AC3E}">
        <p14:creationId xmlns:p14="http://schemas.microsoft.com/office/powerpoint/2010/main" val="2819791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xmlns="" id="{2DBCA25D-9FB3-4E04-AFBD-4F8AF55108D6}"/>
              </a:ext>
            </a:extLst>
          </p:cNvPr>
          <p:cNvGrpSpPr/>
          <p:nvPr/>
        </p:nvGrpSpPr>
        <p:grpSpPr>
          <a:xfrm>
            <a:off x="2737812" y="369435"/>
            <a:ext cx="3231446" cy="378903"/>
            <a:chOff x="393194" y="1293340"/>
            <a:chExt cx="2462784" cy="2344743"/>
          </a:xfrm>
        </p:grpSpPr>
        <p:sp>
          <p:nvSpPr>
            <p:cNvPr id="17" name="正方形/長方形 16">
              <a:extLst>
                <a:ext uri="{FF2B5EF4-FFF2-40B4-BE49-F238E27FC236}">
                  <a16:creationId xmlns:a16="http://schemas.microsoft.com/office/drawing/2014/main" xmlns="" id="{EBD69665-A6D9-4B01-9C09-9CBCF40F10C3}"/>
                </a:ext>
              </a:extLst>
            </p:cNvPr>
            <p:cNvSpPr/>
            <p:nvPr/>
          </p:nvSpPr>
          <p:spPr>
            <a:xfrm>
              <a:off x="393194" y="1293340"/>
              <a:ext cx="2462784" cy="2344743"/>
            </a:xfrm>
            <a:prstGeom prst="rect">
              <a:avLst/>
            </a:prstGeom>
            <a:solidFill>
              <a:schemeClr val="accent3">
                <a:lumMod val="40000"/>
                <a:lumOff val="60000"/>
              </a:schemeClr>
            </a:solidFill>
            <a:ln w="25400">
              <a:solidFill>
                <a:schemeClr val="bg1"/>
              </a:solidFill>
            </a:ln>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テキスト ボックス 17">
              <a:extLst>
                <a:ext uri="{FF2B5EF4-FFF2-40B4-BE49-F238E27FC236}">
                  <a16:creationId xmlns:a16="http://schemas.microsoft.com/office/drawing/2014/main" xmlns="" id="{46502320-1599-4FAE-9DD0-032995B3651D}"/>
                </a:ext>
              </a:extLst>
            </p:cNvPr>
            <p:cNvSpPr txBox="1"/>
            <p:nvPr/>
          </p:nvSpPr>
          <p:spPr>
            <a:xfrm>
              <a:off x="393194" y="1293340"/>
              <a:ext cx="2462784" cy="2344743"/>
            </a:xfrm>
            <a:prstGeom prst="rect">
              <a:avLst/>
            </a:prstGeom>
            <a:ln w="25400">
              <a:solidFill>
                <a:schemeClr val="bg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endParaRPr kumimoji="1" lang="ja-JP" altLang="en-US" sz="2000" b="0" i="0" u="none" strike="noStrike" kern="1200" cap="none" spc="0" normalizeH="0" baseline="0" noProof="0" dirty="0">
                <a:ln>
                  <a:noFill/>
                </a:ln>
                <a:solidFill>
                  <a:srgbClr val="9BBB59">
                    <a:lumMod val="50000"/>
                  </a:srgbClr>
                </a:solidFill>
                <a:effectLst/>
                <a:uLnTx/>
                <a:uFillTx/>
                <a:latin typeface="Calibri"/>
                <a:ea typeface="ＭＳ Ｐゴシック" panose="020B0600070205080204" pitchFamily="50" charset="-128"/>
                <a:cs typeface="+mn-cs"/>
              </a:endParaRPr>
            </a:p>
          </p:txBody>
        </p:sp>
      </p:grpSp>
      <p:grpSp>
        <p:nvGrpSpPr>
          <p:cNvPr id="14" name="グループ化 13">
            <a:extLst>
              <a:ext uri="{FF2B5EF4-FFF2-40B4-BE49-F238E27FC236}">
                <a16:creationId xmlns:a16="http://schemas.microsoft.com/office/drawing/2014/main" xmlns="" id="{09B1E707-A514-4ED1-A088-7265B16F2A48}"/>
              </a:ext>
            </a:extLst>
          </p:cNvPr>
          <p:cNvGrpSpPr/>
          <p:nvPr/>
        </p:nvGrpSpPr>
        <p:grpSpPr>
          <a:xfrm>
            <a:off x="3127778" y="369436"/>
            <a:ext cx="2874379" cy="379426"/>
            <a:chOff x="1874527" y="1716020"/>
            <a:chExt cx="4535413" cy="2347979"/>
          </a:xfrm>
          <a:gradFill>
            <a:gsLst>
              <a:gs pos="0">
                <a:schemeClr val="accent1">
                  <a:tint val="66000"/>
                  <a:satMod val="160000"/>
                  <a:alpha val="0"/>
                </a:schemeClr>
              </a:gs>
              <a:gs pos="87000">
                <a:schemeClr val="accent1">
                  <a:tint val="44500"/>
                  <a:satMod val="160000"/>
                  <a:alpha val="50000"/>
                </a:schemeClr>
              </a:gs>
              <a:gs pos="100000">
                <a:schemeClr val="accent1">
                  <a:tint val="23500"/>
                  <a:satMod val="160000"/>
                </a:schemeClr>
              </a:gs>
            </a:gsLst>
            <a:lin ang="0" scaled="1"/>
          </a:gradFill>
        </p:grpSpPr>
        <p:sp>
          <p:nvSpPr>
            <p:cNvPr id="15" name="正方形/長方形 14">
              <a:extLst>
                <a:ext uri="{FF2B5EF4-FFF2-40B4-BE49-F238E27FC236}">
                  <a16:creationId xmlns:a16="http://schemas.microsoft.com/office/drawing/2014/main" xmlns="" id="{16CC7657-8964-4959-A959-5DD439BFD8C3}"/>
                </a:ext>
              </a:extLst>
            </p:cNvPr>
            <p:cNvSpPr/>
            <p:nvPr/>
          </p:nvSpPr>
          <p:spPr>
            <a:xfrm>
              <a:off x="1874527" y="1716020"/>
              <a:ext cx="4535413" cy="2347979"/>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テキスト ボックス 15">
              <a:extLst>
                <a:ext uri="{FF2B5EF4-FFF2-40B4-BE49-F238E27FC236}">
                  <a16:creationId xmlns:a16="http://schemas.microsoft.com/office/drawing/2014/main" xmlns="" id="{44E5D83A-340C-4345-95B2-ABF0317C8E80}"/>
                </a:ext>
              </a:extLst>
            </p:cNvPr>
            <p:cNvSpPr txBox="1"/>
            <p:nvPr/>
          </p:nvSpPr>
          <p:spPr>
            <a:xfrm>
              <a:off x="1874527" y="1716020"/>
              <a:ext cx="4535413" cy="2347979"/>
            </a:xfrm>
            <a:prstGeom prst="rect">
              <a:avLst/>
            </a:prstGeom>
            <a:grpFill/>
            <a:ln w="9525">
              <a:solidFill>
                <a:schemeClr val="bg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b" anchorCtr="1">
              <a:noAutofit/>
            </a:bodyPr>
            <a:lstStyle/>
            <a:p>
              <a:pPr marL="0" marR="0" lvl="0" indent="0" algn="r" defTabSz="889000" rtl="0" eaLnBrk="1" fontAlgn="auto" latinLnBrk="0" hangingPunct="1">
                <a:lnSpc>
                  <a:spcPct val="90000"/>
                </a:lnSpc>
                <a:spcBef>
                  <a:spcPct val="0"/>
                </a:spcBef>
                <a:spcAft>
                  <a:spcPct val="35000"/>
                </a:spcAft>
                <a:buClrTx/>
                <a:buSzTx/>
                <a:buFontTx/>
                <a:buNone/>
                <a:tabLst/>
                <a:defRPr/>
              </a:pPr>
              <a:r>
                <a:rPr kumimoji="1" lang="en-US" altLang="ja-JP" sz="2000" b="0" i="0" u="none" strike="noStrike" kern="1200" cap="none" spc="0" normalizeH="0" baseline="0" noProof="0" dirty="0">
                  <a:ln>
                    <a:noFill/>
                  </a:ln>
                  <a:solidFill>
                    <a:prstClr val="black">
                      <a:hueOff val="0"/>
                      <a:satOff val="0"/>
                      <a:lumOff val="0"/>
                      <a:alphaOff val="0"/>
                    </a:prstClr>
                  </a:solidFill>
                  <a:effectLst/>
                  <a:uLnTx/>
                  <a:uFillTx/>
                  <a:latin typeface="Calibri"/>
                  <a:ea typeface="ＭＳ Ｐゴシック" panose="020B0600070205080204" pitchFamily="50" charset="-128"/>
                  <a:cs typeface="+mn-cs"/>
                </a:rPr>
                <a:t>     </a:t>
              </a:r>
              <a:endParaRPr kumimoji="1" lang="ja-JP" altLang="en-US" sz="2000" b="0"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endParaRPr>
            </a:p>
          </p:txBody>
        </p:sp>
      </p:grpSp>
      <p:grpSp>
        <p:nvGrpSpPr>
          <p:cNvPr id="19" name="グループ化 18">
            <a:extLst>
              <a:ext uri="{FF2B5EF4-FFF2-40B4-BE49-F238E27FC236}">
                <a16:creationId xmlns:a16="http://schemas.microsoft.com/office/drawing/2014/main" xmlns="" id="{913383D8-4551-4DE5-8D77-234797899DAB}"/>
              </a:ext>
            </a:extLst>
          </p:cNvPr>
          <p:cNvGrpSpPr/>
          <p:nvPr/>
        </p:nvGrpSpPr>
        <p:grpSpPr>
          <a:xfrm>
            <a:off x="2775202" y="748862"/>
            <a:ext cx="3503297" cy="6109138"/>
            <a:chOff x="2779776" y="1201461"/>
            <a:chExt cx="3593593" cy="5656539"/>
          </a:xfrm>
        </p:grpSpPr>
        <p:grpSp>
          <p:nvGrpSpPr>
            <p:cNvPr id="6" name="グループ化 5">
              <a:extLst>
                <a:ext uri="{FF2B5EF4-FFF2-40B4-BE49-F238E27FC236}">
                  <a16:creationId xmlns:a16="http://schemas.microsoft.com/office/drawing/2014/main" xmlns="" id="{DCC7E8CB-347B-4FEF-A404-CA60523E1928}"/>
                </a:ext>
              </a:extLst>
            </p:cNvPr>
            <p:cNvGrpSpPr/>
            <p:nvPr/>
          </p:nvGrpSpPr>
          <p:grpSpPr>
            <a:xfrm>
              <a:off x="2779776" y="1201461"/>
              <a:ext cx="3310128" cy="5648743"/>
              <a:chOff x="393194" y="1293340"/>
              <a:chExt cx="2462784" cy="2344743"/>
            </a:xfrm>
          </p:grpSpPr>
          <p:sp>
            <p:nvSpPr>
              <p:cNvPr id="10" name="正方形/長方形 9">
                <a:extLst>
                  <a:ext uri="{FF2B5EF4-FFF2-40B4-BE49-F238E27FC236}">
                    <a16:creationId xmlns:a16="http://schemas.microsoft.com/office/drawing/2014/main" xmlns="" id="{4E7043BA-E0D4-445B-895E-D374E5EFC0F3}"/>
                  </a:ext>
                </a:extLst>
              </p:cNvPr>
              <p:cNvSpPr/>
              <p:nvPr/>
            </p:nvSpPr>
            <p:spPr>
              <a:xfrm>
                <a:off x="393194" y="1293340"/>
                <a:ext cx="2462784" cy="2344743"/>
              </a:xfrm>
              <a:prstGeom prst="rect">
                <a:avLst/>
              </a:prstGeom>
              <a:solidFill>
                <a:schemeClr val="accent3">
                  <a:lumMod val="40000"/>
                  <a:lumOff val="60000"/>
                </a:schemeClr>
              </a:solidFill>
              <a:ln w="25400">
                <a:noFill/>
              </a:ln>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テキスト ボックス 10">
                <a:extLst>
                  <a:ext uri="{FF2B5EF4-FFF2-40B4-BE49-F238E27FC236}">
                    <a16:creationId xmlns:a16="http://schemas.microsoft.com/office/drawing/2014/main" xmlns="" id="{2219D08D-DE37-4DC4-9EC1-EF188A10E894}"/>
                  </a:ext>
                </a:extLst>
              </p:cNvPr>
              <p:cNvSpPr txBox="1"/>
              <p:nvPr/>
            </p:nvSpPr>
            <p:spPr>
              <a:xfrm>
                <a:off x="393194" y="1293340"/>
                <a:ext cx="2462784" cy="2344743"/>
              </a:xfrm>
              <a:prstGeom prst="rect">
                <a:avLst/>
              </a:prstGeom>
              <a:ln w="25400">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endParaRPr kumimoji="1" lang="ja-JP" altLang="en-US" sz="2000" b="0" i="0" u="none" strike="noStrike" kern="1200" cap="none" spc="0" normalizeH="0" baseline="0" noProof="0" dirty="0">
                  <a:ln>
                    <a:noFill/>
                  </a:ln>
                  <a:solidFill>
                    <a:srgbClr val="9BBB59">
                      <a:lumMod val="50000"/>
                    </a:srgbClr>
                  </a:solidFill>
                  <a:effectLst/>
                  <a:uLnTx/>
                  <a:uFillTx/>
                  <a:latin typeface="Calibri"/>
                  <a:ea typeface="ＭＳ Ｐゴシック" panose="020B0600070205080204" pitchFamily="50" charset="-128"/>
                  <a:cs typeface="+mn-cs"/>
                </a:endParaRPr>
              </a:p>
            </p:txBody>
          </p:sp>
        </p:grpSp>
        <p:grpSp>
          <p:nvGrpSpPr>
            <p:cNvPr id="7" name="グループ化 6">
              <a:extLst>
                <a:ext uri="{FF2B5EF4-FFF2-40B4-BE49-F238E27FC236}">
                  <a16:creationId xmlns:a16="http://schemas.microsoft.com/office/drawing/2014/main" xmlns="" id="{550197FE-1906-4F61-97DA-3C98E16C4184}"/>
                </a:ext>
              </a:extLst>
            </p:cNvPr>
            <p:cNvGrpSpPr/>
            <p:nvPr/>
          </p:nvGrpSpPr>
          <p:grpSpPr>
            <a:xfrm>
              <a:off x="3145537" y="1201461"/>
              <a:ext cx="3227832" cy="5656539"/>
              <a:chOff x="1874527" y="1716020"/>
              <a:chExt cx="4535413" cy="2347979"/>
            </a:xfrm>
            <a:gradFill>
              <a:gsLst>
                <a:gs pos="0">
                  <a:schemeClr val="accent1">
                    <a:tint val="66000"/>
                    <a:satMod val="160000"/>
                    <a:alpha val="0"/>
                  </a:schemeClr>
                </a:gs>
                <a:gs pos="87000">
                  <a:schemeClr val="accent1">
                    <a:tint val="44500"/>
                    <a:satMod val="160000"/>
                    <a:alpha val="50000"/>
                  </a:schemeClr>
                </a:gs>
                <a:gs pos="100000">
                  <a:schemeClr val="accent1">
                    <a:tint val="23500"/>
                    <a:satMod val="160000"/>
                  </a:schemeClr>
                </a:gs>
              </a:gsLst>
              <a:lin ang="0" scaled="1"/>
            </a:gradFill>
          </p:grpSpPr>
          <p:sp>
            <p:nvSpPr>
              <p:cNvPr id="8" name="正方形/長方形 7">
                <a:extLst>
                  <a:ext uri="{FF2B5EF4-FFF2-40B4-BE49-F238E27FC236}">
                    <a16:creationId xmlns:a16="http://schemas.microsoft.com/office/drawing/2014/main" xmlns="" id="{A16657C5-B70D-4F2D-9F50-9DC5BA7111A1}"/>
                  </a:ext>
                </a:extLst>
              </p:cNvPr>
              <p:cNvSpPr/>
              <p:nvPr/>
            </p:nvSpPr>
            <p:spPr>
              <a:xfrm>
                <a:off x="1874527" y="1716020"/>
                <a:ext cx="4535413" cy="2347979"/>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テキスト ボックス 8">
                <a:extLst>
                  <a:ext uri="{FF2B5EF4-FFF2-40B4-BE49-F238E27FC236}">
                    <a16:creationId xmlns:a16="http://schemas.microsoft.com/office/drawing/2014/main" xmlns="" id="{5C19D420-01E4-46BF-81D7-CEAB9A524654}"/>
                  </a:ext>
                </a:extLst>
              </p:cNvPr>
              <p:cNvSpPr txBox="1"/>
              <p:nvPr/>
            </p:nvSpPr>
            <p:spPr>
              <a:xfrm>
                <a:off x="1874527" y="1716020"/>
                <a:ext cx="4535413" cy="2347979"/>
              </a:xfrm>
              <a:prstGeom prst="rect">
                <a:avLst/>
              </a:prstGeom>
              <a:grpFill/>
              <a:ln w="9525">
                <a:solidFill>
                  <a:schemeClr val="bg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b" anchorCtr="1">
                <a:noAutofit/>
              </a:bodyPr>
              <a:lstStyle/>
              <a:p>
                <a:pPr marL="0" marR="0" lvl="0" indent="0" algn="r" defTabSz="889000" rtl="0" eaLnBrk="1" fontAlgn="auto" latinLnBrk="0" hangingPunct="1">
                  <a:lnSpc>
                    <a:spcPct val="90000"/>
                  </a:lnSpc>
                  <a:spcBef>
                    <a:spcPct val="0"/>
                  </a:spcBef>
                  <a:spcAft>
                    <a:spcPct val="35000"/>
                  </a:spcAft>
                  <a:buClrTx/>
                  <a:buSzTx/>
                  <a:buFontTx/>
                  <a:buNone/>
                  <a:tabLst/>
                  <a:defRPr/>
                </a:pPr>
                <a:r>
                  <a:rPr kumimoji="1" lang="en-US" altLang="ja-JP" sz="2000" b="0" i="0" u="none" strike="noStrike" kern="1200" cap="none" spc="0" normalizeH="0" baseline="0" noProof="0" dirty="0">
                    <a:ln>
                      <a:noFill/>
                    </a:ln>
                    <a:solidFill>
                      <a:prstClr val="black">
                        <a:hueOff val="0"/>
                        <a:satOff val="0"/>
                        <a:lumOff val="0"/>
                        <a:alphaOff val="0"/>
                      </a:prstClr>
                    </a:solidFill>
                    <a:effectLst/>
                    <a:uLnTx/>
                    <a:uFillTx/>
                    <a:latin typeface="Calibri"/>
                    <a:ea typeface="ＭＳ Ｐゴシック" panose="020B0600070205080204" pitchFamily="50" charset="-128"/>
                    <a:cs typeface="+mn-cs"/>
                  </a:rPr>
                  <a:t>     </a:t>
                </a:r>
                <a:endParaRPr kumimoji="1" lang="ja-JP" altLang="en-US" sz="2000" b="0"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endParaRPr>
              </a:p>
            </p:txBody>
          </p:sp>
        </p:grpSp>
      </p:grpSp>
      <p:graphicFrame>
        <p:nvGraphicFramePr>
          <p:cNvPr id="4" name="コンテンツ プレースホルダー 3"/>
          <p:cNvGraphicFramePr>
            <a:graphicFrameLocks noGrp="1"/>
          </p:cNvGraphicFramePr>
          <p:nvPr>
            <p:ph idx="4294967295"/>
            <p:extLst>
              <p:ext uri="{D42A27DB-BD31-4B8C-83A1-F6EECF244321}">
                <p14:modId xmlns:p14="http://schemas.microsoft.com/office/powerpoint/2010/main" val="1144397037"/>
              </p:ext>
            </p:extLst>
          </p:nvPr>
        </p:nvGraphicFramePr>
        <p:xfrm>
          <a:off x="15208" y="8420"/>
          <a:ext cx="9143999" cy="6900548"/>
        </p:xfrm>
        <a:graphic>
          <a:graphicData uri="http://schemas.openxmlformats.org/drawingml/2006/table">
            <a:tbl>
              <a:tblPr firstRow="1" bandRow="1">
                <a:tableStyleId>{BC89EF96-8CEA-46FF-86C4-4CE0E7609802}</a:tableStyleId>
              </a:tblPr>
              <a:tblGrid>
                <a:gridCol w="2798379">
                  <a:extLst>
                    <a:ext uri="{9D8B030D-6E8A-4147-A177-3AD203B41FA5}">
                      <a16:colId xmlns:a16="http://schemas.microsoft.com/office/drawing/2014/main" xmlns="" val="20000"/>
                    </a:ext>
                  </a:extLst>
                </a:gridCol>
                <a:gridCol w="3264670">
                  <a:extLst>
                    <a:ext uri="{9D8B030D-6E8A-4147-A177-3AD203B41FA5}">
                      <a16:colId xmlns:a16="http://schemas.microsoft.com/office/drawing/2014/main" xmlns="" val="20001"/>
                    </a:ext>
                  </a:extLst>
                </a:gridCol>
                <a:gridCol w="172213">
                  <a:extLst>
                    <a:ext uri="{9D8B030D-6E8A-4147-A177-3AD203B41FA5}">
                      <a16:colId xmlns:a16="http://schemas.microsoft.com/office/drawing/2014/main" xmlns="" val="446988865"/>
                    </a:ext>
                  </a:extLst>
                </a:gridCol>
                <a:gridCol w="2908737">
                  <a:extLst>
                    <a:ext uri="{9D8B030D-6E8A-4147-A177-3AD203B41FA5}">
                      <a16:colId xmlns:a16="http://schemas.microsoft.com/office/drawing/2014/main" xmlns="" val="973784411"/>
                    </a:ext>
                  </a:extLst>
                </a:gridCol>
              </a:tblGrid>
              <a:tr h="370072">
                <a:tc gridSpan="4">
                  <a:txBody>
                    <a:bodyPr/>
                    <a:lstStyle/>
                    <a:p>
                      <a:pPr algn="ctr"/>
                      <a:r>
                        <a:rPr lang="en-US" altLang="ja-JP" sz="2400" dirty="0"/>
                        <a:t>CST social axiom</a:t>
                      </a:r>
                      <a:r>
                        <a:rPr lang="ja-JP" altLang="en-US" sz="2400" dirty="0"/>
                        <a:t> </a:t>
                      </a:r>
                      <a:r>
                        <a:rPr lang="ja-JP" altLang="en-US" sz="1800" dirty="0"/>
                        <a:t>（カトリック社会思想の公理）</a:t>
                      </a:r>
                      <a:r>
                        <a:rPr lang="ja-JP" altLang="en-US" sz="1200" dirty="0"/>
                        <a:t>　</a:t>
                      </a:r>
                      <a:r>
                        <a:rPr lang="en-US" altLang="ja-JP" sz="1200" dirty="0"/>
                        <a:t>rev.1(20180511), by Jun Saito,</a:t>
                      </a:r>
                      <a:r>
                        <a:rPr lang="ja-JP" altLang="en-US" sz="1200" dirty="0"/>
                        <a:t> </a:t>
                      </a:r>
                      <a:r>
                        <a:rPr lang="en-US" altLang="ja-JP" sz="1200" dirty="0" err="1"/>
                        <a:t>rev.X</a:t>
                      </a:r>
                      <a:r>
                        <a:rPr lang="en-US" altLang="ja-JP" sz="1200" dirty="0"/>
                        <a:t> 20180518</a:t>
                      </a:r>
                      <a:endParaRPr kumimoji="1" lang="ja-JP" altLang="en-US" sz="1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p>
                  </a:txBody>
                  <a:tcPr/>
                </a:tc>
                <a:tc hMerge="1">
                  <a:txBody>
                    <a:bodyPr/>
                    <a:lstStyle/>
                    <a:p>
                      <a:endParaRPr kumimoji="1" lang="ja-JP" altLang="en-US"/>
                    </a:p>
                  </a:txBody>
                  <a:tcPr/>
                </a:tc>
                <a:tc hMerge="1">
                  <a:txBody>
                    <a:bodyPr/>
                    <a:lstStyle/>
                    <a:p>
                      <a:pPr algn="ctr"/>
                      <a:endParaRPr kumimoji="1" lang="ja-JP" altLang="en-US" sz="1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tcPr>
                </a:tc>
                <a:extLst>
                  <a:ext uri="{0D108BD9-81ED-4DB2-BD59-A6C34878D82A}">
                    <a16:rowId xmlns:a16="http://schemas.microsoft.com/office/drawing/2014/main" xmlns="" val="10000"/>
                  </a:ext>
                </a:extLst>
              </a:tr>
              <a:tr h="2653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t>not recommended</a:t>
                      </a:r>
                    </a:p>
                  </a:txBody>
                  <a:tcPr marL="0" marR="0" marT="0" marB="0" anchor="ctr">
                    <a:lnL w="762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57150" cap="flat" cmpd="sng" algn="ctr">
                      <a:noFill/>
                      <a:prstDash val="solid"/>
                      <a:round/>
                      <a:headEnd type="none" w="med" len="med"/>
                      <a:tailEnd type="none" w="med" len="med"/>
                    </a:lnTlToB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400" b="1" dirty="0"/>
                        <a:t> six equivalences </a:t>
                      </a:r>
                      <a:r>
                        <a:rPr kumimoji="1" lang="ja-JP" altLang="en-US" sz="1050" b="1" dirty="0"/>
                        <a:t>（６種の同値変形）</a:t>
                      </a:r>
                      <a:endParaRPr kumimoji="1" lang="ja-JP" altLang="en-US" sz="1400" b="1" dirty="0"/>
                    </a:p>
                  </a:txBody>
                  <a:tcPr marL="0" marR="0" marT="0" marB="0" anchor="ctr">
                    <a:lnL w="571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dirty="0"/>
                    </a:p>
                  </a:txBody>
                  <a:tcPr marL="0" marR="0" marT="0" marB="0" anchor="ctr">
                    <a:lnL w="1270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t>not recommended</a:t>
                      </a:r>
                      <a:endParaRPr kumimoji="1" lang="ja-JP" altLang="en-US" sz="2400" dirty="0"/>
                    </a:p>
                  </a:txBody>
                  <a:tcPr marL="0" marR="0" marT="0" marB="0" anchor="ctr">
                    <a:lnL w="571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503493">
                <a:tc>
                  <a:txBody>
                    <a:bodyPr/>
                    <a:lstStyle/>
                    <a:p>
                      <a:pPr algn="ctr"/>
                      <a:r>
                        <a:rPr kumimoji="1" lang="en-US" altLang="ja-JP" sz="1800" dirty="0"/>
                        <a:t>Gnosticism</a:t>
                      </a:r>
                    </a:p>
                    <a:p>
                      <a:pPr algn="ctr"/>
                      <a:r>
                        <a:rPr kumimoji="1" lang="ja-JP" altLang="en-US" sz="1100" dirty="0"/>
                        <a:t>グノーシス主義</a:t>
                      </a:r>
                    </a:p>
                    <a:p>
                      <a:pPr algn="ctr"/>
                      <a:r>
                        <a:rPr lang="en-US" altLang="ja-JP" b="0" dirty="0"/>
                        <a:t>Pelagianism</a:t>
                      </a:r>
                    </a:p>
                    <a:p>
                      <a:pPr algn="ctr"/>
                      <a:r>
                        <a:rPr kumimoji="1" lang="ja-JP" altLang="en-US" sz="1100" b="0" dirty="0"/>
                        <a:t>ペラギウス主義</a:t>
                      </a:r>
                      <a:endParaRPr kumimoji="1" lang="en-US" altLang="ja-JP" sz="1100" b="0" dirty="0"/>
                    </a:p>
                  </a:txBody>
                  <a:tcPr marL="0" marR="0" marT="0" marB="0" anchor="ctr">
                    <a:lnL w="762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b="1" dirty="0"/>
                        <a:t>love God</a:t>
                      </a:r>
                    </a:p>
                    <a:p>
                      <a:pPr algn="ctr"/>
                      <a:r>
                        <a:rPr kumimoji="1" lang="en-US" altLang="ja-JP" sz="1800" b="1" dirty="0"/>
                        <a:t>and</a:t>
                      </a:r>
                      <a:r>
                        <a:rPr kumimoji="1" lang="ja-JP" altLang="en-US" sz="1800" b="1" dirty="0"/>
                        <a:t> </a:t>
                      </a:r>
                      <a:endParaRPr kumimoji="1" lang="en-US" altLang="ja-JP" sz="1800" b="1" dirty="0"/>
                    </a:p>
                    <a:p>
                      <a:pPr algn="ctr"/>
                      <a:r>
                        <a:rPr kumimoji="1" lang="en-US" altLang="ja-JP" sz="1800" b="1" dirty="0"/>
                        <a:t>love people </a:t>
                      </a:r>
                      <a:endParaRPr kumimoji="1" lang="ja-JP" altLang="en-US" sz="1800" b="1" dirty="0"/>
                    </a:p>
                  </a:txBody>
                  <a:tcPr marL="0" marR="0" marT="0" marB="0" anchor="ctr">
                    <a:lnL w="571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p>
                  </a:txBody>
                  <a:tcPr marL="0" marR="0" marT="0" marB="0" anchor="ctr">
                    <a:lnL w="1270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a:t>authoritarianism</a:t>
                      </a:r>
                    </a:p>
                    <a:p>
                      <a:pPr algn="ctr"/>
                      <a:r>
                        <a:rPr kumimoji="1" lang="ja-JP" altLang="en-US" sz="1200" dirty="0"/>
                        <a:t>権威主義</a:t>
                      </a:r>
                      <a:endParaRPr kumimoji="1" lang="en-US" altLang="ja-JP" sz="1200" dirty="0"/>
                    </a:p>
                    <a:p>
                      <a:pPr algn="ctr"/>
                      <a:r>
                        <a:rPr kumimoji="1" lang="en-US" altLang="ja-JP" sz="1800" b="0" dirty="0"/>
                        <a:t>libertarianism</a:t>
                      </a:r>
                    </a:p>
                    <a:p>
                      <a:pPr algn="ctr"/>
                      <a:r>
                        <a:rPr kumimoji="1" lang="ja-JP" altLang="en-US" sz="1200" b="0" dirty="0"/>
                        <a:t>リバタリアン</a:t>
                      </a:r>
                    </a:p>
                  </a:txBody>
                  <a:tcPr marL="0" marR="0" marT="0" marB="0" anchor="ctr">
                    <a:lnL w="571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0">
                <a:tc>
                  <a:txBody>
                    <a:bodyPr/>
                    <a:lstStyle/>
                    <a:p>
                      <a:pPr algn="ctr"/>
                      <a:r>
                        <a:rPr kumimoji="1" lang="en-US" altLang="ja-JP" sz="1800" dirty="0"/>
                        <a:t>a God without Christ</a:t>
                      </a:r>
                    </a:p>
                    <a:p>
                      <a:pPr algn="ctr"/>
                      <a:r>
                        <a:rPr kumimoji="1" lang="en-US" altLang="ja-JP" sz="1800" dirty="0"/>
                        <a:t>a Christ without the Church</a:t>
                      </a:r>
                    </a:p>
                    <a:p>
                      <a:pPr algn="ctr"/>
                      <a:r>
                        <a:rPr kumimoji="1" lang="en-US" altLang="ja-JP" sz="1800" b="0" dirty="0"/>
                        <a:t>a Church without her people</a:t>
                      </a:r>
                      <a:endParaRPr kumimoji="1" lang="ja-JP" altLang="en-US" sz="1800" b="0" dirty="0"/>
                    </a:p>
                  </a:txBody>
                  <a:tcPr marL="0" marR="0" marT="0" marB="0" anchor="ctr">
                    <a:lnL w="762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dirty="0"/>
                        <a:t>God, Christ, and the people</a:t>
                      </a:r>
                    </a:p>
                  </a:txBody>
                  <a:tcPr marL="0" marR="0" marT="0" marB="0" anchor="ctr">
                    <a:lnL w="571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p>
                  </a:txBody>
                  <a:tcPr marL="0" marR="0" marT="0" marB="0" anchor="ctr">
                    <a:lnL w="1270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b="0" dirty="0"/>
                        <a:t>spiritual worldliness</a:t>
                      </a:r>
                    </a:p>
                    <a:p>
                      <a:pPr algn="ctr"/>
                      <a:r>
                        <a:rPr kumimoji="1" lang="ja-JP" altLang="en-US" sz="1400" b="0" dirty="0"/>
                        <a:t>（霊性を装った世俗性）</a:t>
                      </a:r>
                      <a:endParaRPr kumimoji="1" lang="en-US" altLang="ja-JP" sz="1400" b="0" dirty="0"/>
                    </a:p>
                    <a:p>
                      <a:pPr algn="ctr"/>
                      <a:r>
                        <a:rPr kumimoji="1" lang="ja-JP" altLang="en-US" sz="1400" b="0" dirty="0"/>
                        <a:t>（</a:t>
                      </a:r>
                      <a:r>
                        <a:rPr kumimoji="1" lang="en-US" altLang="ja-JP" sz="1400" b="0" dirty="0">
                          <a:hlinkClick r:id="rId3"/>
                        </a:rPr>
                        <a:t>EG</a:t>
                      </a:r>
                      <a:r>
                        <a:rPr kumimoji="1" lang="en-US" altLang="ja-JP" sz="1400" b="0" dirty="0"/>
                        <a:t> 93-97</a:t>
                      </a:r>
                      <a:r>
                        <a:rPr kumimoji="1" lang="ja-JP" altLang="en-US" sz="1400" b="0" dirty="0"/>
                        <a:t>：</a:t>
                      </a:r>
                      <a:r>
                        <a:rPr kumimoji="1" lang="en-US" altLang="ja-JP" sz="1400" b="0" i="1" dirty="0"/>
                        <a:t>No to spiritual worldliness</a:t>
                      </a:r>
                      <a:r>
                        <a:rPr kumimoji="1" lang="ja-JP" altLang="en-US" sz="1400" b="0" dirty="0"/>
                        <a:t>）</a:t>
                      </a:r>
                      <a:endParaRPr kumimoji="1" lang="en-US" altLang="ja-JP" sz="1400" b="0" dirty="0"/>
                    </a:p>
                  </a:txBody>
                  <a:tcPr marL="0" marR="0" marT="0" marB="0" anchor="ctr">
                    <a:lnL w="571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39320393"/>
                  </a:ext>
                </a:extLst>
              </a:tr>
              <a:tr h="555265">
                <a:tc>
                  <a:txBody>
                    <a:bodyPr/>
                    <a:lstStyle/>
                    <a:p>
                      <a:pPr algn="ctr"/>
                      <a:endParaRPr kumimoji="1" lang="ja-JP" altLang="en-US" sz="1800" b="0" dirty="0"/>
                    </a:p>
                  </a:txBody>
                  <a:tcPr marL="0" marR="0" marT="0" marB="0" anchor="ctr">
                    <a:lnL w="762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b="1" dirty="0"/>
                        <a:t>the people’s sovereignty</a:t>
                      </a:r>
                    </a:p>
                    <a:p>
                      <a:pPr algn="ctr"/>
                      <a:r>
                        <a:rPr kumimoji="1" lang="en-US" altLang="ja-JP" sz="1800" b="1" dirty="0"/>
                        <a:t>(popular sovereignty)</a:t>
                      </a:r>
                    </a:p>
                  </a:txBody>
                  <a:tcPr marL="0" marR="0" marT="0" marB="0" anchor="ctr">
                    <a:lnL w="571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p>
                  </a:txBody>
                  <a:tcPr marL="0" marR="0" marT="0" marB="0" anchor="ctr">
                    <a:lnL w="1270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dirty="0"/>
                        <a:t>While we should pay due regards 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t> </a:t>
                      </a:r>
                      <a:r>
                        <a:rPr kumimoji="1" lang="en-US" altLang="ja-JP" sz="1800" b="0" dirty="0"/>
                        <a:t>the sovereignty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t>of each nation,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t>enforceable international agreements are urgently needed.</a:t>
                      </a:r>
                      <a:endParaRPr kumimoji="1" lang="ja-JP" altLang="en-US" sz="1200" b="0" dirty="0"/>
                    </a:p>
                  </a:txBody>
                  <a:tcPr marL="0" marR="0" marT="0" marB="0" anchor="ctr">
                    <a:lnL w="571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96220596"/>
                  </a:ext>
                </a:extLst>
              </a:tr>
              <a:tr h="45190">
                <a:tc>
                  <a:txBody>
                    <a:bodyPr/>
                    <a:lstStyle/>
                    <a:p>
                      <a:pPr algn="ctr"/>
                      <a:endParaRPr kumimoji="1" lang="ja-JP" altLang="en-US" sz="1800" b="0" dirty="0"/>
                    </a:p>
                  </a:txBody>
                  <a:tcPr marL="0" marR="0" marT="0" marB="0" anchor="ctr">
                    <a:lnL w="762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b="1" dirty="0"/>
                        <a:t>the people, each of which has</a:t>
                      </a:r>
                    </a:p>
                    <a:p>
                      <a:pPr algn="ctr"/>
                      <a:r>
                        <a:rPr kumimoji="1" lang="en-US" altLang="ja-JP" sz="1800" b="1" dirty="0"/>
                        <a:t> a greater sense of responsibility</a:t>
                      </a:r>
                    </a:p>
                    <a:p>
                      <a:pPr algn="ctr"/>
                      <a:r>
                        <a:rPr kumimoji="1" lang="en-US" altLang="ja-JP" sz="1800" b="1" dirty="0"/>
                        <a:t> for the common good</a:t>
                      </a:r>
                    </a:p>
                  </a:txBody>
                  <a:tcPr marL="0" marR="0" marT="0" marB="0" anchor="ctr">
                    <a:lnL w="571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p>
                  </a:txBody>
                  <a:tcPr marL="0" marR="0" marT="0" marB="0" anchor="ctr">
                    <a:lnL w="1270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t>international agreements which have no enforceability </a:t>
                      </a:r>
                    </a:p>
                  </a:txBody>
                  <a:tcPr marL="0" marR="0" marT="0" marB="0" anchor="ctr">
                    <a:lnL w="571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14168008"/>
                  </a:ext>
                </a:extLst>
              </a:tr>
              <a:tr h="255800">
                <a:tc>
                  <a:txBody>
                    <a:bodyPr/>
                    <a:lstStyle/>
                    <a:p>
                      <a:pPr algn="ctr"/>
                      <a:endParaRPr kumimoji="1" lang="ja-JP" altLang="en-US" sz="1800" b="0" dirty="0"/>
                    </a:p>
                  </a:txBody>
                  <a:tcPr marL="0" marR="0" marT="0" marB="0" anchor="ctr">
                    <a:lnL w="762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b="1" dirty="0"/>
                        <a:t>solidarity and</a:t>
                      </a:r>
                    </a:p>
                    <a:p>
                      <a:pPr algn="ctr"/>
                      <a:r>
                        <a:rPr kumimoji="1" lang="en-US" altLang="ja-JP" sz="1800" b="1" dirty="0"/>
                        <a:t>subsidiarity </a:t>
                      </a:r>
                    </a:p>
                  </a:txBody>
                  <a:tcPr marL="0" marR="0" marT="0" marB="0" anchor="ctr">
                    <a:lnL w="571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p>
                  </a:txBody>
                  <a:tcPr marL="0" marR="0" marT="0" marB="0" anchor="ctr">
                    <a:lnL w="1270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a:t>totalitarianism</a:t>
                      </a:r>
                      <a:r>
                        <a:rPr kumimoji="1" lang="ja-JP" altLang="en-US" sz="1400" dirty="0"/>
                        <a:t>（全体主義）</a:t>
                      </a:r>
                      <a:endParaRPr kumimoji="1" lang="en-US" altLang="ja-JP" sz="14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t>neo liberalism</a:t>
                      </a:r>
                      <a:r>
                        <a:rPr kumimoji="1" lang="ja-JP" altLang="en-US" sz="1400" b="0" dirty="0"/>
                        <a:t>（新自由主義）</a:t>
                      </a:r>
                      <a:endParaRPr kumimoji="1" lang="en-US" altLang="ja-JP" sz="1800" b="0" dirty="0"/>
                    </a:p>
                  </a:txBody>
                  <a:tcPr marL="0" marR="0" marT="0" marB="0" anchor="ctr">
                    <a:lnL w="571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04219178"/>
                  </a:ext>
                </a:extLst>
              </a:tr>
              <a:tr h="1973716">
                <a:tc>
                  <a:txBody>
                    <a:bodyPr/>
                    <a:lstStyle/>
                    <a:p>
                      <a:pPr algn="ctr"/>
                      <a:endParaRPr kumimoji="1" lang="ja-JP" altLang="en-US" sz="1800" b="0" dirty="0"/>
                    </a:p>
                  </a:txBody>
                  <a:tcPr marL="0" marR="0" marT="0" marB="0" anchor="ctr">
                    <a:lnL w="762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a:txBody>
                    <a:bodyPr/>
                    <a:lstStyle/>
                    <a:p>
                      <a:pPr algn="ctr"/>
                      <a:r>
                        <a:rPr kumimoji="1" lang="en-US" altLang="ja-JP" sz="1800" b="1" dirty="0"/>
                        <a:t>the common good</a:t>
                      </a:r>
                      <a:r>
                        <a:rPr kumimoji="1" lang="ja-JP" altLang="en-US" sz="1800" b="1" dirty="0"/>
                        <a:t> </a:t>
                      </a:r>
                      <a:endParaRPr kumimoji="1" lang="en-US" altLang="ja-JP" sz="1800" b="1" dirty="0"/>
                    </a:p>
                    <a:p>
                      <a:pPr algn="ctr"/>
                      <a:r>
                        <a:rPr kumimoji="1" lang="en-US" altLang="ja-JP" sz="1800" b="1" dirty="0"/>
                        <a:t>and </a:t>
                      </a:r>
                    </a:p>
                    <a:p>
                      <a:pPr algn="ctr"/>
                      <a:r>
                        <a:rPr kumimoji="1" lang="en-US" altLang="ja-JP" sz="1800" b="1" dirty="0"/>
                        <a:t>each person’s dignity</a:t>
                      </a:r>
                    </a:p>
                    <a:p>
                      <a:pPr algn="ctr"/>
                      <a:r>
                        <a:rPr kumimoji="1" lang="en-US" altLang="ja-JP" sz="1800" b="1" dirty="0"/>
                        <a:t>(or human rights)</a:t>
                      </a:r>
                    </a:p>
                  </a:txBody>
                  <a:tcPr marL="0" marR="0" marT="0" marB="0" anchor="ctr">
                    <a:lnL w="571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p>
                  </a:txBody>
                  <a:tcPr marL="0" marR="0" marT="0" marB="0" anchor="ctr">
                    <a:lnL w="1270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a:txBody>
                    <a:bodyPr/>
                    <a:lstStyle/>
                    <a:p>
                      <a:pPr algn="ctr"/>
                      <a:r>
                        <a:rPr kumimoji="1" lang="ja-JP" altLang="en-US" sz="1400" dirty="0"/>
                        <a:t>日本国憲法第</a:t>
                      </a:r>
                      <a:r>
                        <a:rPr kumimoji="1" lang="en-US" altLang="ja-JP" sz="1400" dirty="0"/>
                        <a:t>12</a:t>
                      </a:r>
                      <a:r>
                        <a:rPr kumimoji="1" lang="ja-JP" altLang="en-US" sz="1400" dirty="0"/>
                        <a:t>条：</a:t>
                      </a:r>
                      <a:endParaRPr kumimoji="1" lang="en-US" altLang="ja-JP" sz="1400" dirty="0"/>
                    </a:p>
                    <a:p>
                      <a:pPr algn="ctr"/>
                      <a:endParaRPr kumimoji="1" lang="en-US" altLang="ja-JP" sz="1400" dirty="0"/>
                    </a:p>
                    <a:p>
                      <a:pPr algn="ctr"/>
                      <a:endParaRPr kumimoji="1" lang="en-US" altLang="ja-JP" sz="1400" dirty="0"/>
                    </a:p>
                    <a:p>
                      <a:pPr algn="ctr"/>
                      <a:endParaRPr kumimoji="1" lang="en-US" altLang="ja-JP" sz="1400" dirty="0"/>
                    </a:p>
                    <a:p>
                      <a:pPr algn="ctr"/>
                      <a:endParaRPr kumimoji="1" lang="en-US" altLang="ja-JP" sz="1400" dirty="0"/>
                    </a:p>
                    <a:p>
                      <a:pPr algn="ctr"/>
                      <a:r>
                        <a:rPr kumimoji="1" lang="ja-JP" altLang="en-US" sz="1400" dirty="0"/>
                        <a:t>日本国憲法第</a:t>
                      </a:r>
                      <a:r>
                        <a:rPr kumimoji="1" lang="en-US" altLang="ja-JP" sz="1400" dirty="0"/>
                        <a:t>13</a:t>
                      </a:r>
                      <a:r>
                        <a:rPr kumimoji="1" lang="ja-JP" altLang="en-US" sz="1400" dirty="0"/>
                        <a:t>条：</a:t>
                      </a:r>
                      <a:endParaRPr kumimoji="1" lang="en-US" altLang="ja-JP" sz="1400" dirty="0"/>
                    </a:p>
                    <a:p>
                      <a:pPr algn="just"/>
                      <a:endParaRPr kumimoji="1" lang="en-US" altLang="ja-JP" sz="1100" dirty="0"/>
                    </a:p>
                    <a:p>
                      <a:pPr algn="just"/>
                      <a:endParaRPr kumimoji="1" lang="en-US" altLang="ja-JP" sz="1100" dirty="0"/>
                    </a:p>
                    <a:p>
                      <a:pPr algn="just"/>
                      <a:endParaRPr kumimoji="1" lang="en-US" altLang="ja-JP" sz="1100" dirty="0"/>
                    </a:p>
                    <a:p>
                      <a:pPr algn="just"/>
                      <a:endParaRPr kumimoji="1" lang="en-US" altLang="ja-JP" sz="1100" dirty="0"/>
                    </a:p>
                  </a:txBody>
                  <a:tcPr marL="0" marR="0" marT="0" marB="0" anchor="ctr">
                    <a:lnL w="571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bl>
          </a:graphicData>
        </a:graphic>
      </p:graphicFrame>
      <p:sp>
        <p:nvSpPr>
          <p:cNvPr id="3" name="スライド番号プレースホルダー 2">
            <a:extLst>
              <a:ext uri="{FF2B5EF4-FFF2-40B4-BE49-F238E27FC236}">
                <a16:creationId xmlns:a16="http://schemas.microsoft.com/office/drawing/2014/main" xmlns="" id="{1414C89B-AE68-463C-9806-CC534794DD93}"/>
              </a:ext>
            </a:extLst>
          </p:cNvPr>
          <p:cNvSpPr>
            <a:spLocks noGrp="1"/>
          </p:cNvSpPr>
          <p:nvPr>
            <p:ph type="sldNum" sz="quarter" idx="12"/>
          </p:nvPr>
        </p:nvSpPr>
        <p:spPr>
          <a:xfrm>
            <a:off x="7010400" y="-7756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B4546-072A-4295-8667-A3519A533463}" type="slidenum">
              <a:rPr kumimoji="1" lang="ja-JP" altLang="en-US" sz="20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20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20" name="テキスト ボックス 19">
            <a:extLst>
              <a:ext uri="{FF2B5EF4-FFF2-40B4-BE49-F238E27FC236}">
                <a16:creationId xmlns:a16="http://schemas.microsoft.com/office/drawing/2014/main" xmlns="" id="{8891D3CA-16BD-411C-8A46-2E2260A10D0A}"/>
              </a:ext>
            </a:extLst>
          </p:cNvPr>
          <p:cNvSpPr txBox="1"/>
          <p:nvPr/>
        </p:nvSpPr>
        <p:spPr>
          <a:xfrm>
            <a:off x="6285706" y="6120090"/>
            <a:ext cx="2843086"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すべて国民は、個人として尊重される。生命、自由及び幸福追求に対する国民の権利については、</a:t>
            </a:r>
            <a:r>
              <a:rPr kumimoji="1" lang="ja-JP" altLang="en-US" sz="1100" b="0"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公共の福祉</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に反しない限り、立法その他の国政の上で、最大の尊重を必要とする。</a:t>
            </a:r>
          </a:p>
        </p:txBody>
      </p:sp>
      <p:sp>
        <p:nvSpPr>
          <p:cNvPr id="2" name="テキスト ボックス 1">
            <a:extLst>
              <a:ext uri="{FF2B5EF4-FFF2-40B4-BE49-F238E27FC236}">
                <a16:creationId xmlns:a16="http://schemas.microsoft.com/office/drawing/2014/main" xmlns="" id="{A9C82FA5-5C85-417E-987C-DB38FD3CB617}"/>
              </a:ext>
            </a:extLst>
          </p:cNvPr>
          <p:cNvSpPr txBox="1"/>
          <p:nvPr/>
        </p:nvSpPr>
        <p:spPr>
          <a:xfrm>
            <a:off x="6270498" y="5076497"/>
            <a:ext cx="2843086" cy="9387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この憲法が国民に保障する自由及び権利は、国民の不断の努力に</a:t>
            </a:r>
            <a:r>
              <a:rPr kumimoji="1" lang="ja-JP" altLang="en-US" sz="11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よつて</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、これを保持しなければならない。又、国民は、これを濫用しては</a:t>
            </a:r>
            <a:r>
              <a:rPr kumimoji="1" lang="ja-JP" altLang="en-US" sz="11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ならないの</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であつて、常に</a:t>
            </a:r>
            <a:r>
              <a:rPr kumimoji="1" lang="ja-JP" altLang="en-US" sz="1100" b="0"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公共の福祉</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のためにこれを利用する責任を負ふ。</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91828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6118</TotalTime>
  <Words>7172</Words>
  <Application>Microsoft Office PowerPoint</Application>
  <PresentationFormat>画面に合わせる (4:3)</PresentationFormat>
  <Paragraphs>350</Paragraphs>
  <Slides>14</Slides>
  <Notes>14</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14</vt:i4>
      </vt:variant>
    </vt:vector>
  </HeadingPairs>
  <TitlesOfParts>
    <vt:vector size="28" baseType="lpstr">
      <vt:lpstr>ＭＳ Ｐゴシック</vt:lpstr>
      <vt:lpstr>ＭＳ 明朝</vt:lpstr>
      <vt:lpstr>UD Digi Kyokasho NP-R</vt:lpstr>
      <vt:lpstr>UD デジタル 教科書体 NP-R</vt:lpstr>
      <vt:lpstr>游ゴシック</vt:lpstr>
      <vt:lpstr>游ゴシック Light</vt:lpstr>
      <vt:lpstr>Arial</vt:lpstr>
      <vt:lpstr>Calibri</vt:lpstr>
      <vt:lpstr>Calibri Light</vt:lpstr>
      <vt:lpstr>Cambria Math</vt:lpstr>
      <vt:lpstr>Century</vt:lpstr>
      <vt:lpstr>Times New Roman</vt:lpstr>
      <vt:lpstr>Office テーマ</vt:lpstr>
      <vt:lpstr>Office ​​テーマ</vt:lpstr>
      <vt:lpstr> Love God and love People 律法全体は、この二つの掟に基づいている。（マタイ 5章20節 ）</vt:lpstr>
      <vt:lpstr>主祷文のaxiom axiom：真実であると認められている原理。数学・論理学における「公理」</vt:lpstr>
      <vt:lpstr>human understanding 「人間知性がどれほどの範囲内において確実性を持ちうるのか」</vt:lpstr>
      <vt:lpstr>神はご自分の意志を隠さないし、 それを求める人に教えて下さる。</vt:lpstr>
      <vt:lpstr>human understanding 構築手順（最新版）</vt:lpstr>
      <vt:lpstr>framing：どこまでをrealityと捉えるかの枠組み作り</vt:lpstr>
      <vt:lpstr>PowerPoint プレゼンテーション</vt:lpstr>
      <vt:lpstr>The immanent frame human rightsの根拠をthe transcendent（超越的なもの）に置くframe</vt:lpstr>
      <vt:lpstr>PowerPoint プレゼンテーション</vt:lpstr>
      <vt:lpstr>日本国憲法12条 「自由及び権利の保持責任と濫用禁止」</vt:lpstr>
      <vt:lpstr>日本国憲法1３条 「個人の尊重と公共の福祉」</vt:lpstr>
      <vt:lpstr>憲法９条は素晴らしいが、 その他の点ではGHQ原案を吟味すべき</vt:lpstr>
      <vt:lpstr>Solidarity（連帯原理） Saint John Paul II - Sollicitudo rei socialis (1987)</vt:lpstr>
      <vt:lpstr>Subsidiarity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社会公理 Love God and love People</dc:title>
  <dc:creator>Saito Jun</dc:creator>
  <cp:lastModifiedBy>Saito Jun</cp:lastModifiedBy>
  <cp:revision>70</cp:revision>
  <dcterms:created xsi:type="dcterms:W3CDTF">2018-05-17T01:03:11Z</dcterms:created>
  <dcterms:modified xsi:type="dcterms:W3CDTF">2018-07-12T04:04:47Z</dcterms:modified>
</cp:coreProperties>
</file>