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ja-JP" altLang="en-US"/>
              <a:t> </a:t>
            </a:r>
            <a:r>
              <a:rPr lang="en-US" altLang="ja-JP"/>
              <a:t>Cost</a:t>
            </a:r>
            <a:r>
              <a:rPr lang="en-US" altLang="ja-JP" baseline="0"/>
              <a:t> Effectiveness (Net Income/Cost)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Partnership（w/o sole prop.）</c:v>
          </c:tx>
          <c:marker>
            <c:symbol val="none"/>
          </c:marker>
          <c:cat>
            <c:numRef>
              <c:f>'All Data'!$B$8:$AK$8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'All Data'!$B$152:$AK$152</c:f>
              <c:numCache>
                <c:formatCode>0.00%</c:formatCode>
                <c:ptCount val="36"/>
                <c:pt idx="0">
                  <c:v>2.1905201704283461E-2</c:v>
                </c:pt>
                <c:pt idx="1">
                  <c:v>-1.7798903856551995E-3</c:v>
                </c:pt>
                <c:pt idx="2">
                  <c:v>-7.8429007267532668E-3</c:v>
                </c:pt>
                <c:pt idx="3">
                  <c:v>4.1848623399674979E-3</c:v>
                </c:pt>
                <c:pt idx="4">
                  <c:v>4.5013025686351082E-3</c:v>
                </c:pt>
                <c:pt idx="5">
                  <c:v>-1.6034535028219853E-3</c:v>
                </c:pt>
                <c:pt idx="6">
                  <c:v>-1.019537389045237E-2</c:v>
                </c:pt>
                <c:pt idx="7">
                  <c:v>1.7690618816957025E-2</c:v>
                </c:pt>
                <c:pt idx="8">
                  <c:v>3.4048217779447484E-2</c:v>
                </c:pt>
                <c:pt idx="9">
                  <c:v>3.0821497414622031E-2</c:v>
                </c:pt>
                <c:pt idx="10">
                  <c:v>2.9563614042534124E-2</c:v>
                </c:pt>
                <c:pt idx="11">
                  <c:v>3.1023723789060594E-2</c:v>
                </c:pt>
                <c:pt idx="12">
                  <c:v>4.4559033800411936E-2</c:v>
                </c:pt>
                <c:pt idx="13">
                  <c:v>5.3780283500362264E-2</c:v>
                </c:pt>
                <c:pt idx="14">
                  <c:v>6.343123772759629E-2</c:v>
                </c:pt>
                <c:pt idx="15">
                  <c:v>6.8337820328715396E-2</c:v>
                </c:pt>
                <c:pt idx="16">
                  <c:v>8.0730375259131293E-2</c:v>
                </c:pt>
                <c:pt idx="17">
                  <c:v>8.4029028541364348E-2</c:v>
                </c:pt>
                <c:pt idx="18">
                  <c:v>8.8420205458451015E-2</c:v>
                </c:pt>
                <c:pt idx="19">
                  <c:v>9.1114956981013087E-2</c:v>
                </c:pt>
                <c:pt idx="20">
                  <c:v>8.7085550833431821E-2</c:v>
                </c:pt>
                <c:pt idx="21">
                  <c:v>8.0559995829521086E-2</c:v>
                </c:pt>
                <c:pt idx="22">
                  <c:v>7.5204179385627123E-2</c:v>
                </c:pt>
                <c:pt idx="23">
                  <c:v>7.9985589027985443E-2</c:v>
                </c:pt>
                <c:pt idx="24">
                  <c:v>9.2993965870452069E-2</c:v>
                </c:pt>
                <c:pt idx="25">
                  <c:v>0.11485882406707004</c:v>
                </c:pt>
                <c:pt idx="26">
                  <c:v>0.1213689473139014</c:v>
                </c:pt>
                <c:pt idx="27">
                  <c:v>0.11717184268831679</c:v>
                </c:pt>
                <c:pt idx="28">
                  <c:v>7.7125764055093998E-2</c:v>
                </c:pt>
                <c:pt idx="29">
                  <c:v>7.9371029497458667E-2</c:v>
                </c:pt>
                <c:pt idx="30">
                  <c:v>0.10266306147330158</c:v>
                </c:pt>
                <c:pt idx="31">
                  <c:v>9.5045951484877503E-2</c:v>
                </c:pt>
                <c:pt idx="32">
                  <c:v>0.12056527708955668</c:v>
                </c:pt>
                <c:pt idx="33">
                  <c:v>0.10921855360045626</c:v>
                </c:pt>
                <c:pt idx="34">
                  <c:v>0.10731585768619067</c:v>
                </c:pt>
                <c:pt idx="35">
                  <c:v>0.10703492096164109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A7-4D5E-A2BE-5833BEB71CFC}"/>
            </c:ext>
          </c:extLst>
        </c:ser>
        <c:ser>
          <c:idx val="2"/>
          <c:order val="1"/>
          <c:tx>
            <c:v>Corporate</c:v>
          </c:tx>
          <c:spPr>
            <a:ln>
              <a:prstDash val="dash"/>
            </a:ln>
          </c:spPr>
          <c:marker>
            <c:symbol val="none"/>
          </c:marker>
          <c:cat>
            <c:numRef>
              <c:f>'All Data'!$B$8:$AK$8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'All Data'!$B$150:$AK$150</c:f>
              <c:numCache>
                <c:formatCode>0.00%</c:formatCode>
                <c:ptCount val="36"/>
                <c:pt idx="0">
                  <c:v>4.2570813410805992E-2</c:v>
                </c:pt>
                <c:pt idx="1">
                  <c:v>3.2077598364083713E-2</c:v>
                </c:pt>
                <c:pt idx="2">
                  <c:v>2.2819274629071185E-2</c:v>
                </c:pt>
                <c:pt idx="3">
                  <c:v>2.7546359369017268E-2</c:v>
                </c:pt>
                <c:pt idx="4">
                  <c:v>3.1172907372246268E-2</c:v>
                </c:pt>
                <c:pt idx="5">
                  <c:v>3.0059852690780629E-2</c:v>
                </c:pt>
                <c:pt idx="6">
                  <c:v>3.2967173455541711E-2</c:v>
                </c:pt>
                <c:pt idx="7">
                  <c:v>3.6615783807845942E-2</c:v>
                </c:pt>
                <c:pt idx="8">
                  <c:v>4.4028082351615365E-2</c:v>
                </c:pt>
                <c:pt idx="9">
                  <c:v>3.911812141453231E-2</c:v>
                </c:pt>
                <c:pt idx="10">
                  <c:v>3.5806026496163927E-2</c:v>
                </c:pt>
                <c:pt idx="11">
                  <c:v>3.3459921731758331E-2</c:v>
                </c:pt>
                <c:pt idx="12">
                  <c:v>3.7200327758319073E-2</c:v>
                </c:pt>
                <c:pt idx="13">
                  <c:v>4.5179159759520478E-2</c:v>
                </c:pt>
                <c:pt idx="14">
                  <c:v>4.7279586617703769E-2</c:v>
                </c:pt>
                <c:pt idx="15">
                  <c:v>5.5432891394659595E-2</c:v>
                </c:pt>
                <c:pt idx="16">
                  <c:v>5.849843396784199E-2</c:v>
                </c:pt>
                <c:pt idx="17">
                  <c:v>6.224821235018612E-2</c:v>
                </c:pt>
                <c:pt idx="18">
                  <c:v>5.2648909161295526E-2</c:v>
                </c:pt>
                <c:pt idx="19">
                  <c:v>5.3487279488328092E-2</c:v>
                </c:pt>
                <c:pt idx="20">
                  <c:v>4.8667935090021916E-2</c:v>
                </c:pt>
                <c:pt idx="21">
                  <c:v>2.8726506250955266E-2</c:v>
                </c:pt>
                <c:pt idx="22">
                  <c:v>2.6776850977043652E-2</c:v>
                </c:pt>
                <c:pt idx="23">
                  <c:v>3.8389147214859046E-2</c:v>
                </c:pt>
                <c:pt idx="24">
                  <c:v>5.235910494086396E-2</c:v>
                </c:pt>
                <c:pt idx="25">
                  <c:v>8.9621471255497576E-2</c:v>
                </c:pt>
                <c:pt idx="26">
                  <c:v>8.2081393698087465E-2</c:v>
                </c:pt>
                <c:pt idx="27">
                  <c:v>7.3367452946335218E-2</c:v>
                </c:pt>
                <c:pt idx="28">
                  <c:v>3.4270145893875475E-2</c:v>
                </c:pt>
                <c:pt idx="29">
                  <c:v>3.7366405747764807E-2</c:v>
                </c:pt>
                <c:pt idx="30">
                  <c:v>5.5979112439461763E-2</c:v>
                </c:pt>
                <c:pt idx="31">
                  <c:v>4.8897543301026379E-2</c:v>
                </c:pt>
                <c:pt idx="32">
                  <c:v>6.5123547147971139E-2</c:v>
                </c:pt>
                <c:pt idx="33">
                  <c:v>7.1157151295147769E-2</c:v>
                </c:pt>
                <c:pt idx="34">
                  <c:v>7.6765836789166833E-2</c:v>
                </c:pt>
                <c:pt idx="35">
                  <c:v>7.1830701084157955E-2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A7-4D5E-A2BE-5833BEB71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9756344"/>
        <c:axId val="749750856"/>
      </c:lineChart>
      <c:catAx>
        <c:axId val="749756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9750856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74975085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749756344"/>
        <c:crossesAt val="1"/>
        <c:crossBetween val="between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0.45869457971889893"/>
          <c:y val="0.20261205585262745"/>
          <c:w val="0.22803003679446082"/>
          <c:h val="9.4253613181696588E-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en-US" altLang="ja-JP"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The flow-through share of net income grew from 20 percent in 1980 to 50 percent by 2015</a:t>
            </a: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en-US" altLang="ja-JP" sz="15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 altLang="en-US" sz="15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02688728024819"/>
          <c:y val="0.13728813559322034"/>
          <c:w val="0.84384694932781801"/>
          <c:h val="0.78644067796610173"/>
        </c:manualLayout>
      </c:layout>
      <c:areaChart>
        <c:grouping val="percent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'All Data'!$B$8:$AK$8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'All Data'!$B$118:$AK$118</c:f>
              <c:numCache>
                <c:formatCode>#,##0"   ";\-#,##0"   ";"--   ";@"   "</c:formatCode>
                <c:ptCount val="36"/>
                <c:pt idx="0">
                  <c:v>65714786</c:v>
                </c:pt>
                <c:pt idx="1">
                  <c:v>52207477</c:v>
                </c:pt>
                <c:pt idx="2">
                  <c:v>46306519</c:v>
                </c:pt>
                <c:pt idx="3">
                  <c:v>62824463</c:v>
                </c:pt>
                <c:pt idx="4">
                  <c:v>74173253</c:v>
                </c:pt>
                <c:pt idx="5">
                  <c:v>77491354</c:v>
                </c:pt>
                <c:pt idx="6">
                  <c:v>81346144</c:v>
                </c:pt>
                <c:pt idx="7">
                  <c:v>130058558</c:v>
                </c:pt>
                <c:pt idx="8">
                  <c:v>184352883</c:v>
                </c:pt>
                <c:pt idx="9">
                  <c:v>191616302</c:v>
                </c:pt>
                <c:pt idx="10">
                  <c:v>202870974</c:v>
                </c:pt>
                <c:pt idx="11">
                  <c:v>207667483</c:v>
                </c:pt>
                <c:pt idx="12">
                  <c:v>255206634</c:v>
                </c:pt>
                <c:pt idx="13">
                  <c:v>289344588</c:v>
                </c:pt>
                <c:pt idx="14">
                  <c:v>340658187</c:v>
                </c:pt>
                <c:pt idx="15">
                  <c:v>375220204</c:v>
                </c:pt>
                <c:pt idx="16">
                  <c:v>447219437</c:v>
                </c:pt>
                <c:pt idx="17">
                  <c:v>507947647</c:v>
                </c:pt>
                <c:pt idx="18">
                  <c:v>570767650</c:v>
                </c:pt>
                <c:pt idx="19">
                  <c:v>630141493</c:v>
                </c:pt>
                <c:pt idx="20">
                  <c:v>682241944</c:v>
                </c:pt>
                <c:pt idx="21">
                  <c:v>681406857</c:v>
                </c:pt>
                <c:pt idx="22">
                  <c:v>675259388</c:v>
                </c:pt>
                <c:pt idx="23">
                  <c:v>745388097</c:v>
                </c:pt>
                <c:pt idx="24">
                  <c:v>907704233</c:v>
                </c:pt>
                <c:pt idx="25">
                  <c:v>1177172665</c:v>
                </c:pt>
                <c:pt idx="26">
                  <c:v>1330953563</c:v>
                </c:pt>
                <c:pt idx="27">
                  <c:v>1364654677</c:v>
                </c:pt>
                <c:pt idx="28">
                  <c:v>1039784220</c:v>
                </c:pt>
                <c:pt idx="29">
                  <c:v>927166690</c:v>
                </c:pt>
                <c:pt idx="30">
                  <c:v>1195521362</c:v>
                </c:pt>
                <c:pt idx="31">
                  <c:v>1238983838</c:v>
                </c:pt>
                <c:pt idx="32">
                  <c:v>1558818437</c:v>
                </c:pt>
                <c:pt idx="33">
                  <c:v>1517296527</c:v>
                </c:pt>
                <c:pt idx="34">
                  <c:v>1575280947</c:v>
                </c:pt>
                <c:pt idx="35">
                  <c:v>1569385149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8-475C-AC21-DD2CFC4A3EA3}"/>
            </c:ext>
          </c:extLst>
        </c:ser>
        <c:ser>
          <c:idx val="1"/>
          <c:order val="1"/>
          <c:spPr>
            <a:solidFill>
              <a:srgbClr val="993366"/>
            </a:solidFill>
            <a:ln w="25400">
              <a:noFill/>
            </a:ln>
          </c:spPr>
          <c:cat>
            <c:numRef>
              <c:f>'All Data'!$B$8:$AK$8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'All Data'!$B$119:$AK$119</c:f>
              <c:numCache>
                <c:formatCode>#,##0"   ";\-#,##0"   ";"--   ";@"   "</c:formatCode>
                <c:ptCount val="36"/>
                <c:pt idx="0">
                  <c:v>236487630</c:v>
                </c:pt>
                <c:pt idx="1">
                  <c:v>185868913</c:v>
                </c:pt>
                <c:pt idx="2">
                  <c:v>120180204</c:v>
                </c:pt>
                <c:pt idx="3">
                  <c:v>154156433</c:v>
                </c:pt>
                <c:pt idx="4">
                  <c:v>196435483</c:v>
                </c:pt>
                <c:pt idx="5">
                  <c:v>192991940</c:v>
                </c:pt>
                <c:pt idx="6">
                  <c:v>203018630</c:v>
                </c:pt>
                <c:pt idx="7">
                  <c:v>250706247</c:v>
                </c:pt>
                <c:pt idx="8">
                  <c:v>327131666</c:v>
                </c:pt>
                <c:pt idx="9">
                  <c:v>289721555</c:v>
                </c:pt>
                <c:pt idx="10">
                  <c:v>270925138</c:v>
                </c:pt>
                <c:pt idx="11">
                  <c:v>248113316</c:v>
                </c:pt>
                <c:pt idx="12">
                  <c:v>291866888</c:v>
                </c:pt>
                <c:pt idx="13">
                  <c:v>368912105</c:v>
                </c:pt>
                <c:pt idx="14">
                  <c:v>426082290</c:v>
                </c:pt>
                <c:pt idx="15">
                  <c:v>514751182</c:v>
                </c:pt>
                <c:pt idx="16">
                  <c:v>574553924</c:v>
                </c:pt>
                <c:pt idx="17">
                  <c:v>607541446</c:v>
                </c:pt>
                <c:pt idx="18">
                  <c:v>532246228</c:v>
                </c:pt>
                <c:pt idx="19">
                  <c:v>535289061</c:v>
                </c:pt>
                <c:pt idx="20">
                  <c:v>517937235</c:v>
                </c:pt>
                <c:pt idx="21">
                  <c:v>270774336</c:v>
                </c:pt>
                <c:pt idx="22">
                  <c:v>258673938</c:v>
                </c:pt>
                <c:pt idx="23">
                  <c:v>455433845</c:v>
                </c:pt>
                <c:pt idx="24">
                  <c:v>709985922</c:v>
                </c:pt>
                <c:pt idx="25">
                  <c:v>1380200460</c:v>
                </c:pt>
                <c:pt idx="26">
                  <c:v>1247874961</c:v>
                </c:pt>
                <c:pt idx="27">
                  <c:v>1060790902</c:v>
                </c:pt>
                <c:pt idx="28">
                  <c:v>388739523</c:v>
                </c:pt>
                <c:pt idx="29">
                  <c:v>443166636</c:v>
                </c:pt>
                <c:pt idx="30">
                  <c:v>800837632</c:v>
                </c:pt>
                <c:pt idx="31">
                  <c:v>737025579</c:v>
                </c:pt>
                <c:pt idx="32">
                  <c:v>1051906039</c:v>
                </c:pt>
                <c:pt idx="33">
                  <c:v>1160886414</c:v>
                </c:pt>
                <c:pt idx="34">
                  <c:v>1268630828</c:v>
                </c:pt>
                <c:pt idx="35">
                  <c:v>1154967740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E8-475C-AC21-DD2CFC4A3EA3}"/>
            </c:ext>
          </c:extLst>
        </c:ser>
        <c:ser>
          <c:idx val="2"/>
          <c:order val="2"/>
          <c:spPr>
            <a:solidFill>
              <a:srgbClr val="993366"/>
            </a:solidFill>
            <a:ln w="25400">
              <a:noFill/>
            </a:ln>
          </c:spPr>
          <c:cat>
            <c:numRef>
              <c:f>'All Data'!$B$8:$AK$8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'All Data'!$B$120:$AK$120</c:f>
              <c:numCache>
                <c:formatCode>#,##0"   ";\-#,##0"   ";"--   ";@"   "</c:formatCode>
                <c:ptCount val="36"/>
                <c:pt idx="0">
                  <c:v>14671749</c:v>
                </c:pt>
                <c:pt idx="1">
                  <c:v>25909303</c:v>
                </c:pt>
                <c:pt idx="2">
                  <c:v>31105996</c:v>
                </c:pt>
                <c:pt idx="3">
                  <c:v>29082144</c:v>
                </c:pt>
                <c:pt idx="4">
                  <c:v>29558446</c:v>
                </c:pt>
                <c:pt idx="5">
                  <c:v>39524630</c:v>
                </c:pt>
                <c:pt idx="6">
                  <c:v>58218369</c:v>
                </c:pt>
                <c:pt idx="7">
                  <c:v>53365950</c:v>
                </c:pt>
                <c:pt idx="8">
                  <c:v>52447631</c:v>
                </c:pt>
                <c:pt idx="9">
                  <c:v>66819244</c:v>
                </c:pt>
                <c:pt idx="10">
                  <c:v>67457384</c:v>
                </c:pt>
                <c:pt idx="11">
                  <c:v>67671565</c:v>
                </c:pt>
                <c:pt idx="12">
                  <c:v>63933826</c:v>
                </c:pt>
                <c:pt idx="13">
                  <c:v>75113178</c:v>
                </c:pt>
                <c:pt idx="14">
                  <c:v>77243699</c:v>
                </c:pt>
                <c:pt idx="15">
                  <c:v>122543160</c:v>
                </c:pt>
                <c:pt idx="16">
                  <c:v>138792224</c:v>
                </c:pt>
                <c:pt idx="17">
                  <c:v>196132514</c:v>
                </c:pt>
                <c:pt idx="18">
                  <c:v>181117938</c:v>
                </c:pt>
                <c:pt idx="19">
                  <c:v>256317862</c:v>
                </c:pt>
                <c:pt idx="20">
                  <c:v>270479156</c:v>
                </c:pt>
                <c:pt idx="21">
                  <c:v>190296836</c:v>
                </c:pt>
                <c:pt idx="22">
                  <c:v>154371152</c:v>
                </c:pt>
                <c:pt idx="23">
                  <c:v>152980175</c:v>
                </c:pt>
                <c:pt idx="24">
                  <c:v>184327903</c:v>
                </c:pt>
                <c:pt idx="25">
                  <c:v>285551163</c:v>
                </c:pt>
                <c:pt idx="26">
                  <c:v>389570016</c:v>
                </c:pt>
                <c:pt idx="27">
                  <c:v>488793640</c:v>
                </c:pt>
                <c:pt idx="28">
                  <c:v>355576129</c:v>
                </c:pt>
                <c:pt idx="29">
                  <c:v>254897611</c:v>
                </c:pt>
                <c:pt idx="30">
                  <c:v>286646613</c:v>
                </c:pt>
                <c:pt idx="31">
                  <c:v>293475191</c:v>
                </c:pt>
                <c:pt idx="32">
                  <c:v>344010230</c:v>
                </c:pt>
                <c:pt idx="33">
                  <c:v>387025523</c:v>
                </c:pt>
                <c:pt idx="34">
                  <c:v>455464623</c:v>
                </c:pt>
                <c:pt idx="35">
                  <c:v>421638738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E8-475C-AC21-DD2CFC4A3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9758696"/>
        <c:axId val="749761832"/>
      </c:areaChart>
      <c:catAx>
        <c:axId val="7497586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49761832"/>
        <c:crosses val="autoZero"/>
        <c:auto val="1"/>
        <c:lblAlgn val="ctr"/>
        <c:lblOffset val="0"/>
        <c:tickLblSkip val="5"/>
        <c:tickMarkSkip val="1"/>
        <c:noMultiLvlLbl val="0"/>
      </c:catAx>
      <c:valAx>
        <c:axId val="749761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en-US" altLang="ja-JP"/>
                  <a:t>Shares of US All Business Net Income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1.1375382972998777E-2"/>
              <c:y val="0.28813566861233708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4975869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0.14594</cdr:x>
      <cdr:y>0.08987</cdr:y>
    </cdr:from>
    <cdr:to>
      <cdr:x>0.85406</cdr:x>
      <cdr:y>0.13764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57845" y="545889"/>
          <a:ext cx="6588440" cy="290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 dirty="0"/>
            <a:t>Data</a:t>
          </a:r>
          <a:r>
            <a:rPr lang="en-US" altLang="ja-JP" sz="1100" baseline="0" dirty="0"/>
            <a:t> Source : </a:t>
          </a:r>
          <a:r>
            <a:rPr lang="en-US" altLang="ja-JP" sz="1100" dirty="0"/>
            <a:t>IRS-SOI-IBD </a:t>
          </a:r>
          <a:r>
            <a:rPr lang="ja-JP" altLang="en-US" sz="1100" baseline="0" dirty="0"/>
            <a:t> </a:t>
          </a:r>
          <a:r>
            <a:rPr lang="en-US" altLang="ja-JP" sz="1100" baseline="0" dirty="0"/>
            <a:t>Table 1</a:t>
          </a:r>
          <a:r>
            <a:rPr lang="ja-JP" altLang="en-US" sz="1100" baseline="0" dirty="0"/>
            <a:t>　</a:t>
          </a:r>
          <a:r>
            <a:rPr lang="en-US" altLang="ja-JP" sz="1100" baseline="0" dirty="0"/>
            <a:t>https://www.irs.gov/pub/irs-soi/15otidb1.xls</a:t>
          </a:r>
          <a:r>
            <a:rPr lang="ja-JP" altLang="en-US" sz="1100" baseline="0" dirty="0"/>
            <a:t>）　</a:t>
          </a:r>
          <a:r>
            <a:rPr lang="en-US" altLang="ja-JP" sz="1100" baseline="0" dirty="0"/>
            <a:t>rev. 20200307</a:t>
          </a:r>
        </a:p>
        <a:p xmlns:a="http://schemas.openxmlformats.org/drawingml/2006/main">
          <a:r>
            <a:rPr lang="ja-JP" altLang="en-US" sz="1100" baseline="0" dirty="0"/>
            <a:t>　</a:t>
          </a:r>
          <a:r>
            <a:rPr lang="en-US" altLang="ja-JP" sz="1100" baseline="0" dirty="0"/>
            <a:t> </a:t>
          </a:r>
          <a:r>
            <a:rPr lang="ja-JP" altLang="en-US" sz="1100" baseline="0" dirty="0"/>
            <a:t>　 </a:t>
          </a:r>
          <a:endParaRPr lang="ja-JP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0.448</cdr:x>
      <cdr:y>0.70886</cdr:y>
    </cdr:from>
    <cdr:to>
      <cdr:x>0.63431</cdr:x>
      <cdr:y>0.76206</cdr:y>
    </cdr:to>
    <cdr:sp macro="" textlink="">
      <cdr:nvSpPr>
        <cdr:cNvPr id="1628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29351" y="3984009"/>
          <a:ext cx="1717330" cy="299056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wrap="none" lIns="45720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flow through entity</a:t>
          </a:r>
        </a:p>
      </cdr:txBody>
    </cdr:sp>
  </cdr:relSizeAnchor>
  <cdr:relSizeAnchor xmlns:cdr="http://schemas.openxmlformats.org/drawingml/2006/chartDrawing">
    <cdr:from>
      <cdr:x>0.44386</cdr:x>
      <cdr:y>0.322</cdr:y>
    </cdr:from>
    <cdr:to>
      <cdr:x>0.63419</cdr:x>
      <cdr:y>0.37521</cdr:y>
    </cdr:to>
    <cdr:sp macro="" textlink="">
      <cdr:nvSpPr>
        <cdr:cNvPr id="1628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91256" y="1809750"/>
          <a:ext cx="1754262" cy="299056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wrap="none" lIns="45720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ja-JP" sz="1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corporate tax entity</a:t>
          </a:r>
          <a:endParaRPr lang="ja-JP" altLang="en-US" sz="1600"/>
        </a:p>
      </cdr:txBody>
    </cdr:sp>
  </cdr:relSizeAnchor>
  <cdr:relSizeAnchor xmlns:cdr="http://schemas.openxmlformats.org/drawingml/2006/chartDrawing">
    <cdr:from>
      <cdr:x>0.0205</cdr:x>
      <cdr:y>0.07725</cdr:y>
    </cdr:from>
    <cdr:to>
      <cdr:x>1</cdr:x>
      <cdr:y>0.11575</cdr:y>
    </cdr:to>
    <cdr:sp macro="" textlink="">
      <cdr:nvSpPr>
        <cdr:cNvPr id="162819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8819" y="434126"/>
          <a:ext cx="9021856" cy="21636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0000" tIns="0" rIns="90000" bIns="0" anchor="t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ja-JP" sz="7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Data Source</a:t>
          </a:r>
          <a:r>
            <a:rPr lang="ja-JP" altLang="en-US" sz="7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：　</a:t>
          </a:r>
          <a:r>
            <a:rPr lang="ja-JP" altLang="en-US" sz="700" b="0" i="0" u="none" strike="noStrike" baseline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Internal Revenue Service, Statistics of Income, Integrated Business Data, </a:t>
          </a:r>
          <a:r>
            <a:rPr lang="en-US" altLang="ja-JP" sz="700" b="0" i="0" u="none" strike="noStrike" baseline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https://www.irs.gov/pub/irs-soi/15otidb1.xls</a:t>
          </a:r>
          <a:endParaRPr lang="ja-JP" altLang="en-US"/>
        </a:p>
      </cdr:txBody>
    </cdr:sp>
  </cdr:relSizeAnchor>
  <cdr:relSizeAnchor xmlns:cdr="http://schemas.openxmlformats.org/drawingml/2006/chartDrawing">
    <cdr:from>
      <cdr:x>0.02616</cdr:x>
      <cdr:y>0.95747</cdr:y>
    </cdr:from>
    <cdr:to>
      <cdr:x>0.2638</cdr:x>
      <cdr:y>0.98622</cdr:y>
    </cdr:to>
    <cdr:sp macro="" textlink="">
      <cdr:nvSpPr>
        <cdr:cNvPr id="16282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1102" y="5381329"/>
          <a:ext cx="2190434" cy="1615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0000" tIns="0" rIns="9000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Net Income </a:t>
          </a: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= 0.3 </a:t>
          </a: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trillion $</a:t>
          </a:r>
          <a:endParaRPr lang="ja-JP" altLang="en-US"/>
        </a:p>
      </cdr:txBody>
    </cdr:sp>
  </cdr:relSizeAnchor>
  <cdr:relSizeAnchor xmlns:cdr="http://schemas.openxmlformats.org/drawingml/2006/chartDrawing">
    <cdr:from>
      <cdr:x>0.92041</cdr:x>
      <cdr:y>0.86</cdr:y>
    </cdr:from>
    <cdr:to>
      <cdr:x>1</cdr:x>
      <cdr:y>0.93684</cdr:y>
    </cdr:to>
    <cdr:sp macro="" textlink="">
      <cdr:nvSpPr>
        <cdr:cNvPr id="8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483758" y="4833494"/>
          <a:ext cx="733602" cy="4318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0" tIns="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Net Income </a:t>
          </a:r>
        </a:p>
        <a:p xmlns:a="http://schemas.openxmlformats.org/drawingml/2006/main">
          <a:pPr algn="l" rtl="0">
            <a:defRPr sz="1000"/>
          </a:pP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= 3 </a:t>
          </a: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trillion$</a:t>
          </a:r>
          <a:endParaRPr lang="ja-JP" alt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95EA6-675A-4E0F-A180-E3CDD7BF9B09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10A52-0F9C-4A00-BF4E-3EE3BDCA4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17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68F1-592C-4FB9-8836-BDFC4C7EBCDA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5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D2CC-0137-412D-9B78-988E40CB89B2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6DC8-DCB3-4874-B0A5-81B8EA58EAE5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F5B8-1A85-4DA4-B68A-E4B66C2DCB7F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47B1-DD84-4C90-B3DB-4CC7A75187A6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65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B243-2F2F-425A-8FA8-713930823464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254F-6C80-4987-9FB6-D09D0757201B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34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D2FE-273E-4FD7-8984-6BB45A2B082B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89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59EA-1381-4019-9276-3CD52EB9A487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54285"/>
            <a:ext cx="2057400" cy="365125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fld id="{192585E3-4159-431F-9DFB-9F14B6423CB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57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9922-FA05-45B8-8635-AA247ED2E753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CFD-5401-4025-BB84-A5DED91EDB79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54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20F1-87D0-49BD-A416-40ABF367FDFA}" type="datetime1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1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7ffbFvKlWq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axfoundation.org/firm-variation-employment-taxe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1400"/>
              </p:ext>
            </p:extLst>
          </p:nvPr>
        </p:nvGraphicFramePr>
        <p:xfrm>
          <a:off x="-80065" y="392043"/>
          <a:ext cx="9304130" cy="607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083A1E-D999-4020-A08A-38989302B78C}"/>
              </a:ext>
            </a:extLst>
          </p:cNvPr>
          <p:cNvSpPr txBox="1"/>
          <p:nvPr/>
        </p:nvSpPr>
        <p:spPr>
          <a:xfrm>
            <a:off x="715872" y="3804532"/>
            <a:ext cx="2739404" cy="276999"/>
          </a:xfrm>
          <a:prstGeom prst="rect">
            <a:avLst/>
          </a:prstGeom>
          <a:solidFill>
            <a:schemeClr val="tx1"/>
          </a:solidFill>
        </p:spPr>
        <p:txBody>
          <a:bodyPr wrap="none" tIns="0" bIns="0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In a failed economic theory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71B67F1-195A-4856-8FA6-E15EB1CCE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44" y="1230462"/>
            <a:ext cx="3168967" cy="2366753"/>
          </a:xfrm>
          <a:prstGeom prst="rect">
            <a:avLst/>
          </a:prstGeom>
        </p:spPr>
      </p:pic>
      <p:pic>
        <p:nvPicPr>
          <p:cNvPr id="6" name="図 5">
            <a:hlinkClick r:id="rId4"/>
            <a:extLst>
              <a:ext uri="{FF2B5EF4-FFF2-40B4-BE49-F238E27FC236}">
                <a16:creationId xmlns:a16="http://schemas.microsoft.com/office/drawing/2014/main" id="{13F97B80-277C-4ADA-A5E4-E1AC27CEA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71" y="1269789"/>
            <a:ext cx="1312441" cy="98170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E0D92C-23BA-4661-BC1F-CDB5C3477DF9}"/>
              </a:ext>
            </a:extLst>
          </p:cNvPr>
          <p:cNvSpPr txBox="1"/>
          <p:nvPr/>
        </p:nvSpPr>
        <p:spPr>
          <a:xfrm>
            <a:off x="660356" y="1831933"/>
            <a:ext cx="12596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00" dirty="0"/>
              <a:t>Clinton vs. Bush</a:t>
            </a:r>
          </a:p>
          <a:p>
            <a:r>
              <a:rPr lang="en-US" altLang="ja-JP" sz="1300" dirty="0"/>
              <a:t> in 1992 Debate</a:t>
            </a:r>
            <a:endParaRPr kumimoji="1" lang="ja-JP" altLang="en-US" sz="13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1554C1DA-59E8-4436-9098-684FECD58507}"/>
              </a:ext>
            </a:extLst>
          </p:cNvPr>
          <p:cNvSpPr/>
          <p:nvPr/>
        </p:nvSpPr>
        <p:spPr>
          <a:xfrm>
            <a:off x="7384211" y="926881"/>
            <a:ext cx="1750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/>
              <a:t>economic substance doctrine</a:t>
            </a:r>
            <a:endParaRPr kumimoji="1" lang="ja-JP" altLang="en-US" sz="10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E7E3D35-E889-4569-92B1-FDE62BA04230}"/>
              </a:ext>
            </a:extLst>
          </p:cNvPr>
          <p:cNvSpPr txBox="1"/>
          <p:nvPr/>
        </p:nvSpPr>
        <p:spPr>
          <a:xfrm>
            <a:off x="7359671" y="1358210"/>
            <a:ext cx="177535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/>
              <a:t>2009 codified by Obama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DFB6C60-0472-4746-9358-FB39E6C0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900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36680" y="618829"/>
          <a:ext cx="9217360" cy="562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671ECE-CA06-43AC-8A30-984A4E00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1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36806B2C-2386-4D2E-87A6-91771C47C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0"/>
            <a:ext cx="9026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140FA1-2658-456E-84D8-4AD44926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EAF9AE-39EA-4DF1-B350-ECF679C909F1}"/>
              </a:ext>
            </a:extLst>
          </p:cNvPr>
          <p:cNvSpPr txBox="1"/>
          <p:nvPr/>
        </p:nvSpPr>
        <p:spPr>
          <a:xfrm>
            <a:off x="4071668" y="552091"/>
            <a:ext cx="4392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出典：</a:t>
            </a:r>
            <a:r>
              <a:rPr lang="en-US" altLang="ja-JP" sz="1200" dirty="0"/>
              <a:t> </a:t>
            </a:r>
            <a:r>
              <a:rPr lang="en-US" altLang="ja-JP" sz="1200" dirty="0">
                <a:hlinkClick r:id="rId2"/>
              </a:rPr>
              <a:t>https://taxfoundation.org/firm-variation-employment-taxes/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9606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143</Words>
  <Application>Microsoft Office PowerPoint</Application>
  <PresentationFormat>画面に合わせる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Saito Jun</cp:lastModifiedBy>
  <cp:revision>24</cp:revision>
  <dcterms:created xsi:type="dcterms:W3CDTF">2015-10-21T01:40:34Z</dcterms:created>
  <dcterms:modified xsi:type="dcterms:W3CDTF">2020-03-08T03:17:29Z</dcterms:modified>
</cp:coreProperties>
</file>